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Default Extension="shtml" ContentType="text/html;charset=UTF-8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3" Type="http://schemas.openxmlformats.org/officeDocument/2006/relationships/viewProps" Target="viewProps.xml" /><Relationship Id="rId7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webp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Network_science" TargetMode="External" /><Relationship Id="rId3" Type="http://schemas.openxmlformats.org/officeDocument/2006/relationships/image" Target="../media/image6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ht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webp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su-psychology.github.io/psy-511-scan-fdns-2024-spring/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webp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JB7jSFeVz1U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webp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ht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webp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jpg" /><Relationship Id="rId2" Type="http://schemas.openxmlformats.org/officeDocument/2006/relationships/image" Target="../media/image16.jp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ht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x.doi.org/10.1016/j.neuron.2016.12.041" TargetMode="External" /><Relationship Id="rId3" Type="http://schemas.openxmlformats.org/officeDocument/2006/relationships/hyperlink" Target="https://doi.org/10.3389/fpsyg.2018.00433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jp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jp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jp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jpg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jp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1.qmd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" TargetMode="External" /><Relationship Id="rId3" Type="http://schemas.openxmlformats.org/officeDocument/2006/relationships/hyperlink" Target="exercises/ex02.pdf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tins.2018.05.006" TargetMode="External" /><Relationship Id="rId3" Type="http://schemas.openxmlformats.org/officeDocument/2006/relationships/hyperlink" Target="https://doi.org/10.3758/s13414-019-01760-1" TargetMode="External" /><Relationship Id="rId4" Type="http://schemas.openxmlformats.org/officeDocument/2006/relationships/hyperlink" Target="https://doi.org/10.1038/s41467-019-10301-1" TargetMode="External" /><Relationship Id="rId5" Type="http://schemas.openxmlformats.org/officeDocument/2006/relationships/hyperlink" Target="https://doi.org/10.1002/wcs.1525" TargetMode="External" /><Relationship Id="rId6" Type="http://schemas.openxmlformats.org/officeDocument/2006/relationships/hyperlink" Target="https://doi.org/10.1016/j.neuron.2016.12.041" TargetMode="External" /><Relationship Id="rId7" Type="http://schemas.openxmlformats.org/officeDocument/2006/relationships/hyperlink" Target="https://doi.org/10.1016/j.anbehav.2009.03.018" TargetMode="External" /><Relationship Id="rId8" Type="http://schemas.openxmlformats.org/officeDocument/2006/relationships/hyperlink" Target="https://mitpress.mit.edu/books/vision" TargetMode="External" /><Relationship Id="rId9" Type="http://schemas.openxmlformats.org/officeDocument/2006/relationships/hyperlink" Target="https://www.youtube.com/watch?v=JB7jSFeVz1U" TargetMode="External" /><Relationship Id="rId10" Type="http://schemas.openxmlformats.org/officeDocument/2006/relationships/hyperlink" Target="https://www.youtube.com/watch?v=nvXuq9jRWKE" TargetMode="External" /><Relationship Id="rId11" Type="http://schemas.openxmlformats.org/officeDocument/2006/relationships/hyperlink" Target="https://doi.org/10.3389/fpsyg.2018.00433" TargetMode="External" /><Relationship Id="rId12" Type="http://schemas.openxmlformats.org/officeDocument/2006/relationships/hyperlink" Target="https://doi.org/10.1038/nn.3839" TargetMode="External" /><Relationship Id="rId13" Type="http://schemas.openxmlformats.org/officeDocument/2006/relationships/hyperlink" Target="https://doi.org/10.1126/science.aav7893" TargetMode="External" /><Relationship Id="rId14" Type="http://schemas.openxmlformats.org/officeDocument/2006/relationships/hyperlink" Target="https://doi.org/10.1002/cne.20733" TargetMode="External" /><Relationship Id="rId15" Type="http://schemas.openxmlformats.org/officeDocument/2006/relationships/hyperlink" Target="https://doi.org/10.1146/annurev-neuro-071714-03395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Foundations of Social, Cognitive, and Affective Neuroscience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 Spr 2024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neuroscience is harder than physics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psych-harder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psych-harder-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we need to know to answer the question?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What is the state…</a:t>
                </a:r>
              </a:p>
              <a:p>
                <a:pPr lvl="1"/>
                <a:r>
                  <a:rPr/>
                  <a:t>Of the world (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Of the organism</a:t>
                </a:r>
              </a:p>
              <a:p>
                <a:pPr lvl="2"/>
                <a:r>
                  <a:rPr/>
                  <a:t>Body (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)</a:t>
                </a:r>
              </a:p>
              <a:p>
                <a:pPr lvl="2"/>
                <a:r>
                  <a:rPr/>
                  <a:t>Nervous system (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)</a:t>
                </a:r>
              </a:p>
              <a:p>
                <a:pPr lvl="2"/>
                <a:r>
                  <a:rPr/>
                  <a:t>Mind (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1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sted-causality-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states are more easily measured than others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(more or less) </a:t>
                </a:r>
                <a:r>
                  <a:rPr b="1"/>
                  <a:t>directly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Mental states (</a:t></a:r><a14:m><m:oMath xmlns:m="http://schemas.openxmlformats.org/officeDocument/2006/math"><m:r><m:t>M</m:t></m:r></m:oMath></a14:m><a:r><a:rPr /><a:t>)</a:t></a:r></a:p></p:txBody></p:sp><mc:AlternateContent xmlns:mc="http://schemas.openxmlformats.org/markup-compatibility/2006"><mc:Choice xmlns:a14="http://schemas.microsoft.com/office/drawing/2010/main" Requires="a14"><p:sp><p:nvSpPr><p:cNvPr id="3" name="Content Placeholder 2" /><p:cNvSpPr><a:spLocks noGrp="1" /></p:cNvSpPr><p:nvPr><p:ph idx="1" /></p:nvPr></p:nvSpPr><p:spPr /><p:txBody><a:bodyPr /><a:lstStyle /><a:p><a:pPr lvl="0" /><a:r><a:rPr /><a:t>Measured </a:t></a:r><a:r><a:rPr b="1" /><a:t>indirectly</a:t></a:r></a:p><a:p><a:pPr lvl="0" /><a:r><a:rPr /><a:t>Via </a:t></a:r><a14:m><m:oMath xmlns:m="http://schemas.openxmlformats.org/officeDocument/2006/math"><m:r><m:t>N</m:t></m:r></m:oMath></a14:m><a:r><a:rPr /><a:t>, </a:t></a:r><a14:m><m:oMath xmlns:m="http://schemas.openxmlformats.org/officeDocument/2006/math"><m:r><m:t>B</m:t></m:r></m:oMath></a14:m><a:r><a:rPr /><a:t>, </a:t></a:r><a14:m><m:oMath xmlns:m="http://schemas.openxmlformats.org/officeDocument/2006/math"><m:r><m:t>W</m:t></m:r></m:oMath></a14:m><a:r><a:rPr /><a:t> (+ prior beliefs/knowledge)</a:t></a:r></a:p><a:p><a:pPr lvl="0" /><a:r><a:rPr /><a:t>Examples?</a:t></a:r></a:p></p:txBody></p:sp></mc:Choice></mc:AlternateContent></p:spTree></p:cSld></p:sld>
</file>

<file path=ppt/slides/slide19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What are essential components/dimensions of </a:t></a:r><a14:m><m:oMath xmlns:m="http://schemas.openxmlformats.org/officeDocument/2006/math"><m:r><m:t>W</m:t></m:r></m:oMath></a14:m><a:r><a:rPr /><a:t>?</a:t></a:r></a:p></p:txBody></p:sp></p:spTree></p:cSld>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What are essential components/dimensions of </a:t></a:r><a14:m><m:oMath xmlns:m="http://schemas.openxmlformats.org/officeDocument/2006/math"><m:r><m:t>B</m:t></m:r></m:oMath></a14:m><a:r><a:rPr /><a:t>?</a:t></a:r></a:p></p:txBody></p:sp></p:spTree></p:cSld>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&amp; behavior are complex, dynamic </a:t>
            </a:r>
            <a:r>
              <a:rPr i="1"/>
              <a:t>systems</a:t>
            </a:r>
            <a:r>
              <a:rPr/>
              <a:t>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Components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Forces/influences</a:t>
            </a:r>
          </a:p>
          <a:p>
            <a:pPr lvl="0"/>
            <a:r>
              <a:rPr/>
              <a:t>Boundaries</a:t>
            </a:r>
          </a:p>
          <a:p>
            <a:pPr lvl="0"/>
            <a:r>
              <a:rPr/>
              <a:t>Inputs/outputs/processes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“Behave” or change state across time</a:t>
                </a:r>
              </a:p>
              <a:p>
                <a:pPr lvl="0"/>
                <a:r>
                  <a:rPr/>
                  <a:t>Return to starting state</a:t>
                </a:r>
              </a:p>
              <a:p>
                <a:pPr lvl="0"/>
                <a:r>
                  <a:rPr/>
                  <a:t>Appear to be regulated, controlled, influenced by feedback loops</a:t>
                </a:r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t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May be thought of as </a:t>
            </a:r>
            <a:r>
              <a:rPr>
                <a:hlinkClick r:id="rId2"/>
              </a:rPr>
              <a:t>networks</a:t>
            </a:r>
          </a:p>
        </p:txBody>
      </p:sp>
      <p:pic>
        <p:nvPicPr>
          <p:cNvPr descr="https://source.wustl.edu/wp-content/uploads/2013/08/ColeCoverFlexHub470x34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From https://source.wustl.edu/2013/08/brain-flexible-hub-network-helps-humans-adapt/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multiple levels of organization…</a:t>
            </a:r>
          </a:p>
        </p:txBody>
      </p:sp>
      <p:pic>
        <p:nvPicPr>
          <p:cNvPr descr="https://stats.idre.ucla.edu/wp-content/uploads/2016/02/sem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29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annualreviews.org/na101/home/literatum/publisher/ar/journals/content/neuro/2016/neuro.2016.39.issue-1/annurev-neuro-071714-033954/20160711/images/medium/ne390197.f3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 &amp; Lichtman, 2016, fig. 3)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systems is hard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Computation is (often) distributed</a:t>
            </a:r>
          </a:p>
          <a:p>
            <a:pPr lvl="0"/>
            <a:r>
              <a:rPr/>
              <a:t>Single parts -&gt; multiple functions</a:t>
            </a:r>
          </a:p>
          <a:p>
            <a:pPr lvl="0"/>
            <a:r>
              <a:rPr/>
              <a:t>Single functions -&gt; multiple parts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e.g., “equifinality” in micro-circuits</a:t>
            </a:r>
          </a:p>
        </p:txBody>
      </p:sp>
      <p:pic>
        <p:nvPicPr>
          <p:cNvPr descr="../include/img/calabrese-201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7400" y="1193800"/>
            <a:ext cx="250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(Calabrese, 2018)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Studying systems is hard because…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 structure/function over time</a:t>
            </a:r>
          </a:p>
          <a:p>
            <a:pPr lvl="0"/>
            <a:r>
              <a:rPr/>
              <a:t>Biological systems not “designed” like human-engineered ones</a:t>
            </a:r>
          </a:p>
          <a:p>
            <a:pPr lvl="0"/>
            <a:r>
              <a:rPr/>
              <a:t>Hard to measure what is being exchanged, what is being </a:t>
            </a:r>
            <a:r>
              <a:rPr i="1"/>
              <a:t>controlled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full/springer-static/image/art%3A10.3758%2Fs13414-019-01760-1/MediaObjects/13414_2019_1760_Fig3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3). Schematic behavioral control systems. (A) When the current nutrient state deviates from a desired state, locomotion is initiated, ultimately bringing the animal to a more desirable state. (B) Elaboration of nutrient state control into a high-level controller (ANS) and a lower-level controller (BNS) capable of two modes of locomotion, local exploitation, and long-range exploration. 5HT, serotonin; ANS/BNS, apical/blastoporal nervous system; DA, dopamine; NPY, neuropeptide 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fundamentals of neuroscientific concepts and facts</a:t>
            </a:r>
          </a:p>
          <a:p>
            <a:pPr lvl="0"/>
            <a:r>
              <a:rPr/>
              <a:t>Prepare to read primary source literature in social, behavioral, cognitive, affective, and clinical neuroscience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https://psu-psychology.github.io/psy-511-scan-fdns-2024-spring/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basic organizational plan of the nervous system?</a:t>
            </a:r>
          </a:p>
          <a:p>
            <a:pPr lvl="0"/>
            <a:r>
              <a:rPr/>
              <a:t>How do neurons work?</a:t>
            </a:r>
          </a:p>
          <a:p>
            <a:pPr lvl="0"/>
            <a:r>
              <a:rPr/>
              <a:t>How do neurons connected in networks achieve behavioral goals?</a:t>
            </a:r>
          </a:p>
          <a:p>
            <a:pPr lvl="0"/>
            <a:r>
              <a:rPr/>
              <a:t>How does the nervous system develop? How has it evolved?</a:t>
            </a:r>
          </a:p>
          <a:p>
            <a:pPr lvl="0"/>
            <a:r>
              <a:rPr/>
              <a:t>How do disorders of the mind reveal themselves in the nervous system?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Brain architecture (neuroanatomy)</a:t>
            </a:r>
          </a:p>
          <a:p>
            <a:pPr lvl="0"/>
            <a:r>
              <a:rPr/>
              <a:t>Brain function (neurophysiology)</a:t>
            </a:r>
          </a:p>
          <a:p>
            <a:pPr lvl="0"/>
            <a:r>
              <a:rPr/>
              <a:t>Brain communication (neurochemistry)</a:t>
            </a:r>
          </a:p>
          <a:p>
            <a:pPr lvl="0"/>
            <a:r>
              <a:rPr/>
              <a:t>Changes over evolutionary and developmental time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nervous system as an information processing system</a:t>
            </a:r>
          </a:p>
        </p:txBody>
      </p:sp>
      <p:pic>
        <p:nvPicPr>
          <p:cNvPr descr="https://i.stack.imgur.com/3B00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90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From environment, body, brain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 inputs + brain state + body state + possible future states…</a:t>
            </a:r>
          </a:p>
          <a:p>
            <a:pPr lvl="0"/>
            <a:r>
              <a:rPr/>
              <a:t>Stored information</a:t>
            </a:r>
          </a:p>
          <a:p>
            <a:pPr lvl="0"/>
            <a:r>
              <a:rPr/>
              <a:t>Physiological &amp; behavioral goals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media.springernature.com/full/springer-static/image/art%3A10.3758%2Fs13414-019-01760-1/MediaObjects/13414_2019_1760_Fig1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1)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brain, body, environment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https://www.youtube.com/embed/JB7jSFeVz1U</a:t>
            </a:r>
          </a:p>
          <a:p>
            <a:pPr lvl="0" indent="0" marL="0">
              <a:buNone/>
            </a:pPr>
            <a:r>
              <a:rPr/>
              <a:t>(melodysheep, 2011)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Mapping structures to functions…</a:t>
            </a:r>
          </a:p>
        </p:txBody>
      </p:sp>
      <p:pic>
        <p:nvPicPr>
          <p:cNvPr descr="https://media.springernature.com/full/springer-static/image/art%3A10.3758%2Fs13414-019-01760-1/MediaObjects/13414_2019_1760_Fig8_HTML.pn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(Cisek, 2019, fig. 8)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</a:t>
            </a:r>
            <a:r>
              <a:rPr i="1"/>
              <a:t>vice versa</a:t>
            </a:r>
            <a:r>
              <a:rPr/>
              <a:t>?</a:t>
            </a:r>
          </a:p>
        </p:txBody>
      </p:sp>
      <p:pic>
        <p:nvPicPr>
          <p:cNvPr descr="../include/img/quanta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" y="1193800"/>
            <a:ext cx="797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[Cepelewicz2021-hq]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“The brainwide representation of behavioral variables suggests that information encoded nearly anywhere in the forebrain is combined with behavioral state variables into a mixed representation…Our data indicate that it happens as early as primary sensory cortex.”</a:t>
            </a:r>
          </a:p>
          <a:p>
            <a:pPr lvl="0" indent="0" marL="0">
              <a:buNone/>
            </a:pPr>
            <a:r>
              <a:rPr/>
              <a:t>(Stringer et al., 2019)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do we have the right “psychological”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“Psychological sciences have identified a wealth of cognitive processes and behavioral phenomena, yet struggle to produce cumulative knowledge. Progress is hamstrung by siloed scientific traditions and a focus on explanation over prediction, two issues that are particularly damaging…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…for the study of </a:t>
            </a:r>
            <a:r>
              <a:rPr sz="2000" b="1"/>
              <a:t>multifaceted constructs like self-regulation</a:t>
            </a:r>
            <a:r>
              <a:rPr sz="2000"/>
              <a:t>…We conclude that self-regulation lacks coherence as a construct…”</a:t>
            </a:r>
          </a:p>
          <a:p>
            <a:pPr lvl="0" indent="0" marL="0">
              <a:buNone/>
            </a:pPr>
            <a:r>
              <a:rPr/>
              <a:t>(Eisenberg et al., 2019)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“Behavioural biologists don’t agree on what constitutes behaviour”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Behavioural biology is a major discipline within biology, centred on the key concept of ‘behaviour’. But how is ‘behaviour’ defined, and how should it be defined? We outline what characteristics we believe a scientific definition should have, and why we think it is important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…that a definition have these traits. We then examine the range of available published definitions for behaviour.</a:t>
            </a:r>
          </a:p>
          <a:p>
            <a:pPr lvl="0" indent="0" marL="0">
              <a:buNone/>
            </a:pPr>
            <a:r>
              <a:rPr/>
              <a:t>(Levitis, Lidicker, &amp; Freund, 2009)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Finding no consensus, we present survey responses from 174 members of three behaviour-focused scientific societies as to their understanding of the term. Here again, we find surprisingly widespread disagreement as to what qualifies as behaviour. Respondents contradict themselves…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…each other, and published definitions, indicating that they are using individually variable intuitive, rather than codified, meanings of `behaviour.’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We offer a new definition, based largely on survey responses: “Behaviour is the internally coordinated responses (actions or inactions) of whole living organisms (individuals or groups) to internal and/or external stimuli, excluding responses more easily understood as developmental changes.”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</a:t>
            </a:r>
            <a:r>
              <a:rPr sz="2000" i="1"/>
              <a:t>If understanding everything we need to know about the brain is a mile, how far have we walked?</a:t>
            </a:r>
            <a:r>
              <a:rPr sz="2000"/>
              <a:t>”</a:t>
            </a:r>
          </a:p>
          <a:p>
            <a:pPr lvl="0" indent="0" marL="0">
              <a:buNone/>
            </a:pPr>
            <a:r>
              <a:rPr/>
              <a:t>(National Geographic, 2014)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Sciences of complexity</a:t>
            </a:r>
          </a:p>
        </p:txBody>
      </p:sp>
      <p:pic>
        <p:nvPicPr>
          <p:cNvPr descr="https://wires.onlinelibrary.wiley.com/cms/asset/8a77f337-943b-4df9-8da8-b7206093f08d/wcs1525-fig-0001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1)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Levels of analysis</a:t>
            </a:r>
          </a:p>
        </p:txBody>
      </p:sp>
      <p:pic>
        <p:nvPicPr>
          <p:cNvPr descr="https://media.springernature.com/lw685/springer-static/image/art%3A10.1038%2Fnn.3839/MediaObjects/41593_2014_Article_BFnn3839_Fig1_HTML.jpg?as=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(Sejnowski et al., 2014, fig. 1)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David Marr (1945-1980)</a:t>
            </a:r>
          </a:p>
        </p:txBody>
      </p:sp>
      <p:pic>
        <p:nvPicPr>
          <p:cNvPr descr="https://encrypted-tbn0.gstatic.com/images?q=tbn:ANd9GcTZGutDYqHcIazwkXdQtGfedIVfGG-DcrtMAK_j93DQgrMI8lsiH7WGttQlgdh0-jO_u4w&amp;usqp=CAU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224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David Marr</a:t>
            </a:r>
          </a:p>
        </p:txBody>
      </p:sp>
      <p:pic>
        <p:nvPicPr>
          <p:cNvPr descr="https://mit-press-us.imgix.net/covers/9780262514620.jpg?auto=format&amp;w=298&amp;dpr=1&amp;q=20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49900" y="1193800"/>
            <a:ext cx="224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(Marr, 1980)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Marr’s Three Levels</a:t>
            </a:r>
          </a:p>
        </p:txBody>
      </p:sp>
      <p:pic>
        <p:nvPicPr>
          <p:cNvPr descr="https://wires.onlinelibrary.wiley.com/cms/asset/9fa6c8e5-30fa-4e6f-a5cf-e9407ed098c0/wcs1525-fig-0003-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(Favela, 2020, fig. 3)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must be computed to carry out task X?</a:t>
            </a:r>
          </a:p>
          <a:p>
            <a:pPr lvl="0"/>
            <a:r>
              <a:rPr/>
              <a:t>What algorithm is used to carry out the computation?</a:t>
            </a:r>
          </a:p>
          <a:p>
            <a:pPr lvl="0"/>
            <a:r>
              <a:rPr/>
              <a:t>What hardware implements the algorithm?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turn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neuroscience need behavior?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Krakauer, J. W., Ghazanfar, A. A., Gomez-Marin, A., MacIver, M. A., &amp; Poeppel, D. (2017). Neuroscience needs behavior: Correcting a reductionist bias. </a:t>
            </a:r>
            <a:r>
              <a:rPr i="1"/>
              <a:t>Neuron</a:t>
            </a:r>
            <a:r>
              <a:rPr/>
              <a:t>, </a:t>
            </a:r>
            <a:r>
              <a:rPr i="1"/>
              <a:t>93</a:t>
            </a:r>
            <a:r>
              <a:rPr/>
              <a:t>(3), 480–490. </a:t>
            </a:r>
            <a:r>
              <a:rPr>
                <a:hlinkClick r:id="rId2"/>
              </a:rPr>
              <a:t>https://dx.doi.org/10.1016/j.neuron.2016.12.041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Parada, F. J. &amp; Rossi, A. (2018). If neuroscience needs behavior, what does psychology need? </a:t>
            </a:r>
            <a:r>
              <a:rPr i="1"/>
              <a:t>Frontiers in Psychology</a:t>
            </a:r>
            <a:r>
              <a:rPr/>
              <a:t>, </a:t>
            </a:r>
            <a:r>
              <a:rPr i="1"/>
              <a:t>9</a:t>
            </a:r>
            <a:r>
              <a:rPr/>
              <a:t>, 433. </a:t>
            </a:r>
            <a:r>
              <a:rPr>
                <a:hlinkClick r:id="rId3"/>
              </a:rPr>
              <a:t>https://doi.org/10.3389/fpsyg.2018.00433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Questions ‘often tacit…belief in the reductionist program for understanding the link between brain and behavior’</a:t>
            </a:r>
          </a:p>
          <a:p>
            <a:pPr lvl="0"/>
            <a:r>
              <a:rPr/>
              <a:t>Behavior -&gt; understanding; neural interventions -&gt; causality</a:t>
            </a:r>
          </a:p>
          <a:p>
            <a:pPr lvl="0"/>
            <a:r>
              <a:rPr/>
              <a:t>Marr’s 3 levels (computation; algorithm; implementation)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what is behavior?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(National Geographic, 2014)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“Behavioural biologists don’t agree on what constitutes behaviour”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…“Behaviour is the internally coordinated responses (actions or inactions) of whole living organisms (individuals or groups) to internal and/or external stimuli, excluding responses more easily understood as developmental changes.”</a:t>
            </a:r>
          </a:p>
          <a:p>
            <a:pPr lvl="0" indent="0" marL="0">
              <a:buNone/>
            </a:pPr>
            <a:r>
              <a:rPr/>
              <a:t>(Levitis et al., 2009)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8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1)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193800"/>
            <a:ext cx="5905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2)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0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3)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896627316310406-gr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(Krakauer et al., 2017, fig. 4)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frontiersin.org/files/Articles/362280/fpsyg-09-00433-HTML/image_m/fpsyg-09-00433-g00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(Parada &amp; Rossi, 2018, fig. 1)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 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Due next Wednesday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is harder than physics</a:t>
            </a:r>
          </a:p>
          <a:p>
            <a:pPr lvl="0"/>
            <a:r>
              <a:rPr/>
              <a:t>Neuroscience needs behavior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 lab</a:t>
            </a:r>
          </a:p>
          <a:p>
            <a:pPr lvl="1"/>
            <a:r>
              <a:rPr/>
              <a:t>Read/study</a:t>
            </a:r>
          </a:p>
          <a:p>
            <a:pPr lvl="2"/>
            <a:r>
              <a:rPr/>
              <a:t>Neuroanatomy </a:t>
            </a:r>
            <a:r>
              <a:rPr>
                <a:hlinkClick r:id="rId2"/>
              </a:rPr>
              <a:t>notes</a:t>
            </a:r>
          </a:p>
          <a:p>
            <a:pPr lvl="2"/>
            <a:r>
              <a:rPr/>
              <a:t>Bring to class a copy of </a:t>
            </a:r>
            <a:r>
              <a:rPr>
                <a:hlinkClick r:id="rId3"/>
              </a:rPr>
              <a:t>Exercise 02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Gilmore bio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Calabrese, R. L. (2018). Inconvenient truth to principle of neuroscience. </a:t>
            </a:r>
            <a:r>
              <a:rPr i="1"/>
              <a:t>Trends in Neurosciences</a:t>
            </a:r>
            <a:r>
              <a:rPr/>
              <a:t>, </a:t>
            </a:r>
            <a:r>
              <a:rPr i="1"/>
              <a:t>41</a:t>
            </a:r>
            <a:r>
              <a:rPr/>
              <a:t>(8), 488–491. </a:t>
            </a:r>
            <a:r>
              <a:rPr>
                <a:hlinkClick r:id="rId2"/>
              </a:rPr>
              <a:t>https://doi.org/10.1016/j.tins.2018.05.006</a:t>
            </a:r>
          </a:p>
          <a:p>
            <a:pPr lvl="0" indent="0" marL="0">
              <a:buNone/>
            </a:pPr>
            <a:r>
              <a:rPr/>
              <a:t>Cisek, P. (2019). Resynthesizing behavior through phylogenetic refinement. </a:t>
            </a:r>
            <a:r>
              <a:rPr i="1"/>
              <a:t>Attention, Perception &amp; Psychophysics</a:t>
            </a:r>
            <a:r>
              <a:rPr/>
              <a:t>. </a:t>
            </a:r>
            <a:r>
              <a:rPr>
                <a:hlinkClick r:id="rId3"/>
              </a:rPr>
              <a:t>https://doi.org/10.3758/s13414-019-01760-1</a:t>
            </a:r>
          </a:p>
          <a:p>
            <a:pPr lvl="0" indent="0" marL="0">
              <a:buNone/>
            </a:pPr>
            <a:r>
              <a:rPr/>
              <a:t>Eisenberg, I. W., Bissett, P. G., Zeynep Enkavi, A., Li, J., MacKinnon, D. P., Marsch, L. A., &amp; Poldrack, R. A. (2019). Uncovering the structure of self-regulation through data-driven ontology discovery. </a:t>
            </a:r>
            <a:r>
              <a:rPr i="1"/>
              <a:t>Nature Communications</a:t>
            </a:r>
            <a:r>
              <a:rPr/>
              <a:t>, </a:t>
            </a:r>
            <a:r>
              <a:rPr i="1"/>
              <a:t>10</a:t>
            </a:r>
            <a:r>
              <a:rPr/>
              <a:t>(1), 2319. </a:t>
            </a:r>
            <a:r>
              <a:rPr>
                <a:hlinkClick r:id="rId4"/>
              </a:rPr>
              <a:t>https://doi.org/10.1038/s41467-019-10301-1</a:t>
            </a:r>
          </a:p>
          <a:p>
            <a:pPr lvl="0" indent="0" marL="0">
              <a:buNone/>
            </a:pPr>
            <a:r>
              <a:rPr/>
              <a:t>Favela, L. H. (2020). Cognitive science as complexity science. </a:t>
            </a:r>
            <a:r>
              <a:rPr i="1"/>
              <a:t>Wiley Interdisciplinary Reviews. Cognitive Science</a:t>
            </a:r>
            <a:r>
              <a:rPr/>
              <a:t>, </a:t>
            </a:r>
            <a:r>
              <a:rPr i="1"/>
              <a:t>11</a:t>
            </a:r>
            <a:r>
              <a:rPr/>
              <a:t>(4), e1525. </a:t>
            </a:r>
            <a:r>
              <a:rPr>
                <a:hlinkClick r:id="rId5"/>
              </a:rPr>
              <a:t>https://doi.org/10.1002/wcs.1525</a:t>
            </a:r>
          </a:p>
          <a:p>
            <a:pPr lvl="0" indent="0" marL="0">
              <a:buNone/>
            </a:pPr>
            <a:r>
              <a:rPr/>
              <a:t>Krakauer, J. W., Ghazanfar, A. A., Gomez-Marin, A., MacIver, M. A., &amp; Poeppel, D. (2017). Neuroscience needs behavior: Correcting a reductionist bias. </a:t>
            </a:r>
            <a:r>
              <a:rPr i="1"/>
              <a:t>Neuron</a:t>
            </a:r>
            <a:r>
              <a:rPr/>
              <a:t>, </a:t>
            </a:r>
            <a:r>
              <a:rPr i="1"/>
              <a:t>93</a:t>
            </a:r>
            <a:r>
              <a:rPr/>
              <a:t>(3), 480–490. </a:t>
            </a:r>
            <a:r>
              <a:rPr>
                <a:hlinkClick r:id="rId6"/>
              </a:rPr>
              <a:t>https://doi.org/10.1016/j.neuron.2016.12.041</a:t>
            </a:r>
          </a:p>
          <a:p>
            <a:pPr lvl="0" indent="0" marL="0">
              <a:buNone/>
            </a:pPr>
            <a:r>
              <a:rPr/>
              <a:t>Levitis, D. A., Lidicker, W. Z., &amp; Freund, G. (2009). Behavioural biologists don’t agree on what constitutes behaviour. </a:t>
            </a:r>
            <a:r>
              <a:rPr i="1"/>
              <a:t>Animal Behaviour</a:t>
            </a:r>
            <a:r>
              <a:rPr/>
              <a:t>, </a:t>
            </a:r>
            <a:r>
              <a:rPr i="1"/>
              <a:t>78</a:t>
            </a:r>
            <a:r>
              <a:rPr/>
              <a:t>(1), 103–110. </a:t>
            </a:r>
            <a:r>
              <a:rPr>
                <a:hlinkClick r:id="rId7"/>
              </a:rPr>
              <a:t>https://doi.org/10.1016/j.anbehav.2009.03.018</a:t>
            </a:r>
          </a:p>
          <a:p>
            <a:pPr lvl="0" indent="0" marL="0">
              <a:buNone/>
            </a:pPr>
            <a:r>
              <a:rPr/>
              <a:t>Marr, D. (1980). </a:t>
            </a:r>
            <a:r>
              <a:rPr i="1"/>
              <a:t>Vision</a:t>
            </a:r>
            <a:r>
              <a:rPr/>
              <a:t>. Retrieved from </a:t>
            </a:r>
            <a:r>
              <a:rPr>
                <a:hlinkClick r:id="rId8"/>
              </a:rPr>
              <a:t>https://mitpress.mit.edu/books/vision</a:t>
            </a:r>
          </a:p>
          <a:p>
            <a:pPr lvl="0" indent="0" marL="0">
              <a:buNone/>
            </a:pPr>
            <a:r>
              <a:rPr/>
              <a:t>melodysheep. (2011, March). Ode to the brain! By symphony of science. Youtube. Retrieved from </a:t>
            </a:r>
            <a:r>
              <a:rPr>
                <a:hlinkClick r:id="rId9"/>
              </a:rPr>
              <a:t>https://www.youtube.com/watch?v=JB7jSFeVz1U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10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Parada, F. J., &amp; Rossi, A. (2018). If neuroscience needs behavior, what does psychology need? </a:t>
            </a:r>
            <a:r>
              <a:rPr i="1"/>
              <a:t>Frontiers in Psychology</a:t>
            </a:r>
            <a:r>
              <a:rPr/>
              <a:t>, </a:t>
            </a:r>
            <a:r>
              <a:rPr i="1"/>
              <a:t>9</a:t>
            </a:r>
            <a:r>
              <a:rPr/>
              <a:t>, 433. </a:t>
            </a:r>
            <a:r>
              <a:rPr>
                <a:hlinkClick r:id="rId11"/>
              </a:rPr>
              <a:t>https://doi.org/10.3389/fpsyg.2018.00433</a:t>
            </a:r>
          </a:p>
          <a:p>
            <a:pPr lvl="0" indent="0" marL="0">
              <a:buNone/>
            </a:pPr>
            <a:r>
              <a:rPr/>
              <a:t>Sejnowski, T. J., Churchland, P. S., &amp; Movshon, J. A. (2014). Putting big data to good use in neuroscience. </a:t>
            </a:r>
            <a:r>
              <a:rPr i="1"/>
              <a:t>Nat. Neurosci.</a:t>
            </a:r>
            <a:r>
              <a:rPr/>
              <a:t>, </a:t>
            </a:r>
            <a:r>
              <a:rPr i="1"/>
              <a:t>17</a:t>
            </a:r>
            <a:r>
              <a:rPr/>
              <a:t>(11), 1440–1441. </a:t>
            </a:r>
            <a:r>
              <a:rPr>
                <a:hlinkClick r:id="rId12"/>
              </a:rPr>
              <a:t>https://doi.org/10.1038/nn.3839</a:t>
            </a:r>
          </a:p>
          <a:p>
            <a:pPr lvl="0" indent="0" marL="0">
              <a:buNone/>
            </a:pPr>
            <a:r>
              <a:rPr/>
              <a:t>Stringer, C., Pachitariu, M., Steinmetz, N., Reddy, C. B., Carandini, M., &amp; Harris, K. D. (2019). Spontaneous behaviors drive multidimensional, brainwide activity.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364</a:t>
            </a:r>
            <a:r>
              <a:rPr/>
              <a:t>(6437), 255. </a:t>
            </a:r>
            <a:r>
              <a:rPr>
                <a:hlinkClick r:id="rId13"/>
              </a:rPr>
              <a:t>https://doi.org/10.1126/science.aav7893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14"/>
              </a:rPr>
              <a:t>https://doi.org/10.1002/cne.20733</a:t>
            </a:r>
          </a:p>
          <a:p>
            <a:pPr lvl="0" indent="0" marL="0">
              <a:buNone/>
            </a:pPr>
            <a:r>
              <a:rPr/>
              <a:t>Swanson, L. W., &amp; Lichtman, J. W. (2016). From cajal to connectome and beyond. </a:t>
            </a:r>
            <a:r>
              <a:rPr i="1"/>
              <a:t>Annual Review of Neuroscience</a:t>
            </a:r>
            <a:r>
              <a:rPr/>
              <a:t>, </a:t>
            </a:r>
            <a:r>
              <a:rPr i="1"/>
              <a:t>39</a:t>
            </a:r>
            <a:r>
              <a:rPr/>
              <a:t>, 197–216. </a:t>
            </a:r>
            <a:r>
              <a:rPr>
                <a:hlinkClick r:id="rId15"/>
              </a:rPr>
              <a:t>https://doi.org/10.1146/annurev-neuro-071714-033954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Hiking, camping/backpacking, cycling, paddling</a:t>
            </a:r>
          </a:p>
          <a:p>
            <a:pPr lvl="0"/>
            <a:r>
              <a:rPr/>
              <a:t>Music, theatre</a:t>
            </a:r>
          </a:p>
          <a:p>
            <a:pPr lvl="0"/>
            <a:r>
              <a:rPr/>
              <a:t>Activism</a:t>
            </a:r>
          </a:p>
          <a:p>
            <a:pPr lvl="0"/>
            <a:r>
              <a:rPr/>
              <a:t>Amateur radio (W3TM), computing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neuroscience is harder than physics</a:t>
            </a:r>
          </a:p>
          <a:p>
            <a:pPr lvl="0"/>
            <a:r>
              <a:rPr/>
              <a:t>Course overview</a:t>
            </a:r>
          </a:p>
          <a:p>
            <a:pPr lvl="0"/>
            <a:r>
              <a:rPr/>
              <a:t>Does neuroscience need behavior? Does behavioral science need the brain?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Social, Cognitive, and Affective Neuroscience</dc:title>
  <dc:creator/>
  <cp:keywords/>
  <dcterms:created xsi:type="dcterms:W3CDTF">2024-04-26T13:01:30Z</dcterms:created>
  <dcterms:modified xsi:type="dcterms:W3CDTF">2024-04-26T13:01:30Z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2024-04-26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 Spr 2024</vt:lpwstr>
  </property>
  <property fmtid="{D5CDD505-2E9C-101B-9397-08002B2CF9AE}" pid="13" name="toc-title">
    <vt:lpwstr>Table of contents</vt:lpwstr>
  </property>
</Properties>
</file>