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shtml" ContentType="text/html; charset=UTF-8"/>
  <Default Extension="jpg" ContentType="image/jpeg"/>
  <Default Extension="gif" ContentType="image/gif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2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su-psychology.github.io/psych-260-2023-spring-notes/neuroanatomy.html#brain-anatomy-through-dan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gif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#brodmann-areas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ht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ht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ht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k03-2024-01-25.qmd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snO68aJTOpM" TargetMode="External" /><Relationship Id="rId3" Type="http://schemas.openxmlformats.org/officeDocument/2006/relationships/hyperlink" Target="https://doi.org/10.1002/wcs.1525" TargetMode="External" /><Relationship Id="rId4" Type="http://schemas.openxmlformats.org/officeDocument/2006/relationships/hyperlink" Target="https://doi.org/10.1177/0141076814562718" TargetMode="External" /><Relationship Id="rId5" Type="http://schemas.openxmlformats.org/officeDocument/2006/relationships/hyperlink" Target="https://www.youtube.com/watch?v=Qw8E9WnZTQk" TargetMode="External" /><Relationship Id="rId6" Type="http://schemas.openxmlformats.org/officeDocument/2006/relationships/hyperlink" Target="https://doi.org/10.1038/nn.3839" TargetMode="External" /><Relationship Id="rId7" Type="http://schemas.openxmlformats.org/officeDocument/2006/relationships/hyperlink" Target="https://doi.org/10.1038/s41583-022-00583-8" TargetMode="External" /><Relationship Id="rId8" Type="http://schemas.openxmlformats.org/officeDocument/2006/relationships/hyperlink" Target="https://doi.org/10.1002/cne.20733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webp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ht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Algorithmic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What’s the ‘recipe’ for…</a:t>
            </a:r>
          </a:p>
          <a:p>
            <a:pPr lvl="1"/>
            <a:r>
              <a:rPr/>
              <a:t>computing shape</a:t>
            </a:r>
          </a:p>
          <a:p>
            <a:pPr lvl="1"/>
            <a:r>
              <a:rPr/>
              <a:t>perceiving speech</a:t>
            </a:r>
          </a:p>
          <a:p>
            <a:pPr lvl="1"/>
            <a:r>
              <a:rPr/>
              <a:t>recognizing threats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do…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areas</a:t>
            </a:r>
          </a:p>
          <a:p>
            <a:pPr lvl="1"/>
            <a:r>
              <a:rPr/>
              <a:t>networks</a:t>
            </a:r>
          </a:p>
          <a:p>
            <a:pPr lvl="0"/>
            <a:r>
              <a:rPr/>
              <a:t>implement the recipe?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Causality in neuroscience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(Siddiqi, Kording, Parvizi, &amp; Fox, 2022).</a:t>
            </a:r>
          </a:p>
          <a:p>
            <a:pPr lvl="0"/>
            <a:r>
              <a:rPr/>
              <a:t>Stimulation &amp; lesion studies needed for inferring </a:t>
            </a:r>
            <a:r>
              <a:rPr i="1"/>
              <a:t>causation</a:t>
            </a:r>
            <a:r>
              <a:rPr/>
              <a:t>.</a:t>
            </a:r>
          </a:p>
          <a:p>
            <a:pPr lvl="0"/>
            <a:r>
              <a:rPr/>
              <a:t>Bradford-Hill criteria (Hill, 2015)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</a:t>
            </a:r>
          </a:p>
          <a:p>
            <a:pPr lvl="1"/>
            <a:r>
              <a:rPr/>
              <a:t>Brief overview</a:t>
            </a:r>
          </a:p>
          <a:p>
            <a:pPr lvl="1"/>
            <a:r>
              <a:rPr/>
              <a:t>In-class lab</a:t>
            </a:r>
          </a:p>
          <a:p>
            <a:pPr lvl="1"/>
            <a:r>
              <a:rPr>
                <a:hlinkClick r:id="rId2"/>
              </a:rPr>
              <a:t>Exercise 02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basic vocabulary for reading literature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anatomy through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browser does not support the audio tag. 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https://psu-psychology.github.io/psych-260-2023-spring-notes/neuroanatomy.html#brain-anatomy-through-dance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Anterior/Posterior</a:t>
            </a:r>
          </a:p>
          <a:p>
            <a:pPr lvl="0"/>
            <a:r>
              <a:rPr/>
              <a:t>Medial/Lateral</a:t>
            </a:r>
          </a:p>
          <a:p>
            <a:pPr lvl="0"/>
            <a:r>
              <a:rPr/>
              <a:t>Superior/Inferior</a:t>
            </a:r>
          </a:p>
          <a:p>
            <a:pPr lvl="0"/>
            <a:r>
              <a:rPr/>
              <a:t>Dorsal/Ventral</a:t>
            </a:r>
          </a:p>
          <a:p>
            <a:pPr lvl="0"/>
            <a:r>
              <a:rPr/>
              <a:t>Rostral/Caudal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vs. Peripheral Nervous System</a:t>
            </a:r>
          </a:p>
        </p:txBody>
      </p:sp>
      <p:pic>
        <p:nvPicPr>
          <p:cNvPr descr="https://www.pastmedicalhistory.co.uk/wp-content/uploads/2018/08/A-model-of-the-human-nervous-system-by-Rufus-Benjamin-Weaver.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Nervous system of Harriet Cole from https://www.pastmedicalhistory.co.uk/the-nervous-system-of-harriet-cole/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Organization of the CNS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cortex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Basal ganglia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Hippocampus, amygdala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Third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Thalamus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Hypothalamus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Aqueduct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Tectum, tegmentum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Hindbrain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Cerebellum, pons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Medulla oblongata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Forebrain, midbrain, hindbrain terminology derives from embryonic stages in CNS development.</a:t>
            </a:r>
          </a:p>
        </p:txBody>
      </p:sp>
      <p:pic>
        <p:nvPicPr>
          <p:cNvPr descr="https://upload.wikimedia.org/wikipedia/commons/c/c8/6_week_embryo_br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93800"/>
            <a:ext cx="391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Embryonic human brain from Wikipedia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Cerebrum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(Cerebral) cortex</a:t>
            </a:r>
          </a:p>
          <a:p>
            <a:pPr lvl="0"/>
            <a:r>
              <a:rPr/>
              <a:t>Subcortical structures</a:t>
            </a:r>
          </a:p>
        </p:txBody>
      </p:sp>
      <p:pic>
        <p:nvPicPr>
          <p:cNvPr descr="http://webspace.ship.edu/cgboer/medial-labelled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Labelled MRI including thalamus and hypothalamus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(Cerebral)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Lobes, marked by sulci/fissures, adjacency to bones of skull</a:t>
            </a:r>
          </a:p>
          <a:p>
            <a:pPr lvl="0"/>
            <a:r>
              <a:rPr/>
              <a:t>Functional areas marked by gyri &amp; sulci</a:t>
            </a:r>
          </a:p>
          <a:p>
            <a:pPr lvl="0"/>
            <a:r>
              <a:rPr>
                <a:hlinkClick r:id="rId2"/>
              </a:rPr>
              <a:t>Brodmann Areas</a:t>
            </a:r>
          </a:p>
          <a:p>
            <a:pPr lvl="1"/>
            <a:r>
              <a:rPr/>
              <a:t>Microstructural (cellular composition) features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lobes have host primary sensory or motor area</a:t>
            </a:r>
          </a:p>
          <a:p>
            <a:pPr lvl="1"/>
            <a:r>
              <a:rPr/>
              <a:t>Frontal: Motor cortex</a:t>
            </a:r>
          </a:p>
          <a:p>
            <a:pPr lvl="1"/>
            <a:r>
              <a:rPr/>
              <a:t>Temporal: Auditory cortex</a:t>
            </a:r>
          </a:p>
          <a:p>
            <a:pPr lvl="1"/>
            <a:r>
              <a:rPr/>
              <a:t>Parietal: Somatosensory cortex</a:t>
            </a:r>
          </a:p>
          <a:p>
            <a:pPr lvl="1"/>
            <a:r>
              <a:rPr/>
              <a:t>Occipital: Visual cortex</a:t>
            </a:r>
          </a:p>
          <a:p>
            <a:pPr lvl="1"/>
            <a:r>
              <a:rPr/>
              <a:t>Insula: Gustatory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cranial nerves (in CNS)</a:t>
            </a:r>
          </a:p>
          <a:p>
            <a:pPr lvl="0"/>
            <a:r>
              <a:rPr/>
              <a:t>Via spinal nerves (in PNS)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britannica.com/44/54244-004-892C5169/nerves-pairs-muscles-region-head-sense-organs.jpg?s=1500x700&amp;q=85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Cranial nerves from https://www.britannica.com/science/cranial-nerve#/media/1/141797/46720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researchgate.net/profile/Saeede-Rahimi-Damirchi-Darasi/publication/324683974/figure/fig10/AS:753484697726976@1556656159277/Diagram-showing-the-relationship-between-spinal-nerve-roots-and-vertebrae-2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(ctdalilah, 2006)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hierarchies</a:t>
            </a:r>
          </a:p>
        </p:txBody>
      </p:sp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19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Sensory &amp; motor systems often use maps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researchgate.net/profile/Brian-Wandell/publication/8988812/figure/fig1/AS:280067633631238@1443784735289/The-Retinotopy-paradigm-Two-stimuli-are-used-to-measure-the-retinotopic-maps-in-cort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378595513001871-gr1_lr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[Figure 1 from@Saenz2014-ao]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9/93/Grant_1962_663.png/800px-Grant_1962_6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issues central for perceptual/motor behavior</a:t>
            </a:r>
          </a:p>
          <a:p>
            <a:pPr lvl="0"/>
            <a:r>
              <a:rPr/>
              <a:t>Do other systems “map” function to structure?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 lab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groups</a:t>
            </a:r>
          </a:p>
          <a:p>
            <a:pPr lvl="0"/>
            <a:r>
              <a:rPr/>
              <a:t>Rotate among stations</a:t>
            </a:r>
          </a:p>
          <a:p>
            <a:pPr lvl="0"/>
            <a:r>
              <a:rPr/>
              <a:t>Identify as many structures as possible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Directional terms</a:t>
            </a:r>
          </a:p>
          <a:p>
            <a:pPr lvl="0"/>
            <a:r>
              <a:rPr/>
              <a:t>What is it</a:t>
            </a:r>
          </a:p>
          <a:p>
            <a:pPr lvl="0"/>
            <a:r>
              <a:rPr/>
              <a:t>Where is it</a:t>
            </a:r>
          </a:p>
          <a:p>
            <a:pPr lvl="1"/>
            <a:r>
              <a:rPr/>
              <a:t>Relative to other things</a:t>
            </a:r>
          </a:p>
          <a:p>
            <a:pPr lvl="1"/>
            <a:r>
              <a:rPr/>
              <a:t>CNS/PNS</a:t>
            </a:r>
          </a:p>
          <a:p>
            <a:pPr lvl="1"/>
            <a:r>
              <a:rPr/>
              <a:t>Forebrain/midbrain/hindbrain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(Kids Learning Tube, 2015) 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Cerebral cortex and its subparts</a:t>
            </a:r>
          </a:p>
          <a:p>
            <a:pPr lvl="0"/>
            <a:r>
              <a:rPr/>
              <a:t>Grey matter vs. white matter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Cellular neuroscience I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ctdalilah. (2006, October). Pinky and the brain-brainstem. Youtube. Retrieved from </a:t>
            </a:r>
            <a:r>
              <a:rPr>
                <a:hlinkClick r:id="rId2"/>
              </a:rPr>
              <a:t>https://www.youtube.com/watch?v=snO68aJTOpM</a:t>
            </a:r>
          </a:p>
          <a:p>
            <a:pPr lvl="0" indent="0" marL="0">
              <a:buNone/>
            </a:pPr>
            <a:r>
              <a:rPr/>
              <a:t>Favela, L. H. (2020). Cognitive science as complexity science. </a:t>
            </a:r>
            <a:r>
              <a:rPr i="1"/>
              <a:t>Wiley Interdisciplinary Reviews. Cognitive Science</a:t>
            </a:r>
            <a:r>
              <a:rPr/>
              <a:t>, </a:t>
            </a:r>
            <a:r>
              <a:rPr i="1"/>
              <a:t>11</a:t>
            </a:r>
            <a:r>
              <a:rPr/>
              <a:t>(4), e1525. </a:t>
            </a:r>
            <a:r>
              <a:rPr>
                <a:hlinkClick r:id="rId3"/>
              </a:rPr>
              <a:t>https://doi.org/10.1002/wcs.1525</a:t>
            </a:r>
          </a:p>
          <a:p>
            <a:pPr lvl="0" indent="0" marL="0">
              <a:buNone/>
            </a:pPr>
            <a:r>
              <a:rPr/>
              <a:t>Hill, A. B. (2015). The environment and disease: Association or causation? 1965. </a:t>
            </a:r>
            <a:r>
              <a:rPr i="1"/>
              <a:t>Journal of the Royal Society of Medicine</a:t>
            </a:r>
            <a:r>
              <a:rPr/>
              <a:t>, </a:t>
            </a:r>
            <a:r>
              <a:rPr i="1"/>
              <a:t>108</a:t>
            </a:r>
            <a:r>
              <a:rPr/>
              <a:t>(1), 32–37. </a:t>
            </a:r>
            <a:r>
              <a:rPr>
                <a:hlinkClick r:id="rId4"/>
              </a:rPr>
              <a:t>https://doi.org/10.1177/0141076814562718</a:t>
            </a:r>
          </a:p>
          <a:p>
            <a:pPr lvl="0" indent="0" marL="0">
              <a:buNone/>
            </a:pPr>
            <a:r>
              <a:rPr/>
              <a:t>Kids Learning Tube. (2015, October). Human body for Kids/Brain Song/Human body systems. Youtube. Retrieved from </a:t>
            </a:r>
            <a:r>
              <a:rPr>
                <a:hlinkClick r:id="rId5"/>
              </a:rPr>
              <a:t>https://www.youtube.com/watch?v=Qw8E9WnZTQk</a:t>
            </a:r>
          </a:p>
          <a:p>
            <a:pPr lvl="0" indent="0" marL="0">
              <a:buNone/>
            </a:pPr>
            <a:r>
              <a:rPr/>
              <a:t>Sejnowski, T. J., Churchland, P. S., &amp; Movshon, J. A. (2014). Putting big data to good use in neuroscience. </a:t>
            </a:r>
            <a:r>
              <a:rPr i="1"/>
              <a:t>Nat. Neurosci.</a:t>
            </a:r>
            <a:r>
              <a:rPr/>
              <a:t>, </a:t>
            </a:r>
            <a:r>
              <a:rPr i="1"/>
              <a:t>17</a:t>
            </a:r>
            <a:r>
              <a:rPr/>
              <a:t>(11), 1440–1441. </a:t>
            </a:r>
            <a:r>
              <a:rPr>
                <a:hlinkClick r:id="rId6"/>
              </a:rPr>
              <a:t>https://doi.org/10.1038/nn.3839</a:t>
            </a:r>
          </a:p>
          <a:p>
            <a:pPr lvl="0" indent="0" marL="0">
              <a:buNone/>
            </a:pPr>
            <a:r>
              <a:rPr/>
              <a:t>Siddiqi, S. H., Kording, K. P., Parvizi, J., &amp; Fox, M. D. (2022). Causal mapping of human brain function. </a:t>
            </a:r>
            <a:r>
              <a:rPr i="1"/>
              <a:t>Nature Reviews. Neuroscience</a:t>
            </a:r>
            <a:r>
              <a:rPr/>
              <a:t>, </a:t>
            </a:r>
            <a:r>
              <a:rPr i="1"/>
              <a:t>23</a:t>
            </a:r>
            <a:r>
              <a:rPr/>
              <a:t>(6), 361–375. </a:t>
            </a:r>
            <a:r>
              <a:rPr>
                <a:hlinkClick r:id="rId7"/>
              </a:rPr>
              <a:t>https://doi.org/10.1038/s41583-022-00583-8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8"/>
              </a:rPr>
              <a:t>https://doi.org/10.1002/cne.20733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Exercise 02 due next Wednesday, January 24, 2024.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Levels of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Spatial &amp; temporal levels</a:t>
            </a:r>
          </a:p>
        </p:txBody>
      </p:sp>
      <p:pic>
        <p:nvPicPr>
          <p:cNvPr descr="https://media.springernature.com/lw685/springer-static/image/art%3A10.1038%2Fnn.3839/MediaObjects/41593_2014_Article_BFnn3839_Fig1_HTML.jp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(Sejnowski et al., 2014, fig. 1)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≠ Marr’s levels</a:t>
            </a:r>
          </a:p>
        </p:txBody>
      </p:sp>
      <p:pic>
        <p:nvPicPr>
          <p:cNvPr descr="https://wires.onlinelibrary.wiley.com/cms/asset/9fa6c8e5-30fa-4e6f-a5cf-e9407ed098c0/wcs1525-fig-0003-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(Favela, 2020, fig. 3)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has to be computed?</a:t>
            </a:r>
          </a:p>
          <a:p>
            <a:pPr lvl="1"/>
            <a:r>
              <a:rPr/>
              <a:t>What is the shape/form of that unknown object?</a:t>
            </a:r>
          </a:p>
          <a:p>
            <a:pPr lvl="1"/>
            <a:r>
              <a:rPr/>
              <a:t>What did that person just say?</a:t>
            </a:r>
          </a:p>
          <a:p>
            <a:pPr lvl="1"/>
            <a:r>
              <a:rPr/>
              <a:t>Is that unknown object a threat to me?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Neuroanatomy</dc:title>
  <dc:creator/>
  <cp:keywords/>
  <dcterms:created xsi:type="dcterms:W3CDTF">2024-04-26T13:01:46Z</dcterms:created>
  <dcterms:modified xsi:type="dcterms:W3CDTF">2024-04-26T13:01:46Z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2024-01-18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