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png" ContentType="image/png"/>
  <Default Extension="gif" ContentType="image/gif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gif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resources/cells.html#action-potential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resources/cells.html#synaptic-transmission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embed/nvXuq9jRWK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4.qmd" TargetMode="External" /><Relationship Id="rId3" Type="http://schemas.openxmlformats.org/officeDocument/2006/relationships/hyperlink" Target="../exercises/ex03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ht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Cellular Neuroscience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2024-02-01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Resting potential review</a:t>
            </a:r>
          </a:p>
          <a:p>
            <a:pPr lvl="0"/>
            <a:r>
              <a:rPr/>
              <a:t>Cellular neuroscience II</a:t>
            </a:r>
          </a:p>
          <a:p>
            <a:pPr lvl="1"/>
            <a:r>
              <a:rPr/>
              <a:t>Action potential</a:t>
            </a:r>
          </a:p>
          <a:p>
            <a:pPr lvl="1"/>
            <a:r>
              <a:rPr/>
              <a:t>Synaptic transmission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Resting potential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Potential means…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Electrical</a:t>
            </a:r>
            <a:r>
              <a:rPr/>
              <a:t> potential (voltage)</a:t>
            </a:r>
          </a:p>
          <a:p>
            <a:pPr lvl="0"/>
            <a:r>
              <a:rPr/>
              <a:t>Current flows (ions move)</a:t>
            </a:r>
          </a:p>
          <a:p>
            <a:pPr lvl="0"/>
            <a:r>
              <a:rPr/>
              <a:t>More current can flow if…</a:t>
            </a:r>
          </a:p>
          <a:p>
            <a:pPr lvl="0"/>
            <a:r>
              <a:rPr/>
              <a:t>Conductance changes (ion channels open)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we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signalling (faster than diffusion)</a:t>
            </a:r>
          </a:p>
          <a:p>
            <a:pPr lvl="0"/>
            <a:r>
              <a:rPr/>
              <a:t>From one part of body to another</a:t>
            </a:r>
          </a:p>
        </p:txBody>
      </p:sp>
    </p:spTree>
  </p:cSld>
</p:sld>
</file>

<file path=ppt/slides/slide1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Outward </a:t></a:r><a14:m><m:oMath xmlns:m="http://schemas.openxmlformats.org/officeDocument/2006/math"><m:d><m:dPr><m:begChr m:val="[" /><m:endChr m:val="]" /><m:sepChr m:val="" /><m:grow /></m:dPr><m:e><m:sSup><m:e><m:r><m:t>K</m:t></m:r></m:e><m:sup><m:r><m:rPr><m:sty m:val="p" /></m:rPr><m:t>+</m:t></m:r></m:sup></m:sSup></m:e></m:d></m:oMath></a14:m><a:r><a:rPr /><a:t> flow</a:t></a:r></a:p></p:txBody></p:sp><p:sp><p:nvSpPr><p:cNvPr id="3" name="Content Placeholder 2" /><p:cNvSpPr><a:spLocks noGrp="1" /></p:cNvSpPr><p:nvPr><p:ph idx="1" /></p:nvPr></p:nvSpPr><p:spPr /><p:txBody><a:bodyPr /><a:lstStyle /><a:p><a:pPr lvl="0" /><a:r><a:rPr /><a:t>Down concentration gradient</a:t></a:r></a:p><a:p><a:pPr lvl="0" /><a:r><a:rPr /><a:t>Charges membrane like a capacitor</a:t></a:r></a:p></p:txBody></p:sp><p:pic><p:nvPicPr><p:cNvPr descr="http://hyperphysics.phy-astr.gsu.edu/hbase/electric/imgele/capchg.png" id="0" name="Picture 1" /><p:cNvPicPr><a:picLocks noGrp="1" noChangeAspect="1" /></p:cNvPicPr><p:nvPr /></p:nvPicPr><p:blipFill><a:blip r:embed="rId2" /><a:stretch><a:fillRect /></a:stretch></p:blipFill><p:spPr bwMode="auto"><a:xfrm><a:off x="2387600" y="1193800" /><a:ext cx="4368800" cy="2882900" /></a:xfrm><a:prstGeom prst="rect"><a:avLst /></a:prstGeom><a:noFill /><a:ln w="9525"><a:noFill /><a:headEnd /><a:tailEnd /></a:ln></p:spPr></p:pic><p:sp><p:nvSpPr><p:cNvPr id="1" name="TextBox 3" /><p:cNvSpPr txBox="1" /><p:nvPr /></p:nvSpPr><p:spPr><a:xfrm><a:off x="457200" y="4076700" /><a:ext cx="8229600" cy="508000" /></a:xfrm><a:prstGeom prst="rect"><a:avLst /></a:prstGeom><a:noFill /></p:spPr><p:txBody><a:bodyPr /><a:lstStyle /><a:p><a:pPr lvl="0" indent="0" marL="0" algn="ctr"><a:buNone /></a:pPr><a:r><a:rPr /><a:t>How capacitors work</a:t></a:r></a:p></p:txBody></p:sp></p:spTree></p:cSld></p:sld>
</file>

<file path=ppt/slides/slide1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Small </a:t></a:r><a14:m><m:oMath xmlns:m="http://schemas.openxmlformats.org/officeDocument/2006/math"><m:d><m:dPr><m:begChr m:val="[" /><m:endChr m:val="]" /><m:sepChr m:val="" /><m:grow /></m:dPr><m:e><m:r><m:t>N</m:t></m:r><m:sSup><m:e><m:r><m:t>a</m:t></m:r></m:e><m:sup><m:r><m:rPr><m:sty m:val="p" /></m:rPr><m:t>+</m:t></m:r></m:sup></m:sSup></m:e></m:d></m:oMath></a14:m><a:r><a:rPr /><a:t> flow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Channels for </a:t></a:r><a14:m><m:oMath xmlns:m="http://schemas.openxmlformats.org/officeDocument/2006/math"><m:r><m:t>N</m:t></m:r><m:sSup><m:e><m:r><m:t>a</m:t></m:r></m:e><m:sup><m:r><m:rPr><m:sty m:val="p" /></m:rPr><m:t>+</m:t></m:r></m:sup></m:sSup></m:oMath></a14:m><a:r><a:rPr /><a:t> not especially permeable</a:t></a:r></a:p><a:p><a:pPr lvl="0" /><a14:m><m:oMath xmlns:m="http://schemas.openxmlformats.org/officeDocument/2006/math"><m:r><m:t>N</m:t></m:r><m:sSup><m:e><m:r><m:t>a</m:t></m:r></m:e><m:sup><m:r><m:rPr><m:sty m:val="p" /></m:rPr><m:t>+</m:t></m:r></m:sup></m:sSup></m:oMath></a14:m><a:r><a:rPr /><a:t> flows ___________ (Why?)</a:t></a:r></a:p><a:p><a:pPr lvl="0" /><a:r><a:rPr /><a:t>Makes total voltage across (membrane potential) more [positive/negative] (Why?)</a:t></a:r></a:p><a:p><a:pPr lvl="0" /><a:r><a:rPr /><a:t>Membrane potential = </a:t></a:r><a14:m><m:oMath xmlns:m="http://schemas.openxmlformats.org/officeDocument/2006/math"><m:r><m:t>Σ</m:t></m:r></m:oMath></a14:m><a:r><a:rPr /><a:t> of all ion effects</a:t></a:r></a:p></p:txBody></p:sp></mc:Choice></mc:AlternateContent></p:spTree></p:cSld>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physiologyweb.com/calculators/figs/ghk_equation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55800"/>
            <a:ext cx="8229600" cy="137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Goldman-Hodgkin-Katz equation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Party metaphor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Annie (</a:t>
                </a:r>
                <a14:m>
                  <m:oMath xmlns:m="http://schemas.openxmlformats.org/officeDocument/2006/math"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</m:sup>
                    </m:sSup>
                  </m:oMath>
                </a14:m>
                <a:r>
                  <a:rPr/>
                  <a:t>) was having a party.</a:t>
                </a:r>
              </a:p>
              <a:p>
                <a:pPr lvl="1"/>
                <a:r>
                  <a:rPr/>
                  <a:t>Used to date Nate (</a:t>
                </a:r>
                <a14:m>
                  <m:oMath xmlns:m="http://schemas.openxmlformats.org/officeDocument/2006/math">
                    <m:r>
                      <m:t>N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  <a:r>
                  <a:rPr/>
                  <a:t>), but now sees Karl (</a:t>
                </a:r>
                <a14:m>
                  <m:oMath xmlns:m="http://schemas.openxmlformats.org/officeDocument/2006/math">
                    <m:sSup>
                      <m:e>
                        <m: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Hired bouncers called</a:t>
                </a:r>
              </a:p>
              <a:p>
                <a:pPr lvl="1"/>
                <a:r>
                  <a:rPr/>
                  <a:t>“The Channels”</a:t>
                </a:r>
              </a:p>
              <a:p>
                <a:pPr lvl="1"/>
                <a:r>
                  <a:rPr/>
                  <a:t>Let Karl and friends in or out, keep Nate out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Annie’s friends (</a:t>
                </a:r>
                <a14:m>
                  <m:oMath xmlns:m="http://schemas.openxmlformats.org/officeDocument/2006/math"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</m:sup>
                    </m:sSup>
                  </m:oMath>
                </a14:m>
                <a:r>
                  <a:rPr/>
                  <a:t>) and Karl’s (</a:t>
                </a:r>
                <a14:m>
                  <m:oMath xmlns:m="http://schemas.openxmlformats.org/officeDocument/2006/math">
                    <m:sSup>
                      <m:e>
                        <m: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  <a:r>
                  <a:rPr/>
                  <a:t>) mostly inside</a:t>
                </a:r>
              </a:p>
              <a:p>
                <a:pPr lvl="0"/>
                <a:r>
                  <a:rPr/>
                  <a:t>Nate and friends (</a:t>
                </a:r>
                <a14:m>
                  <m:oMath xmlns:m="http://schemas.openxmlformats.org/officeDocument/2006/math">
                    <m:r>
                      <m:t>N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  <a:r>
                  <a:rPr/>
                  <a:t>) mostly outside</a:t>
                </a:r>
              </a:p>
              <a:p>
                <a:pPr lvl="0"/>
                <a:r>
                  <a:rPr/>
                  <a:t>Claude/Claudia (</a:t>
                </a:r>
                <a14:m>
                  <m:oMath xmlns:m="http://schemas.openxmlformats.org/officeDocument/2006/math">
                    <m:r>
                      <m:t>C</m:t>
                    </m:r>
                    <m:sSup>
                      <m:e>
                        <m:r>
                          <m:t>l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</m:sup>
                    </m:sSup>
                  </m:oMath>
                </a14:m>
                <a:r>
                  <a:rPr/>
                  <a:t>) tagging along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3.bp.blogspot.com/_HtLvymcBlKo/TJJ9YcQNAtI/AAAAAAAAAB8/E2bzWvAzBew/s1600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19400" y="1193800"/>
            <a:ext cx="3517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3/33/MembraneCircuit.jpg/500px-MembraneCircui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193800"/>
            <a:ext cx="4432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Wikipedia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Action potential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</a:t>
            </a:r>
            <a:r>
              <a:rPr>
                <a:hlinkClick r:id="rId2"/>
              </a:rPr>
              <a:t>resources/cells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Synaptic transmission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</a:t>
            </a:r>
            <a:r>
              <a:rPr>
                <a:hlinkClick r:id="rId2"/>
              </a:rPr>
              <a:t>resources/cells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Resting potential</a:t>
            </a:r>
          </a:p>
          <a:p>
            <a:pPr lvl="1"/>
            <a:r>
              <a:rPr/>
              <a:t>Equilibrium point (e.g., attractor state)</a:t>
            </a:r>
          </a:p>
          <a:p>
            <a:pPr lvl="1"/>
            <a:r>
              <a:rPr/>
              <a:t>Balance of forces (diffusion/voltage)</a:t>
            </a:r>
          </a:p>
          <a:p>
            <a:pPr lvl="1"/>
            <a:r>
              <a:rPr/>
              <a:t>Combined effects on multiple ions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Action potential</a:t>
            </a:r>
          </a:p>
          <a:p>
            <a:pPr lvl="1"/>
            <a:r>
              <a:rPr/>
              <a:t>Short (in time), discrete message</a:t>
            </a:r>
          </a:p>
          <a:p>
            <a:pPr lvl="1"/>
            <a:r>
              <a:rPr/>
              <a:t>Can propagate quickly</a:t>
            </a:r>
          </a:p>
          <a:p>
            <a:pPr lvl="0"/>
            <a:r>
              <a:rPr/>
              <a:t>Triggers neurotransmitter release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Neurochemistry</a:t>
            </a:r>
          </a:p>
          <a:p>
            <a:pPr lvl="1"/>
            <a:r>
              <a:rPr/>
              <a:t>Neurotransmitters</a:t>
            </a:r>
          </a:p>
          <a:p>
            <a:pPr lvl="1"/>
            <a:r>
              <a:rPr/>
              <a:t>Hormones</a:t>
            </a:r>
          </a:p>
          <a:p>
            <a:pPr lvl="0"/>
            <a:r>
              <a:rPr/>
              <a:t>Neurocomputing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https://www.youtube.com/embed/nvXuq9jRWKE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04</a:t>
            </a:r>
            <a:r>
              <a:rPr/>
              <a:t> assigned</a:t>
            </a:r>
          </a:p>
          <a:p>
            <a:pPr lvl="0"/>
            <a:r>
              <a:rPr/>
              <a:t>Next Wednesday, February 7, </a:t>
            </a:r>
            <a:r>
              <a:rPr>
                <a:hlinkClick r:id="rId3"/>
              </a:rPr>
              <a:t>Exercise 03</a:t>
            </a:r>
            <a:r>
              <a:rPr/>
              <a:t> write-up due.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maintains the ion concentration gradients in the neuron (and other cells)?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do gradients enable?</a:t>
            </a:r>
          </a:p>
        </p:txBody>
      </p:sp>
      <p:pic>
        <p:nvPicPr>
          <p:cNvPr descr="https://upload.wikimedia.org/wikipedia/commons/thumb/6/6c/Chief_Joseph_Dam.jpg/1280px-Chief_Joseph_Da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direction does information typically flow in a neuron?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type of glial cell creates myelin around axons in the central nervous system?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Neuroscience II</dc:title>
  <dc:creator/>
  <cp:keywords/>
  <dcterms:created xsi:type="dcterms:W3CDTF">2024-04-26T13:01:54Z</dcterms:created>
  <dcterms:modified xsi:type="dcterms:W3CDTF">2024-04-26T13:01:54Z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2024-02-01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511.003</vt:lpwstr>
  </property>
  <property fmtid="{D5CDD505-2E9C-101B-9397-08002B2CF9AE}" pid="13" name="toc-title">
    <vt:lpwstr>Table of contents</vt:lpwstr>
  </property>
</Properties>
</file>