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gif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ht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resources/cells.html#action-potential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resources/cells.html#synaptic-transmission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embed/nvXuq9jRWKE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4.qmd" TargetMode="External" /><Relationship Id="rId3" Type="http://schemas.openxmlformats.org/officeDocument/2006/relationships/hyperlink" Target="../exercises/ex03.qmd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ht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Cellular Neuroscience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2024-02-01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Resting potential review</a:t>
            </a:r>
          </a:p>
          <a:p>
            <a:pPr lvl="0"/>
            <a:r>
              <a:rPr/>
              <a:t>Cellular neuroscience II</a:t>
            </a:r>
          </a:p>
          <a:p>
            <a:pPr lvl="1"/>
            <a:r>
              <a:rPr/>
              <a:t>Action potential</a:t>
            </a:r>
          </a:p>
          <a:p>
            <a:pPr lvl="1"/>
            <a:r>
              <a:rPr/>
              <a:t>Synaptic transmission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Resting potential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Potential means…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i="1"/>
              <a:t>Electrical</a:t>
            </a:r>
            <a:r>
              <a:rPr/>
              <a:t> potential (voltage)</a:t>
            </a:r>
          </a:p>
          <a:p>
            <a:pPr lvl="0"/>
            <a:r>
              <a:rPr/>
              <a:t>Current flows (ions move)</a:t>
            </a:r>
          </a:p>
          <a:p>
            <a:pPr lvl="0"/>
            <a:r>
              <a:rPr/>
              <a:t>More current can flow if…</a:t>
            </a:r>
          </a:p>
          <a:p>
            <a:pPr lvl="0"/>
            <a:r>
              <a:rPr/>
              <a:t>Conductance changes (ion channels open)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we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Fast signalling (faster than diffusion)</a:t>
            </a:r>
          </a:p>
          <a:p>
            <a:pPr lvl="0"/>
            <a:r>
              <a:rPr/>
              <a:t>From one part of body to another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1" y="204787"/>
                <a:ext cx="3008313" cy="871538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Outward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sSup>
                          <m:e>
                            <m:r>
                              <m:t>K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flow</a:t>
                </a:r>
              </a:p>
            </p:txBody>
          </p:sp>
        </mc:Choice>
      </mc:AlternateContent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Down concentration gradient</a:t>
            </a:r>
          </a:p>
          <a:p>
            <a:pPr lvl="0"/>
            <a:r>
              <a:rPr/>
              <a:t>Charges membrane like a capacitor</a:t>
            </a:r>
          </a:p>
        </p:txBody>
      </p:sp>
      <p:pic>
        <p:nvPicPr>
          <p:cNvPr descr="http://hyperphysics.phy-astr.gsu.edu/hbase/electric/imgele/capch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57200"/>
            <a:ext cx="5105400" cy="337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How capacitors work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Small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N</m:t>
                        </m:r>
                        <m:sSup>
                          <m:e>
                            <m:r>
                              <m:t>a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flow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Channels for </a:t>
                </a:r>
                <a14:m>
                  <m:oMath xmlns:m="http://schemas.openxmlformats.org/officeDocument/2006/math">
                    <m:r>
                      <m:t>N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m:t>+</m:t>
                        </m:r>
                      </m:sup>
                    </m:sSup>
                  </m:oMath>
                </a14:m>
                <a:r>
                  <a:rPr/>
                  <a:t> not especially permeable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m:t>+</m:t>
                        </m:r>
                      </m:sup>
                    </m:sSup>
                  </m:oMath>
                </a14:m>
                <a:r>
                  <a:rPr/>
                  <a:t> flows ___________ (Why?)</a:t>
                </a:r>
              </a:p>
              <a:p>
                <a:pPr lvl="0"/>
                <a:r>
                  <a:rPr/>
                  <a:t>Makes total voltage across (membrane potential) more [positive/negative] (Why?)</a:t>
                </a:r>
              </a:p>
              <a:p>
                <a:pPr lvl="0"/>
                <a:r>
                  <a:rPr/>
                  <a:t>Membrane potential =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 of all ion effects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physiologyweb.com/calculators/figs/ghk_equation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55800"/>
            <a:ext cx="8229600" cy="137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Goldman-Hodgkin-Katz equation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Party metaphor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Annie (</a:t>
                </a:r>
                <a14:m>
                  <m:oMath xmlns:m="http://schemas.openxmlformats.org/officeDocument/2006/math"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</m:sup>
                    </m:sSup>
                  </m:oMath>
                </a14:m>
                <a:r>
                  <a:rPr/>
                  <a:t>) was having a party.</a:t>
                </a:r>
              </a:p>
              <a:p>
                <a:pPr lvl="1"/>
                <a:r>
                  <a:rPr/>
                  <a:t>Used to date Nate (</a:t>
                </a:r>
                <a14:m>
                  <m:oMath xmlns:m="http://schemas.openxmlformats.org/officeDocument/2006/math">
                    <m:r>
                      <m:t>N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m:t>+</m:t>
                        </m:r>
                      </m:sup>
                    </m:sSup>
                  </m:oMath>
                </a14:m>
                <a:r>
                  <a:rPr/>
                  <a:t>), but now sees Karl (</a:t>
                </a:r>
                <a14:m>
                  <m:oMath xmlns:m="http://schemas.openxmlformats.org/officeDocument/2006/math">
                    <m:sSup>
                      <m:e>
                        <m: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m:t>+</m:t>
                        </m:r>
                      </m:sup>
                    </m:sSup>
                  </m:oMath>
                </a14:m>
                <a:r>
                  <a:rPr/>
                  <a:t>)</a:t>
                </a:r>
              </a:p>
              <a:p>
                <a:pPr lvl="0"/>
                <a:r>
                  <a:rPr/>
                  <a:t>Hired bouncers called</a:t>
                </a:r>
              </a:p>
              <a:p>
                <a:pPr lvl="1"/>
                <a:r>
                  <a:rPr/>
                  <a:t>“The Channels”</a:t>
                </a:r>
              </a:p>
              <a:p>
                <a:pPr lvl="1"/>
                <a:r>
                  <a:rPr/>
                  <a:t>Let Karl and friends in or out, keep Nate out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Annie’s friends (</a:t>
                </a:r>
                <a14:m>
                  <m:oMath xmlns:m="http://schemas.openxmlformats.org/officeDocument/2006/math"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</m:sup>
                    </m:sSup>
                  </m:oMath>
                </a14:m>
                <a:r>
                  <a:rPr/>
                  <a:t>) and Karl’s (</a:t>
                </a:r>
                <a14:m>
                  <m:oMath xmlns:m="http://schemas.openxmlformats.org/officeDocument/2006/math">
                    <m:sSup>
                      <m:e>
                        <m:r>
                          <m:t>K</m:t>
                        </m:r>
                      </m:e>
                      <m:sup>
                        <m:r>
                          <m:rPr>
                            <m:sty m:val="p"/>
                          </m:rPr>
                          <m:t>+</m:t>
                        </m:r>
                      </m:sup>
                    </m:sSup>
                  </m:oMath>
                </a14:m>
                <a:r>
                  <a:rPr/>
                  <a:t>) mostly inside</a:t>
                </a:r>
              </a:p>
              <a:p>
                <a:pPr lvl="0"/>
                <a:r>
                  <a:rPr/>
                  <a:t>Nate and friends (</a:t>
                </a:r>
                <a14:m>
                  <m:oMath xmlns:m="http://schemas.openxmlformats.org/officeDocument/2006/math">
                    <m:r>
                      <m:t>N</m:t>
                    </m:r>
                    <m:sSup>
                      <m:e>
                        <m: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m:t>+</m:t>
                        </m:r>
                      </m:sup>
                    </m:sSup>
                  </m:oMath>
                </a14:m>
                <a:r>
                  <a:rPr/>
                  <a:t>) mostly outside</a:t>
                </a:r>
              </a:p>
              <a:p>
                <a:pPr lvl="0"/>
                <a:r>
                  <a:rPr/>
                  <a:t>Claude/Claudia (</a:t>
                </a:r>
                <a14:m>
                  <m:oMath xmlns:m="http://schemas.openxmlformats.org/officeDocument/2006/math">
                    <m:r>
                      <m:t>C</m:t>
                    </m:r>
                    <m:sSup>
                      <m:e>
                        <m:r>
                          <m:t>l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</m:sup>
                    </m:sSup>
                  </m:oMath>
                </a14:m>
                <a:r>
                  <a:rPr/>
                  <a:t>) tagging along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3.bp.blogspot.com/_HtLvymcBlKo/TJJ9YcQNAtI/AAAAAAAAAB8/E2bzWvAzBew/s1600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19400" y="1193800"/>
            <a:ext cx="3517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3/33/MembraneCircuit.jpg/500px-MembraneCircui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Wikipedia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Action potential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 to </a:t>
            </a:r>
            <a:r>
              <a:rPr>
                <a:hlinkClick r:id="rId2"/>
              </a:rPr>
              <a:t>resources/cells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Synaptic transmission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 to </a:t>
            </a:r>
            <a:r>
              <a:rPr>
                <a:hlinkClick r:id="rId2"/>
              </a:rPr>
              <a:t>resources/cells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Resting potential</a:t>
            </a:r>
          </a:p>
          <a:p>
            <a:pPr lvl="1"/>
            <a:r>
              <a:rPr/>
              <a:t>Equilibrium point (e.g., attractor state)</a:t>
            </a:r>
          </a:p>
          <a:p>
            <a:pPr lvl="1"/>
            <a:r>
              <a:rPr/>
              <a:t>Balance of forces (diffusion/voltage)</a:t>
            </a:r>
          </a:p>
          <a:p>
            <a:pPr lvl="1"/>
            <a:r>
              <a:rPr/>
              <a:t>Combined effects on multiple ions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Action potential</a:t>
            </a:r>
          </a:p>
          <a:p>
            <a:pPr lvl="1"/>
            <a:r>
              <a:rPr/>
              <a:t>Short (in time), discrete message</a:t>
            </a:r>
          </a:p>
          <a:p>
            <a:pPr lvl="1"/>
            <a:r>
              <a:rPr/>
              <a:t>Can propagate quickly</a:t>
            </a:r>
          </a:p>
          <a:p>
            <a:pPr lvl="0"/>
            <a:r>
              <a:rPr/>
              <a:t>Triggers neurotransmitter release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Neurochemistry</a:t>
            </a:r>
          </a:p>
          <a:p>
            <a:pPr lvl="1"/>
            <a:r>
              <a:rPr/>
              <a:t>Neurotransmitters</a:t>
            </a:r>
          </a:p>
          <a:p>
            <a:pPr lvl="1"/>
            <a:r>
              <a:rPr/>
              <a:t>Hormones</a:t>
            </a:r>
          </a:p>
          <a:p>
            <a:pPr lvl="0"/>
            <a:r>
              <a:rPr/>
              <a:t>Neurocomputing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https://www.youtube.com/embed/nvXuq9jRWKE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Exercise 04</a:t>
            </a:r>
            <a:r>
              <a:rPr/>
              <a:t> assigned</a:t>
            </a:r>
          </a:p>
          <a:p>
            <a:pPr lvl="0"/>
            <a:r>
              <a:rPr/>
              <a:t>Next Wednesday, February 7, </a:t>
            </a:r>
            <a:r>
              <a:rPr>
                <a:hlinkClick r:id="rId3"/>
              </a:rPr>
              <a:t>Exercise 03</a:t>
            </a:r>
            <a:r>
              <a:rPr/>
              <a:t> write-up due.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maintains the ion concentration gradients in the neuron (and other cells)?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do gradients enable?</a:t>
            </a:r>
          </a:p>
        </p:txBody>
      </p:sp>
      <p:pic>
        <p:nvPicPr>
          <p:cNvPr descr="https://upload.wikimedia.org/wikipedia/commons/thumb/6/6c/Chief_Joseph_Dam.jpg/1280px-Chief_Joseph_Da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direction does information typically flow in a neuron?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type of glial cell creates myelin around axons in the central nervous system?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Neuroscience II</dc:title>
  <dc:creator/>
  <cp:keywords/>
  <dcterms:created xsi:type="dcterms:W3CDTF">2025-03-26T12:46:38Z</dcterms:created>
  <dcterms:modified xsi:type="dcterms:W3CDTF">2025-03-26T12:46:38Z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mments">
    <vt:lpwstr/>
  </property>
  <property fmtid="{D5CDD505-2E9C-101B-9397-08002B2CF9AE}" pid="5" name="csl">
    <vt:lpwstr>../include/bib/apa.csl</vt:lpwstr>
  </property>
  <property fmtid="{D5CDD505-2E9C-101B-9397-08002B2CF9AE}" pid="6" name="date">
    <vt:lpwstr>2024-02-01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PSY 511.003</vt:lpwstr>
  </property>
  <property fmtid="{D5CDD505-2E9C-101B-9397-08002B2CF9AE}" pid="13" name="toc-title">
    <vt:lpwstr>Table of contents</vt:lpwstr>
  </property>
</Properties>
</file>