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1" Type="http://schemas.openxmlformats.org/officeDocument/2006/relationships/viewProps" Target="viewProps.xml" /><Relationship Id="rId4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3" Type="http://schemas.openxmlformats.org/officeDocument/2006/relationships/tableStyles" Target="tableStyles.xml" /><Relationship Id="rId4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anatomy.qmd#brodmann-areas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jp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k03-2025-01-30.qmd" TargetMode="Externa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rexel.edu/legacy-center/blog/overview/2018/november/dissecting-harriet-cole-uncovering-womens-history-in-the-archives/" TargetMode="External" /><Relationship Id="rId3" Type="http://schemas.openxmlformats.org/officeDocument/2006/relationships/hyperlink" Target="https://doi.org/10.1016/j.heares.2013.07.016" TargetMode="External" /><Relationship Id="rId4" Type="http://schemas.openxmlformats.org/officeDocument/2006/relationships/hyperlink" Target="https://doi.org/10.1002/cne.20733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2.qmd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Neuroanatomy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 Spr 2025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Brain anatomy through 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browser does not support the audio tag.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Directional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Anterior/Posterior</a:t>
            </a:r>
          </a:p>
          <a:p>
            <a:pPr lvl="0"/>
            <a:r>
              <a:rPr/>
              <a:t>Medial/Lateral</a:t>
            </a:r>
          </a:p>
          <a:p>
            <a:pPr lvl="0"/>
            <a:r>
              <a:rPr/>
              <a:t>Superior/Inferior</a:t>
            </a:r>
          </a:p>
          <a:p>
            <a:pPr lvl="0"/>
            <a:r>
              <a:rPr/>
              <a:t>Dorsal/Ventral</a:t>
            </a:r>
          </a:p>
          <a:p>
            <a:pPr lvl="0"/>
            <a:r>
              <a:rPr/>
              <a:t>Rostral/Caudal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vs. Peripheral Nervous System</a:t>
            </a:r>
          </a:p>
        </p:txBody>
      </p:sp>
      <p:pic>
        <p:nvPicPr>
          <p:cNvPr descr="../include/img/harriet-bw-237w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29000" y="1193800"/>
            <a:ext cx="2273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Nervous system of Harriet Cole, see McNaughton (2018)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Organization of the CNS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1463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Forebrain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Lateral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Telencephalon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Cerebral cortex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Basal ganglia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Hippocampus, amygdala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514600"/>
                <a:gridCol w="2286000"/>
                <a:gridCol w="1600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Third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Thalamus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Hypothalamus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1463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Midbrain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Cerebral Aqueduct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Mesencephalon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Tectum, tegmentum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1463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Hindbrain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Metencephalon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Cerebellum, pons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Mylencephalon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Medulla oblongata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Forebrain, midbrain, hindbrain terminology derives from embryonic stages in CNS development.</a:t>
            </a:r>
          </a:p>
        </p:txBody>
      </p:sp>
      <p:pic>
        <p:nvPicPr>
          <p:cNvPr descr="../include/img/6_week_embryo_br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54000"/>
            <a:ext cx="51054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Embryonic human brain from Wikipedia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Cerebrum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(Cerebral) cortex</a:t>
            </a:r>
          </a:p>
          <a:p>
            <a:pPr lvl="0"/>
            <a:r>
              <a:rPr/>
              <a:t>Subcortical (below the cortex) structures</a:t>
            </a:r>
          </a:p>
        </p:txBody>
      </p:sp>
      <p:pic>
        <p:nvPicPr>
          <p:cNvPr descr="../include/img/medial-labell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Labelled MRI including thalamus and hypothalamus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(Cerebral) cortex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Lobes, marked by sulci/fissures, adjacency to bones of skull</a:t>
            </a:r>
          </a:p>
          <a:p>
            <a:pPr lvl="0"/>
            <a:r>
              <a:rPr/>
              <a:t>Functional areas marked by gyri &amp; sulci</a:t>
            </a:r>
          </a:p>
          <a:p>
            <a:pPr lvl="0"/>
            <a:r>
              <a:rPr>
                <a:hlinkClick r:id="rId2"/>
              </a:rPr>
              <a:t>Brodmann Areas</a:t>
            </a:r>
          </a:p>
          <a:p>
            <a:pPr lvl="1"/>
            <a:r>
              <a:rPr/>
              <a:t>Microstructural (cellular composition) features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lobes host primary sensory or motor area</a:t>
            </a:r>
          </a:p>
          <a:p>
            <a:pPr lvl="1"/>
            <a:r>
              <a:rPr/>
              <a:t>Frontal: Motor cortex</a:t>
            </a:r>
          </a:p>
          <a:p>
            <a:pPr lvl="1"/>
            <a:r>
              <a:rPr/>
              <a:t>Temporal: Auditory cortex</a:t>
            </a:r>
          </a:p>
          <a:p>
            <a:pPr lvl="1"/>
            <a:r>
              <a:rPr/>
              <a:t>Parietal: Somatosensory cortex</a:t>
            </a:r>
          </a:p>
          <a:p>
            <a:pPr lvl="1"/>
            <a:r>
              <a:rPr/>
              <a:t>Occipital: Visual cortex</a:t>
            </a:r>
          </a:p>
          <a:p>
            <a:pPr lvl="1"/>
            <a:r>
              <a:rPr/>
              <a:t>Insula: Gustatory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Via cranial nerves (in CNS)</a:t>
            </a:r>
          </a:p>
          <a:p>
            <a:pPr lvl="0"/>
            <a:r>
              <a:rPr/>
              <a:t>Via spinal nerves (in PNS)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nerves-pairs-muscles-region-head-sense-organ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Cranial nerves from https://www.britannica.com/science/cranial-nerve#/media/1/141797/46720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Diagram-showing-the-relationship-between-spinal-nerve-roots-and-vertebrae-2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97200" y="1193800"/>
            <a:ext cx="3136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https://www.researchgate.net/profile/Saeede-Rahimi-Damirchi-Darasi/publication/324683974/figure/fig10/AS:753484697726976@1556656159277/Diagram-showing-the-relationship-between-spinal-nerve-roots-and-vertebrae-27.jp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hierarchies</a:t>
            </a:r>
          </a:p>
        </p:txBody>
      </p:sp>
      <p:pic>
        <p:nvPicPr>
          <p:cNvPr descr="../include/img/swanson-2005-fig-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36600"/>
            <a:ext cx="51054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(Swanson, 2005, fig. 1)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Sensory &amp; motor systems often use maps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The-Retinotopy-paradigm-Two-stimuli-are-used-to-measure-the-retinotopic-maps-in-cort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193800"/>
            <a:ext cx="5016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https://www.researchgate.net/profile/Brian-Wandell/publication/8988812/figure/fig1/AS:280067633631238@1443784735289/The-Retinotopy-paradigm-Two-stimuli-are-used-to-measure-the-retinotopic-maps-in-cortex.png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rs.els-cdn.com/content/image/1-s2.0-S0378595513001871-gr1_lr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1 from Saenz &amp; Langers (2014)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9/93/Grant_1962_663.png/800px-Grant_1962_6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193800"/>
            <a:ext cx="2667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Wikipedia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Geometric issues central for perceptual/motor behavior</a:t>
            </a:r>
          </a:p>
          <a:p>
            <a:pPr lvl="0"/>
            <a:r>
              <a:rPr/>
              <a:t>Do other systems “map” function to structure?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Exercise 02 due next Wednesday, January 29, 2025.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Neuroanatomy lab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 groups</a:t>
            </a:r>
          </a:p>
          <a:p>
            <a:pPr lvl="0"/>
            <a:r>
              <a:rPr/>
              <a:t>Rotate among stations every ~25 min</a:t>
            </a:r>
          </a:p>
          <a:p>
            <a:pPr lvl="0"/>
            <a:r>
              <a:rPr/>
              <a:t>Identify as many structures as possible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Wrap-up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Directional terms</a:t>
            </a:r>
          </a:p>
          <a:p>
            <a:pPr lvl="0"/>
            <a:r>
              <a:rPr/>
              <a:t>What is it</a:t>
            </a:r>
          </a:p>
          <a:p>
            <a:pPr lvl="0"/>
            <a:r>
              <a:rPr/>
              <a:t>Where is it</a:t>
            </a:r>
          </a:p>
          <a:p>
            <a:pPr lvl="1"/>
            <a:r>
              <a:rPr/>
              <a:t>Relative to other things</a:t>
            </a:r>
          </a:p>
          <a:p>
            <a:pPr lvl="1"/>
            <a:r>
              <a:rPr/>
              <a:t>CNS/PNS</a:t>
            </a:r>
          </a:p>
          <a:p>
            <a:pPr lvl="1"/>
            <a:r>
              <a:rPr/>
              <a:t>Forebrain/midbrain/hindbrain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Cerebral cortex and its subparts</a:t>
            </a:r>
          </a:p>
          <a:p>
            <a:pPr lvl="0"/>
            <a:r>
              <a:rPr/>
              <a:t>Grey matter vs. white matter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Cellular neuroscience I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McNaughton, A. (2018, November 20). Dissecting harriet cole: Uncovering women’s history in the archives. Retrieved January 8, 2025, from </a:t>
            </a:r>
            <a:r>
              <a:rPr>
                <a:hlinkClick r:id="rId2"/>
              </a:rPr>
              <a:t>https://drexel.edu/legacy-center/blog/overview/2018/november/dissecting-harriet-cole-uncovering-womens-history-in-the-archives/</a:t>
            </a:r>
          </a:p>
          <a:p>
            <a:pPr lvl="0" indent="0" marL="0">
              <a:buNone/>
            </a:pPr>
            <a:r>
              <a:rPr/>
              <a:t>Saenz, M., &amp; Langers, D. R. M. (2014). Tonotopic mapping of human auditory cortex. </a:t>
            </a:r>
            <a:r>
              <a:rPr i="1"/>
              <a:t>Hearing Research</a:t>
            </a:r>
            <a:r>
              <a:rPr/>
              <a:t>, </a:t>
            </a:r>
            <a:r>
              <a:rPr i="1"/>
              <a:t>307</a:t>
            </a:r>
            <a:r>
              <a:rPr/>
              <a:t>, 42–52. </a:t>
            </a:r>
            <a:r>
              <a:rPr>
                <a:hlinkClick r:id="rId3"/>
              </a:rPr>
              <a:t>https://doi.org/10.1016/j.heares.2013.07.016</a:t>
            </a:r>
          </a:p>
          <a:p>
            <a:pPr lvl="0" indent="0" marL="0">
              <a:buNone/>
            </a:pPr>
            <a:r>
              <a:rPr/>
              <a:t>Swanson, L. W. (2005). Anatomy of the soul as reflected in the cerebral hemispheres: Neural circuits underlying voluntary control of basic motivated behaviors. </a:t>
            </a:r>
            <a:r>
              <a:rPr i="1"/>
              <a:t>Journal of Comparative Neurology</a:t>
            </a:r>
            <a:r>
              <a:rPr/>
              <a:t>, </a:t>
            </a:r>
            <a:r>
              <a:rPr i="1"/>
              <a:t>493</a:t>
            </a:r>
            <a:r>
              <a:rPr/>
              <a:t>(1), 122–131. </a:t>
            </a:r>
            <a:r>
              <a:rPr>
                <a:hlinkClick r:id="rId4"/>
              </a:rPr>
              <a:t>https://doi.org/10.1002/cne.20733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shorthand for nervous system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Neuroanatomy</a:t>
            </a:r>
          </a:p>
          <a:p>
            <a:pPr lvl="1"/>
            <a:r>
              <a:rPr/>
              <a:t>Brief overview</a:t>
            </a:r>
          </a:p>
          <a:p>
            <a:pPr lvl="1"/>
            <a:r>
              <a:rPr/>
              <a:t>In-class lab</a:t>
            </a:r>
          </a:p>
          <a:p>
            <a:pPr lvl="1"/>
            <a:r>
              <a:rPr>
                <a:hlinkClick r:id="rId2"/>
              </a:rPr>
              <a:t>Exercise 02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Neuroanatomy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Master basic vocabulary for reading literature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Information processing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Inputs from</a:t>
            </a:r>
          </a:p>
          <a:p>
            <a:pPr lvl="1"/>
            <a:r>
              <a:rPr/>
              <a:t>World</a:t>
            </a:r>
          </a:p>
          <a:p>
            <a:pPr lvl="1"/>
            <a:r>
              <a:rPr/>
              <a:t>Body</a:t>
            </a:r>
          </a:p>
          <a:p>
            <a:pPr lvl="1"/>
            <a:r>
              <a:rPr/>
              <a:t>Brain</a:t>
            </a:r>
            <a:r>
              <a:rPr baseline="30000">
                <a:hlinkClick r:id="rId2" action="ppaction://hlinksldjump"/>
              </a:rPr>
              <a:t>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Outputs to</a:t>
            </a:r>
          </a:p>
          <a:p>
            <a:pPr lvl="1"/>
            <a:r>
              <a:rPr/>
              <a:t>World</a:t>
            </a:r>
          </a:p>
          <a:p>
            <a:pPr lvl="1"/>
            <a:r>
              <a:rPr/>
              <a:t>Body</a:t>
            </a:r>
          </a:p>
          <a:p>
            <a:pPr lvl="1"/>
            <a:r>
              <a:rPr/>
              <a:t>Brain</a:t>
            </a:r>
          </a:p>
          <a:p>
            <a:pPr lvl="0"/>
            <a:r>
              <a:rPr/>
              <a:t>What computations occur where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Functional anatomy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Located where</a:t>
            </a:r>
          </a:p>
          <a:p>
            <a:pPr lvl="0"/>
            <a:r>
              <a:rPr/>
              <a:t>Connected to</a:t>
            </a:r>
          </a:p>
          <a:p>
            <a:pPr lvl="0"/>
            <a:r>
              <a:rPr/>
              <a:t>Involved in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Neuroanatomy</dc:title>
  <dc:creator/>
  <cp:keywords/>
  <dcterms:created xsi:type="dcterms:W3CDTF">2025-04-09T17:30:19Z</dcterms:created>
  <dcterms:modified xsi:type="dcterms:W3CDTF">2025-04-09T17:30:19Z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knitr">
    <vt:lpwstr/>
  </property>
  <property fmtid="{D5CDD505-2E9C-101B-9397-08002B2CF9AE}" pid="12" name="labels">
    <vt:lpwstr/>
  </property>
  <property fmtid="{D5CDD505-2E9C-101B-9397-08002B2CF9AE}" pid="13" name="subtitle">
    <vt:lpwstr>PSY 511.003 Spr 2025</vt:lpwstr>
  </property>
  <property fmtid="{D5CDD505-2E9C-101B-9397-08002B2CF9AE}" pid="14" name="toc-title">
    <vt:lpwstr>Table of contents</vt:lpwstr>
  </property>
</Properties>
</file>