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cub.2024.10.041" TargetMode="External" /><Relationship Id="rId3" Type="http://schemas.openxmlformats.org/officeDocument/2006/relationships/hyperlink" Target="https://www.youtube.com/watch?v=nvXuq9jRWKE" TargetMode="External" /><Relationship Id="rId4" Type="http://schemas.openxmlformats.org/officeDocument/2006/relationships/hyperlink" Target="https://poets.org/poem/song-myself-51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www.gregadunn.com/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youtube.com/embed/nvXuq9jRWKE" TargetMode="External" /><Relationship Id="rId3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supplemental/ex01-themes.qmd" TargetMode="External" /><Relationship Id="rId3" Type="http://schemas.openxmlformats.org/officeDocument/2006/relationships/hyperlink" Target="../exercises/ex03.qmd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cells.html" TargetMode="External" /><Relationship Id="rId3" Type="http://schemas.openxmlformats.org/officeDocument/2006/relationships/hyperlink" Target="../resources/cells.html#neurophysiology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exercises/ex03.qmd" TargetMode="External" /><Relationship Id="rId3" Type="http://schemas.openxmlformats.org/officeDocument/2006/relationships/hyperlink" Target="../resources/cells.html#action-potentia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Cellular neuroscience 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511.003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2025-01-30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References</a:t>
            </a:r>
          </a:p>
          <a:p>
            <a:pPr lvl="0" indent="0" marL="0">
              <a:buNone/>
            </a:pPr>
            <a:r>
              <a:rPr/>
              <a:t>Eckert, L., Vidal-Saez, M. S., Zhao, Z., Garcia-Ojalvo, J., Martinez-Corral, R., &amp; Gunawardena, J. (2024). Biochemically plausible models of habituation for single-cell learning. </a:t>
            </a:r>
            <a:r>
              <a:rPr i="1"/>
              <a:t>Current Biology: CB</a:t>
            </a:r>
            <a:r>
              <a:rPr/>
              <a:t>, </a:t>
            </a:r>
            <a:r>
              <a:rPr i="1"/>
              <a:t>34</a:t>
            </a:r>
            <a:r>
              <a:rPr/>
              <a:t>, 5646–5658.e3. </a:t>
            </a:r>
            <a:r>
              <a:rPr>
                <a:hlinkClick r:id="rId2"/>
              </a:rPr>
              <a:t>https://doi.org/10.1016/j.cub.2024.10.041</a:t>
            </a:r>
          </a:p>
          <a:p>
            <a:pPr lvl="0" indent="0" marL="0">
              <a:buNone/>
            </a:pPr>
            <a:r>
              <a:rPr/>
              <a:t>National Geographic. (2014, January). Beautiful 3-D brain scans show every synapse | national geographic. YouTube. Retrieved from </a:t>
            </a:r>
            <a:r>
              <a:rPr>
                <a:hlinkClick r:id="rId3"/>
              </a:rPr>
              <a:t>https://www.youtube.com/watch?v=nvXuq9jRWKE</a:t>
            </a:r>
          </a:p>
          <a:p>
            <a:pPr lvl="0" indent="0" marL="0">
              <a:buNone/>
            </a:pPr>
            <a:r>
              <a:rPr/>
              <a:t>Whitman, W. (2019, February 13). Song of myself, 51. Retrieved January 30, 2025, from </a:t>
            </a:r>
            <a:r>
              <a:rPr>
                <a:hlinkClick r:id="rId4"/>
              </a:rPr>
              <a:t>https://poets.org/poem/song-myself-51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http://www.gregadunn.com/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https://www.youtube.com/embed/nvXuq9jRWKE</a:t>
            </a:r>
          </a:p>
          <a:p>
            <a:pPr lvl="0" indent="0" marL="0">
              <a:buNone/>
            </a:pPr>
            <a:r>
              <a:rPr/>
              <a:t>National Geographic (2014)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 the news…</a:t>
            </a:r>
          </a:p>
        </p:txBody>
      </p:sp>
      <p:pic>
        <p:nvPicPr>
          <p:cNvPr descr="../include/img/eckert-etal-202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50900"/>
            <a:ext cx="5105400" cy="2590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Eckert et al. (2024)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Our results suggest that individual cells may exhibit habituation behavior as rich as that which has been codified in multi-cellular animals with central nervous systems and that the relative simplicity of the biomolecular level may enhance our understanding of the mechanisms of learning.</a:t>
            </a:r>
          </a:p>
          <a:p>
            <a:pPr lvl="0" indent="0" marL="0">
              <a:buNone/>
            </a:pPr>
            <a:r>
              <a:rPr/>
              <a:t>Eckert et al. (2024)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I contain multitudes…</a:t>
            </a:r>
          </a:p>
          <a:p>
            <a:pPr lvl="0" indent="0" marL="0">
              <a:buNone/>
            </a:pPr>
            <a:r>
              <a:rPr/>
              <a:t>Whitman (2019)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Announcements</a:t>
            </a:r>
          </a:p>
          <a:p>
            <a:pPr lvl="0"/>
            <a:r>
              <a:rPr/>
              <a:t>Exercise 01</a:t>
            </a:r>
          </a:p>
          <a:p>
            <a:pPr lvl="1"/>
            <a:r>
              <a:rPr/>
              <a:t>Scores</a:t>
            </a:r>
          </a:p>
          <a:p>
            <a:pPr lvl="1"/>
            <a:r>
              <a:rPr>
                <a:hlinkClick r:id="rId2"/>
              </a:rPr>
              <a:t>Themes</a:t>
            </a:r>
          </a:p>
          <a:p>
            <a:pPr lvl="1"/>
            <a:r>
              <a:rPr/>
              <a:t>Implications</a:t>
            </a:r>
          </a:p>
          <a:p>
            <a:pPr lvl="0"/>
            <a:r>
              <a:rPr>
                <a:hlinkClick r:id="rId3"/>
              </a:rPr>
              <a:t>Exercise 03</a:t>
            </a:r>
            <a:r>
              <a:rPr/>
              <a:t> distributed.</a:t>
            </a:r>
          </a:p>
          <a:p>
            <a:pPr lvl="1"/>
            <a:r>
              <a:rPr/>
              <a:t>due in two weeks on Wednesday, February 7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Last time…</a:t>
            </a:r>
          </a:p>
          <a:p>
            <a:pPr lvl="0"/>
            <a:r>
              <a:rPr/>
              <a:t>Neuroanatomy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Where is the cerebellum found?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 what lobe would one find primary somatosensory cortex?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What structure in the diencephalon controls the endocrine system and both branches of the autonomic nervous sytem?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Today’s topics</a:t>
            </a:r>
          </a:p>
          <a:p>
            <a:pPr lvl="0"/>
            <a:r>
              <a:rPr>
                <a:hlinkClick r:id="rId2"/>
              </a:rPr>
              <a:t>Cellular neuroscience</a:t>
            </a:r>
          </a:p>
          <a:p>
            <a:pPr lvl="1"/>
            <a:r>
              <a:rPr/>
              <a:t>Neurons</a:t>
            </a:r>
          </a:p>
          <a:p>
            <a:pPr lvl="1"/>
            <a:r>
              <a:rPr/>
              <a:t>Glia</a:t>
            </a:r>
          </a:p>
          <a:p>
            <a:pPr lvl="0"/>
            <a:r>
              <a:rPr>
                <a:hlinkClick r:id="rId3"/>
              </a:rPr>
              <a:t>Resting potential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Work on Exercise 03</a:t>
            </a:r>
          </a:p>
          <a:p>
            <a:pPr lvl="0"/>
            <a:r>
              <a:rPr/>
              <a:t>Visit </a:t>
            </a:r>
            <a:r>
              <a:rPr>
                <a:hlinkClick r:id="rId2"/>
              </a:rPr>
              <a:t>Exercise 03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Main points</a:t>
            </a:r>
          </a:p>
          <a:p>
            <a:pPr lvl="0"/>
            <a:r>
              <a:rPr/>
              <a:t>Cells of nervous system specialized</a:t>
            </a:r>
          </a:p>
          <a:p>
            <a:pPr lvl="0"/>
            <a:r>
              <a:rPr/>
              <a:t>Convey, process, store information</a:t>
            </a:r>
          </a:p>
          <a:p>
            <a:pPr lvl="0"/>
            <a:r>
              <a:rPr/>
              <a:t>Nervous systems enable complex external (behavior) and internal states</a:t>
            </a:r>
          </a:p>
          <a:p>
            <a:pPr lvl="0"/>
            <a:r>
              <a:rPr/>
              <a:t>Complex behavior/internal states not reducible to, but inseparable from nervous system states</a:t>
            </a:r>
          </a:p>
          <a:p>
            <a:pPr lvl="0"/>
            <a:r>
              <a:rPr/>
              <a:t>Electrical + chemical information flows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Next time…</a:t>
            </a:r>
          </a:p>
          <a:p>
            <a:pPr lvl="0"/>
            <a:r>
              <a:rPr>
                <a:hlinkClick r:id="rId3"/>
              </a:rPr>
              <a:t>The action potential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Cellular neuroscience I</dc:title>
  <dc:creator/>
  <cp:keywords/>
  <dcterms:created xsi:type="dcterms:W3CDTF">2025-03-12T16:51:44Z</dcterms:created>
  <dcterms:modified xsi:type="dcterms:W3CDTF">2025-03-12T16:51:44Z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bibliographystyle">
    <vt:lpwstr>apa</vt:lpwstr>
  </property>
  <property fmtid="{D5CDD505-2E9C-101B-9397-08002B2CF9AE}" pid="5" name="comments">
    <vt:lpwstr/>
  </property>
  <property fmtid="{D5CDD505-2E9C-101B-9397-08002B2CF9AE}" pid="6" name="csl">
    <vt:lpwstr>../include/bib/apa.csl</vt:lpwstr>
  </property>
  <property fmtid="{D5CDD505-2E9C-101B-9397-08002B2CF9AE}" pid="7" name="date">
    <vt:lpwstr>2025-01-30</vt:lpwstr>
  </property>
  <property fmtid="{D5CDD505-2E9C-101B-9397-08002B2CF9AE}" pid="8" name="editor">
    <vt:lpwstr>source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knitr">
    <vt:lpwstr/>
  </property>
  <property fmtid="{D5CDD505-2E9C-101B-9397-08002B2CF9AE}" pid="13" name="labels">
    <vt:lpwstr/>
  </property>
  <property fmtid="{D5CDD505-2E9C-101B-9397-08002B2CF9AE}" pid="14" name="subtitle">
    <vt:lpwstr>PSY 511.003</vt:lpwstr>
  </property>
  <property fmtid="{D5CDD505-2E9C-101B-9397-08002B2CF9AE}" pid="15" name="toc-title">
    <vt:lpwstr>Table of contents</vt:lpwstr>
  </property>
</Properties>
</file>