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handoutMasterIdLst>
    <p:handoutMasterId r:id="rId40"/>
  </p:handoutMasterIdLst>
  <p:sldIdLst>
    <p:sldId id="256" r:id="rId2"/>
    <p:sldId id="272" r:id="rId3"/>
    <p:sldId id="319" r:id="rId4"/>
    <p:sldId id="302" r:id="rId5"/>
    <p:sldId id="264" r:id="rId6"/>
    <p:sldId id="305" r:id="rId7"/>
    <p:sldId id="258" r:id="rId8"/>
    <p:sldId id="304" r:id="rId9"/>
    <p:sldId id="307" r:id="rId10"/>
    <p:sldId id="314" r:id="rId11"/>
    <p:sldId id="291" r:id="rId12"/>
    <p:sldId id="308" r:id="rId13"/>
    <p:sldId id="266" r:id="rId14"/>
    <p:sldId id="285" r:id="rId15"/>
    <p:sldId id="294" r:id="rId16"/>
    <p:sldId id="274" r:id="rId17"/>
    <p:sldId id="286" r:id="rId18"/>
    <p:sldId id="278" r:id="rId19"/>
    <p:sldId id="295" r:id="rId20"/>
    <p:sldId id="309" r:id="rId21"/>
    <p:sldId id="268" r:id="rId22"/>
    <p:sldId id="287" r:id="rId23"/>
    <p:sldId id="280" r:id="rId24"/>
    <p:sldId id="296" r:id="rId25"/>
    <p:sldId id="310" r:id="rId26"/>
    <p:sldId id="297" r:id="rId27"/>
    <p:sldId id="298" r:id="rId28"/>
    <p:sldId id="311" r:id="rId29"/>
    <p:sldId id="279" r:id="rId30"/>
    <p:sldId id="288" r:id="rId31"/>
    <p:sldId id="312" r:id="rId32"/>
    <p:sldId id="275" r:id="rId33"/>
    <p:sldId id="313" r:id="rId34"/>
    <p:sldId id="322" r:id="rId35"/>
    <p:sldId id="277" r:id="rId36"/>
    <p:sldId id="320" r:id="rId37"/>
    <p:sldId id="321" r:id="rId38"/>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Xu" initials="K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53" autoAdjust="0"/>
  </p:normalViewPr>
  <p:slideViewPr>
    <p:cSldViewPr>
      <p:cViewPr>
        <p:scale>
          <a:sx n="70" d="100"/>
          <a:sy n="70" d="100"/>
        </p:scale>
        <p:origin x="-35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06"/>
    </p:cViewPr>
  </p:sorterViewPr>
  <p:notesViewPr>
    <p:cSldViewPr>
      <p:cViewPr varScale="1">
        <p:scale>
          <a:sx n="48" d="100"/>
          <a:sy n="48" d="100"/>
        </p:scale>
        <p:origin x="-2712" y="-90"/>
      </p:cViewPr>
      <p:guideLst>
        <p:guide orient="horz" pos="2236"/>
        <p:guide pos="322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6114" cy="355363"/>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5796110" y="1"/>
            <a:ext cx="4436114" cy="355363"/>
          </a:xfrm>
          <a:prstGeom prst="rect">
            <a:avLst/>
          </a:prstGeom>
        </p:spPr>
        <p:txBody>
          <a:bodyPr vert="horz" lIns="94768" tIns="47384" rIns="94768" bIns="47384" rtlCol="0"/>
          <a:lstStyle>
            <a:lvl1pPr algn="r">
              <a:defRPr sz="1200"/>
            </a:lvl1pPr>
          </a:lstStyle>
          <a:p>
            <a:fld id="{0F435B29-0BB8-4EC5-A7C8-8A4C06AF0AB7}" type="datetimeFigureOut">
              <a:rPr lang="en-GB" smtClean="0"/>
              <a:pPr/>
              <a:t>06/12/2012</a:t>
            </a:fld>
            <a:endParaRPr lang="en-GB"/>
          </a:p>
        </p:txBody>
      </p:sp>
      <p:sp>
        <p:nvSpPr>
          <p:cNvPr id="4" name="Footer Placeholder 3"/>
          <p:cNvSpPr>
            <a:spLocks noGrp="1"/>
          </p:cNvSpPr>
          <p:nvPr>
            <p:ph type="ftr" sz="quarter" idx="2"/>
          </p:nvPr>
        </p:nvSpPr>
        <p:spPr>
          <a:xfrm>
            <a:off x="1" y="6742803"/>
            <a:ext cx="4436114" cy="355362"/>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5796110" y="6742803"/>
            <a:ext cx="4436114" cy="355362"/>
          </a:xfrm>
          <a:prstGeom prst="rect">
            <a:avLst/>
          </a:prstGeom>
        </p:spPr>
        <p:txBody>
          <a:bodyPr vert="horz" lIns="94768" tIns="47384" rIns="94768" bIns="47384" rtlCol="0" anchor="b"/>
          <a:lstStyle>
            <a:lvl1pPr algn="r">
              <a:defRPr sz="1200"/>
            </a:lvl1pPr>
          </a:lstStyle>
          <a:p>
            <a:fld id="{25C7D09F-B0F6-4E7F-8DA9-EE6489AFC208}"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4965"/>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5797247" y="0"/>
            <a:ext cx="4434999" cy="354965"/>
          </a:xfrm>
          <a:prstGeom prst="rect">
            <a:avLst/>
          </a:prstGeom>
        </p:spPr>
        <p:txBody>
          <a:bodyPr vert="horz" lIns="94768" tIns="47384" rIns="94768" bIns="47384" rtlCol="0"/>
          <a:lstStyle>
            <a:lvl1pPr algn="r">
              <a:defRPr sz="1200"/>
            </a:lvl1pPr>
          </a:lstStyle>
          <a:p>
            <a:fld id="{ABD079F5-6E7F-4DAB-A910-043E31BC9D1E}" type="datetimeFigureOut">
              <a:rPr lang="en-GB" smtClean="0"/>
              <a:pPr/>
              <a:t>06/12/2012</a:t>
            </a:fld>
            <a:endParaRPr lang="en-GB"/>
          </a:p>
        </p:txBody>
      </p:sp>
      <p:sp>
        <p:nvSpPr>
          <p:cNvPr id="4" name="Slide Image Placeholder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1023463" y="3372168"/>
            <a:ext cx="8187690" cy="3194685"/>
          </a:xfrm>
          <a:prstGeom prst="rect">
            <a:avLst/>
          </a:prstGeom>
        </p:spPr>
        <p:txBody>
          <a:bodyPr vert="horz" lIns="94768" tIns="47384" rIns="94768" bIns="4738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743103"/>
            <a:ext cx="4434999" cy="354965"/>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5797247" y="6743103"/>
            <a:ext cx="4434999" cy="354965"/>
          </a:xfrm>
          <a:prstGeom prst="rect">
            <a:avLst/>
          </a:prstGeom>
        </p:spPr>
        <p:txBody>
          <a:bodyPr vert="horz" lIns="94768" tIns="47384" rIns="94768" bIns="47384" rtlCol="0" anchor="b"/>
          <a:lstStyle>
            <a:lvl1pPr algn="r">
              <a:defRPr sz="1200"/>
            </a:lvl1pPr>
          </a:lstStyle>
          <a:p>
            <a:fld id="{E565EDAC-6056-4907-9415-BD579899481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565EDAC-6056-4907-9415-BD5798994819}" type="slidenum">
              <a:rPr lang="en-GB" smtClean="0"/>
              <a:pPr/>
              <a:t>24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565EDAC-6056-4907-9415-BD5798994819}" type="slidenum">
              <a:rPr lang="en-GB" smtClean="0"/>
              <a:pPr/>
              <a:t>27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E6A41E4-B3CD-4BCF-9AD0-64EFB2353975}" type="datetime1">
              <a:rPr lang="en-US" smtClean="0"/>
              <a:pPr/>
              <a:t>12/6/2012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C5CD7B-B837-4DBC-A493-75B625766D39}" type="datetime1">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81B92-2B76-46D6-BD3B-A3EAE301CF9F}" type="datetime1">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7B64E1-DAC3-4109-8E89-1184F51B5D86}" type="datetime1">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BA7DAE-DF9A-4374-9DC2-4E7FFDAB8C7B}" type="datetime1">
              <a:rPr lang="en-US" smtClean="0"/>
              <a:pPr/>
              <a:t>12/6/2012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E61C41-F70E-446E-BB1E-2157C848DD31}" type="datetime1">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408A9D-6E7A-41E5-BF94-ACFBC3A6F821}" type="datetime1">
              <a:rPr lang="en-US" smtClean="0"/>
              <a:pPr/>
              <a:t>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E4BF52-B56F-4A81-8519-66A89C9D3201}" type="datetime1">
              <a:rPr lang="en-US" smtClean="0"/>
              <a:pPr/>
              <a:t>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CF63B-72AD-4891-ADF0-D2A555C25A1C}" type="datetime1">
              <a:rPr lang="en-US" smtClean="0"/>
              <a:pPr/>
              <a:t>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451715-488B-41F5-8636-F8786EAE471F}" type="datetime1">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A969B3-4908-427B-AAED-17613966CD7A}" type="datetime1">
              <a:rPr lang="en-US" smtClean="0"/>
              <a:pPr/>
              <a:t>12/6/2012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66CAC5-C9A4-4DD6-BBA0-209FD829F7D8}" type="datetime1">
              <a:rPr lang="en-US" smtClean="0"/>
              <a:pPr/>
              <a:t>12/6/2012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pic>
        <p:nvPicPr>
          <p:cNvPr id="10" name="Picture 2" descr="C:\Users\Jan\Desktop\CUnibig.png"/>
          <p:cNvPicPr>
            <a:picLocks noChangeAspect="1" noChangeArrowheads="1"/>
          </p:cNvPicPr>
          <p:nvPr userDrawn="1"/>
        </p:nvPicPr>
        <p:blipFill>
          <a:blip r:embed="rId13" cstate="print"/>
          <a:srcRect/>
          <a:stretch>
            <a:fillRect/>
          </a:stretch>
        </p:blipFill>
        <p:spPr bwMode="auto">
          <a:xfrm>
            <a:off x="7239000" y="163451"/>
            <a:ext cx="1752600" cy="369949"/>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Multiple group measurement invariance analysis in </a:t>
            </a:r>
            <a:r>
              <a:rPr lang="en-GB" dirty="0" err="1" smtClean="0"/>
              <a:t>Lavaan</a:t>
            </a:r>
            <a:endParaRPr lang="en-GB" dirty="0"/>
          </a:p>
        </p:txBody>
      </p:sp>
      <p:pic>
        <p:nvPicPr>
          <p:cNvPr id="4" name="Picture 2" descr="C:\Users\Jan\Desktop\CUnibig.png"/>
          <p:cNvPicPr>
            <a:picLocks noChangeAspect="1" noChangeArrowheads="1"/>
          </p:cNvPicPr>
          <p:nvPr/>
        </p:nvPicPr>
        <p:blipFill>
          <a:blip r:embed="rId2" cstate="print"/>
          <a:srcRect/>
          <a:stretch>
            <a:fillRect/>
          </a:stretch>
        </p:blipFill>
        <p:spPr bwMode="auto">
          <a:xfrm>
            <a:off x="7239000" y="163451"/>
            <a:ext cx="1752600" cy="369949"/>
          </a:xfrm>
          <a:prstGeom prst="rect">
            <a:avLst/>
          </a:prstGeom>
          <a:noFill/>
        </p:spPr>
      </p:pic>
      <p:sp>
        <p:nvSpPr>
          <p:cNvPr id="8" name="Subtitle 7"/>
          <p:cNvSpPr>
            <a:spLocks noGrp="1"/>
          </p:cNvSpPr>
          <p:nvPr>
            <p:ph type="subTitle" idx="1"/>
          </p:nvPr>
        </p:nvSpPr>
        <p:spPr>
          <a:xfrm>
            <a:off x="1295400" y="3810000"/>
            <a:ext cx="6400800" cy="1600200"/>
          </a:xfrm>
        </p:spPr>
        <p:txBody>
          <a:bodyPr>
            <a:normAutofit fontScale="85000" lnSpcReduction="20000"/>
          </a:bodyPr>
          <a:lstStyle/>
          <a:p>
            <a:pPr lvl="0" fontAlgn="base">
              <a:spcBef>
                <a:spcPct val="0"/>
              </a:spcBef>
              <a:spcAft>
                <a:spcPct val="0"/>
              </a:spcAft>
            </a:pPr>
            <a:r>
              <a:rPr lang="en-GB" sz="2800" dirty="0" smtClean="0">
                <a:solidFill>
                  <a:prstClr val="black"/>
                </a:solidFill>
                <a:latin typeface="Calibri" pitchFamily="34" charset="0"/>
                <a:ea typeface="Times New Roman" pitchFamily="18" charset="0"/>
                <a:cs typeface="Times New Roman" pitchFamily="18" charset="0"/>
              </a:rPr>
              <a:t>Kate Xu</a:t>
            </a:r>
          </a:p>
          <a:p>
            <a:pPr lvl="0" fontAlgn="base">
              <a:spcBef>
                <a:spcPct val="0"/>
              </a:spcBef>
              <a:spcAft>
                <a:spcPct val="0"/>
              </a:spcAft>
            </a:pPr>
            <a:endParaRPr lang="cs-CZ" sz="1400" dirty="0" smtClean="0">
              <a:solidFill>
                <a:prstClr val="black"/>
              </a:solidFill>
              <a:latin typeface="Arial" pitchFamily="34" charset="0"/>
              <a:cs typeface="Arial" pitchFamily="34" charset="0"/>
            </a:endParaRPr>
          </a:p>
          <a:p>
            <a:pPr lvl="0" eaLnBrk="0" fontAlgn="base" hangingPunct="0">
              <a:spcBef>
                <a:spcPct val="0"/>
              </a:spcBef>
              <a:spcAft>
                <a:spcPct val="0"/>
              </a:spcAft>
            </a:pPr>
            <a:r>
              <a:rPr lang="cs-CZ" sz="2800" dirty="0" smtClean="0" bmk="_MailAutoSig">
                <a:solidFill>
                  <a:prstClr val="black"/>
                </a:solidFill>
                <a:latin typeface="Calibri" pitchFamily="34" charset="0"/>
                <a:ea typeface="Times New Roman" pitchFamily="18" charset="0"/>
                <a:cs typeface="Times New Roman" pitchFamily="18" charset="0"/>
              </a:rPr>
              <a:t>Department of Psychiatry</a:t>
            </a:r>
            <a:endParaRPr lang="cs-CZ" sz="1400" dirty="0" smtClean="0" bmk="_MailAutoSig">
              <a:solidFill>
                <a:prstClr val="black"/>
              </a:solidFill>
              <a:latin typeface="Arial" pitchFamily="34" charset="0"/>
              <a:cs typeface="Arial" pitchFamily="34" charset="0"/>
            </a:endParaRPr>
          </a:p>
          <a:p>
            <a:pPr lvl="0" eaLnBrk="0" fontAlgn="base" hangingPunct="0">
              <a:spcBef>
                <a:spcPct val="0"/>
              </a:spcBef>
              <a:spcAft>
                <a:spcPct val="0"/>
              </a:spcAft>
            </a:pPr>
            <a:r>
              <a:rPr lang="cs-CZ" sz="2800" dirty="0" smtClean="0" bmk="_MailAutoSig">
                <a:solidFill>
                  <a:prstClr val="black"/>
                </a:solidFill>
                <a:latin typeface="Calibri" pitchFamily="34" charset="0"/>
                <a:ea typeface="Times New Roman" pitchFamily="18" charset="0"/>
                <a:cs typeface="Times New Roman" pitchFamily="18" charset="0"/>
              </a:rPr>
              <a:t>University of Cambridge</a:t>
            </a:r>
            <a:endParaRPr lang="en-GB" sz="2800" dirty="0" smtClean="0" bmk="_MailAutoSig">
              <a:solidFill>
                <a:prstClr val="black"/>
              </a:solidFill>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cs-CZ" sz="1400" dirty="0" smtClean="0" bmk="_MailAutoSig">
              <a:solidFill>
                <a:prstClr val="black"/>
              </a:solidFill>
              <a:latin typeface="Arial" pitchFamily="34" charset="0"/>
              <a:cs typeface="Arial" pitchFamily="34" charset="0"/>
            </a:endParaRPr>
          </a:p>
          <a:p>
            <a:pPr lvl="0" eaLnBrk="0" fontAlgn="base" hangingPunct="0">
              <a:spcBef>
                <a:spcPct val="0"/>
              </a:spcBef>
              <a:spcAft>
                <a:spcPct val="0"/>
              </a:spcAft>
            </a:pPr>
            <a:r>
              <a:rPr lang="cs-CZ" sz="2800" dirty="0" smtClean="0" bmk="_MailAutoSig">
                <a:solidFill>
                  <a:prstClr val="black"/>
                </a:solidFill>
                <a:latin typeface="Calibri" pitchFamily="34" charset="0"/>
                <a:ea typeface="Times New Roman" pitchFamily="18" charset="0"/>
                <a:cs typeface="Times New Roman" pitchFamily="18" charset="0"/>
              </a:rPr>
              <a:t>Email: </a:t>
            </a:r>
            <a:r>
              <a:rPr lang="en-GB" sz="2800" dirty="0" smtClean="0" bmk="_MailAutoSig">
                <a:solidFill>
                  <a:prstClr val="black"/>
                </a:solidFill>
                <a:latin typeface="Calibri" pitchFamily="34" charset="0"/>
                <a:ea typeface="Times New Roman" pitchFamily="18" charset="0"/>
                <a:cs typeface="Times New Roman" pitchFamily="18" charset="0"/>
              </a:rPr>
              <a:t>mx212@medschl.cam.ac.uk</a:t>
            </a:r>
            <a:endParaRPr lang="cs-CZ" dirty="0" smtClean="0">
              <a:solidFill>
                <a:prstClr val="black"/>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GB" dirty="0" smtClean="0"/>
              <a:t>Identifying non-invariance</a:t>
            </a:r>
            <a:endParaRPr lang="en-GB" dirty="0"/>
          </a:p>
        </p:txBody>
      </p:sp>
      <p:sp>
        <p:nvSpPr>
          <p:cNvPr id="4" name="Content Placeholder 3"/>
          <p:cNvSpPr>
            <a:spLocks noGrp="1"/>
          </p:cNvSpPr>
          <p:nvPr>
            <p:ph sz="quarter" idx="1"/>
          </p:nvPr>
        </p:nvSpPr>
        <p:spPr>
          <a:xfrm>
            <a:off x="457200" y="1295400"/>
            <a:ext cx="8229600" cy="4370427"/>
          </a:xfrm>
          <a:prstGeom prst="rect">
            <a:avLst/>
          </a:prstGeom>
        </p:spPr>
        <p:txBody>
          <a:bodyPr wrap="square">
            <a:spAutoFit/>
          </a:bodyPr>
          <a:lstStyle/>
          <a:p>
            <a:pPr>
              <a:buFont typeface="Wingdings" pitchFamily="2" charset="2"/>
              <a:buChar char="Ø"/>
            </a:pPr>
            <a:r>
              <a:rPr lang="en-GB" sz="2800" dirty="0" smtClean="0"/>
              <a:t>Modification index (MI) </a:t>
            </a:r>
          </a:p>
          <a:p>
            <a:pPr lvl="1">
              <a:buFont typeface="Arial" pitchFamily="34" charset="0"/>
              <a:buChar char="•"/>
            </a:pPr>
            <a:r>
              <a:rPr lang="en-GB" sz="2400" dirty="0" smtClean="0"/>
              <a:t>MI indicates the expected decrease in chi-square if a restricted parameter is to be freed in a less restrictive model</a:t>
            </a:r>
          </a:p>
          <a:p>
            <a:pPr lvl="1">
              <a:buFont typeface="Arial" pitchFamily="34" charset="0"/>
              <a:buChar char="•"/>
            </a:pPr>
            <a:r>
              <a:rPr lang="en-GB" sz="2400" dirty="0" smtClean="0"/>
              <a:t>Usually look for the largest MI value in the MI output, and free one parameter at a time through an iterative process</a:t>
            </a:r>
          </a:p>
          <a:p>
            <a:pPr lvl="1">
              <a:buFont typeface="Arial" pitchFamily="34" charset="0"/>
              <a:buChar char="•"/>
            </a:pPr>
            <a:r>
              <a:rPr lang="en-GB" sz="2400" dirty="0" smtClean="0"/>
              <a:t>The usual cut-off value is 3.84, but this needs to be adjusted based on sample size (chi-square is sensitive to sample size) and number of tests conducted (type I error)</a:t>
            </a:r>
            <a:endParaRPr lang="en-GB"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1143000"/>
          </a:xfrm>
        </p:spPr>
        <p:txBody>
          <a:bodyPr>
            <a:normAutofit fontScale="90000"/>
          </a:bodyPr>
          <a:lstStyle/>
          <a:p>
            <a:r>
              <a:rPr lang="en-GB" dirty="0" err="1" smtClean="0"/>
              <a:t>Lavaan</a:t>
            </a:r>
            <a:r>
              <a:rPr lang="en-GB" dirty="0" smtClean="0"/>
              <a:t>: Measurement invariance analysis</a:t>
            </a:r>
            <a:endParaRPr lang="en-GB" dirty="0"/>
          </a:p>
        </p:txBody>
      </p:sp>
      <p:sp>
        <p:nvSpPr>
          <p:cNvPr id="3" name="Content Placeholder 2"/>
          <p:cNvSpPr>
            <a:spLocks noGrp="1"/>
          </p:cNvSpPr>
          <p:nvPr>
            <p:ph sz="quarter" idx="1"/>
          </p:nvPr>
        </p:nvSpPr>
        <p:spPr>
          <a:xfrm>
            <a:off x="457200" y="1219200"/>
            <a:ext cx="8458200" cy="1676400"/>
          </a:xfrm>
          <a:ln>
            <a:noFill/>
          </a:ln>
        </p:spPr>
        <p:txBody>
          <a:bodyPr>
            <a:normAutofit/>
          </a:bodyPr>
          <a:lstStyle/>
          <a:p>
            <a:pPr>
              <a:buFont typeface="Wingdings" pitchFamily="2" charset="2"/>
              <a:buChar char="Ø"/>
            </a:pPr>
            <a:r>
              <a:rPr lang="en-GB" sz="2000" dirty="0" smtClean="0">
                <a:solidFill>
                  <a:srgbClr val="000000"/>
                </a:solidFill>
              </a:rPr>
              <a:t>Data: </a:t>
            </a:r>
            <a:r>
              <a:rPr lang="en-GB" sz="2000" i="1" dirty="0" smtClean="0">
                <a:solidFill>
                  <a:srgbClr val="000000"/>
                </a:solidFill>
              </a:rPr>
              <a:t>HolzingerSwineford1939</a:t>
            </a:r>
            <a:endParaRPr lang="en-GB" sz="2000" dirty="0" smtClean="0">
              <a:solidFill>
                <a:srgbClr val="000000"/>
              </a:solidFill>
            </a:endParaRPr>
          </a:p>
          <a:p>
            <a:pPr>
              <a:buFont typeface="Wingdings" pitchFamily="2" charset="2"/>
              <a:buChar char="Ø"/>
            </a:pPr>
            <a:r>
              <a:rPr lang="en-GB" sz="2000" dirty="0" smtClean="0">
                <a:solidFill>
                  <a:srgbClr val="000000"/>
                </a:solidFill>
              </a:rPr>
              <a:t>School type: </a:t>
            </a:r>
          </a:p>
          <a:p>
            <a:pPr lvl="1">
              <a:buFont typeface="Arial" pitchFamily="34" charset="0"/>
              <a:buChar char="•"/>
            </a:pPr>
            <a:r>
              <a:rPr lang="en-GB" sz="2000" dirty="0" smtClean="0">
                <a:solidFill>
                  <a:srgbClr val="000000"/>
                </a:solidFill>
              </a:rPr>
              <a:t>1=Pasteur (156)</a:t>
            </a:r>
          </a:p>
          <a:p>
            <a:pPr lvl="1">
              <a:buFont typeface="Arial" pitchFamily="34" charset="0"/>
              <a:buChar char="•"/>
            </a:pPr>
            <a:r>
              <a:rPr lang="en-GB" sz="2000" dirty="0" smtClean="0">
                <a:solidFill>
                  <a:srgbClr val="000000"/>
                </a:solidFill>
              </a:rPr>
              <a:t>2=Grand-white (145)</a:t>
            </a:r>
          </a:p>
          <a:p>
            <a:pPr lvl="1">
              <a:buNone/>
            </a:pPr>
            <a:endParaRPr lang="en-GB" sz="2000" dirty="0" smtClean="0">
              <a:solidFill>
                <a:srgbClr val="000000"/>
              </a:solidFill>
            </a:endParaRPr>
          </a:p>
        </p:txBody>
      </p:sp>
      <p:pic>
        <p:nvPicPr>
          <p:cNvPr id="4" name="Picture 2"/>
          <p:cNvPicPr>
            <a:picLocks noChangeAspect="1" noChangeArrowheads="1"/>
          </p:cNvPicPr>
          <p:nvPr/>
        </p:nvPicPr>
        <p:blipFill>
          <a:blip r:embed="rId2" cstate="print"/>
          <a:srcRect/>
          <a:stretch>
            <a:fillRect/>
          </a:stretch>
        </p:blipFill>
        <p:spPr bwMode="auto">
          <a:xfrm>
            <a:off x="5410200" y="1447800"/>
            <a:ext cx="3124200" cy="3429000"/>
          </a:xfrm>
          <a:prstGeom prst="rect">
            <a:avLst/>
          </a:prstGeom>
          <a:noFill/>
          <a:ln w="9525">
            <a:noFill/>
            <a:miter lim="800000"/>
            <a:headEnd/>
            <a:tailEnd/>
          </a:ln>
        </p:spPr>
      </p:pic>
      <p:sp>
        <p:nvSpPr>
          <p:cNvPr id="8" name="Rectangle 7"/>
          <p:cNvSpPr/>
          <p:nvPr/>
        </p:nvSpPr>
        <p:spPr>
          <a:xfrm>
            <a:off x="914400" y="3276601"/>
            <a:ext cx="4114800" cy="1631216"/>
          </a:xfrm>
          <a:prstGeom prst="rect">
            <a:avLst/>
          </a:prstGeom>
          <a:ln>
            <a:solidFill>
              <a:srgbClr val="FF0000"/>
            </a:solidFill>
          </a:ln>
        </p:spPr>
        <p:txBody>
          <a:bodyPr wrap="square">
            <a:spAutoFit/>
          </a:bodyPr>
          <a:lstStyle/>
          <a:p>
            <a:pPr marL="95250" lvl="4" indent="77788" algn="just">
              <a:buNone/>
            </a:pPr>
            <a:r>
              <a:rPr lang="en-US" altLang="zh-CN" sz="2000" dirty="0" smtClean="0"/>
              <a:t>library(</a:t>
            </a:r>
            <a:r>
              <a:rPr lang="en-US" altLang="zh-CN" sz="2000" dirty="0" err="1" smtClean="0"/>
              <a:t>lavaan</a:t>
            </a:r>
            <a:r>
              <a:rPr lang="en-US" altLang="zh-CN" sz="2000" dirty="0" smtClean="0"/>
              <a:t>)</a:t>
            </a:r>
            <a:endParaRPr lang="en-GB" sz="2000" dirty="0" smtClean="0">
              <a:solidFill>
                <a:srgbClr val="000000"/>
              </a:solidFill>
            </a:endParaRPr>
          </a:p>
          <a:p>
            <a:pPr marL="95250" lvl="4" indent="77788" algn="just">
              <a:buNone/>
            </a:pPr>
            <a:r>
              <a:rPr lang="en-GB" sz="2000" dirty="0" err="1" smtClean="0">
                <a:solidFill>
                  <a:srgbClr val="000000"/>
                </a:solidFill>
              </a:rPr>
              <a:t>HS.model</a:t>
            </a:r>
            <a:r>
              <a:rPr lang="en-GB" sz="2000" dirty="0" smtClean="0">
                <a:solidFill>
                  <a:srgbClr val="000000"/>
                </a:solidFill>
              </a:rPr>
              <a:t> &lt;- </a:t>
            </a:r>
          </a:p>
          <a:p>
            <a:pPr marL="95250" lvl="4" indent="77788" algn="just">
              <a:buNone/>
            </a:pPr>
            <a:r>
              <a:rPr lang="en-GB" sz="2000" dirty="0" smtClean="0">
                <a:solidFill>
                  <a:srgbClr val="000000"/>
                </a:solidFill>
              </a:rPr>
              <a:t>	'visual =~ x1 + x2 + x3</a:t>
            </a:r>
          </a:p>
          <a:p>
            <a:pPr marL="95250" lvl="4" indent="77788" algn="just">
              <a:buNone/>
            </a:pPr>
            <a:r>
              <a:rPr lang="en-GB" sz="2000" dirty="0" smtClean="0">
                <a:solidFill>
                  <a:srgbClr val="000000"/>
                </a:solidFill>
              </a:rPr>
              <a:t>	textual =~ x4 + x5 + x6</a:t>
            </a:r>
          </a:p>
          <a:p>
            <a:pPr marL="95250" lvl="4" indent="77788" algn="just">
              <a:buNone/>
            </a:pPr>
            <a:r>
              <a:rPr lang="en-GB" sz="2000" dirty="0" smtClean="0">
                <a:solidFill>
                  <a:srgbClr val="000000"/>
                </a:solidFill>
              </a:rPr>
              <a:t>	speed =~ x7 + x8 + x9'</a:t>
            </a:r>
          </a:p>
        </p:txBody>
      </p:sp>
      <p:sp>
        <p:nvSpPr>
          <p:cNvPr id="9" name="Rectangle 8"/>
          <p:cNvSpPr/>
          <p:nvPr/>
        </p:nvSpPr>
        <p:spPr>
          <a:xfrm>
            <a:off x="914400" y="5629870"/>
            <a:ext cx="7467600" cy="923330"/>
          </a:xfrm>
          <a:prstGeom prst="rect">
            <a:avLst/>
          </a:prstGeom>
          <a:ln>
            <a:solidFill>
              <a:srgbClr val="FF0000"/>
            </a:solidFill>
          </a:ln>
        </p:spPr>
        <p:txBody>
          <a:bodyPr wrap="square">
            <a:spAutoFit/>
          </a:bodyPr>
          <a:lstStyle/>
          <a:p>
            <a:pPr marL="268288" algn="just">
              <a:buNone/>
            </a:pPr>
            <a:r>
              <a:rPr lang="en-US" altLang="zh-CN" dirty="0" smtClean="0"/>
              <a:t>library(</a:t>
            </a:r>
            <a:r>
              <a:rPr lang="en-US" altLang="zh-CN" dirty="0" err="1" smtClean="0"/>
              <a:t>semTools</a:t>
            </a:r>
            <a:r>
              <a:rPr lang="en-US" altLang="zh-CN" dirty="0" smtClean="0"/>
              <a:t>)</a:t>
            </a:r>
          </a:p>
          <a:p>
            <a:pPr marL="268288" algn="just">
              <a:buNone/>
            </a:pPr>
            <a:r>
              <a:rPr lang="en-GB" dirty="0" err="1" smtClean="0">
                <a:solidFill>
                  <a:srgbClr val="000000"/>
                </a:solidFill>
              </a:rPr>
              <a:t>measurementInvariance</a:t>
            </a:r>
            <a:r>
              <a:rPr lang="en-GB" dirty="0" smtClean="0">
                <a:solidFill>
                  <a:srgbClr val="000000"/>
                </a:solidFill>
              </a:rPr>
              <a:t>(</a:t>
            </a:r>
            <a:r>
              <a:rPr lang="en-GB" dirty="0" err="1" smtClean="0">
                <a:solidFill>
                  <a:srgbClr val="000000"/>
                </a:solidFill>
              </a:rPr>
              <a:t>HS.model,data</a:t>
            </a:r>
            <a:r>
              <a:rPr lang="en-GB" dirty="0" smtClean="0">
                <a:solidFill>
                  <a:srgbClr val="000000"/>
                </a:solidFill>
              </a:rPr>
              <a:t>=HolzingerSwineford1939,</a:t>
            </a:r>
          </a:p>
          <a:p>
            <a:pPr marL="268288" algn="just">
              <a:buNone/>
            </a:pPr>
            <a:r>
              <a:rPr lang="en-GB" dirty="0" smtClean="0">
                <a:solidFill>
                  <a:srgbClr val="000000"/>
                </a:solidFill>
              </a:rPr>
              <a:t>	group="school")</a:t>
            </a:r>
          </a:p>
        </p:txBody>
      </p:sp>
      <p:sp>
        <p:nvSpPr>
          <p:cNvPr id="10" name="Rectangle 9"/>
          <p:cNvSpPr/>
          <p:nvPr/>
        </p:nvSpPr>
        <p:spPr>
          <a:xfrm>
            <a:off x="533400" y="4876800"/>
            <a:ext cx="4572000" cy="646331"/>
          </a:xfrm>
          <a:prstGeom prst="rect">
            <a:avLst/>
          </a:prstGeom>
        </p:spPr>
        <p:txBody>
          <a:bodyPr>
            <a:spAutoFit/>
          </a:bodyPr>
          <a:lstStyle/>
          <a:p>
            <a:pPr algn="just">
              <a:buClr>
                <a:schemeClr val="accent2"/>
              </a:buClr>
              <a:buFont typeface="Wingdings" pitchFamily="2" charset="2"/>
              <a:buChar char="Ø"/>
            </a:pPr>
            <a:r>
              <a:rPr lang="en-GB" dirty="0" smtClean="0">
                <a:solidFill>
                  <a:srgbClr val="000000"/>
                </a:solidFill>
              </a:rPr>
              <a:t>  </a:t>
            </a:r>
            <a:r>
              <a:rPr lang="en-GB" dirty="0" err="1" smtClean="0">
                <a:solidFill>
                  <a:srgbClr val="000000"/>
                </a:solidFill>
              </a:rPr>
              <a:t>semTools</a:t>
            </a:r>
            <a:r>
              <a:rPr lang="en-GB" dirty="0" smtClean="0">
                <a:solidFill>
                  <a:srgbClr val="000000"/>
                </a:solidFill>
              </a:rPr>
              <a:t> fits a series of increasingly restrictive models in one command:</a:t>
            </a:r>
          </a:p>
        </p:txBody>
      </p:sp>
      <p:sp>
        <p:nvSpPr>
          <p:cNvPr id="11" name="Rectangle 10"/>
          <p:cNvSpPr/>
          <p:nvPr/>
        </p:nvSpPr>
        <p:spPr>
          <a:xfrm>
            <a:off x="492955" y="2819400"/>
            <a:ext cx="2399888" cy="369332"/>
          </a:xfrm>
          <a:prstGeom prst="rect">
            <a:avLst/>
          </a:prstGeom>
        </p:spPr>
        <p:txBody>
          <a:bodyPr wrap="none">
            <a:spAutoFit/>
          </a:bodyPr>
          <a:lstStyle/>
          <a:p>
            <a:pPr>
              <a:buClr>
                <a:schemeClr val="accent2"/>
              </a:buClr>
              <a:buFont typeface="Wingdings" pitchFamily="2" charset="2"/>
              <a:buChar char="Ø"/>
            </a:pPr>
            <a:r>
              <a:rPr lang="en-GB" dirty="0" smtClean="0">
                <a:solidFill>
                  <a:srgbClr val="000000"/>
                </a:solidFill>
              </a:rPr>
              <a:t>   Define the CFA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181302" y="987643"/>
            <a:ext cx="4876800" cy="5762625"/>
          </a:xfrm>
          <a:prstGeom prst="rect">
            <a:avLst/>
          </a:prstGeom>
          <a:noFill/>
          <a:ln w="9525">
            <a:noFill/>
            <a:miter lim="800000"/>
            <a:headEnd/>
            <a:tailEnd/>
          </a:ln>
        </p:spPr>
      </p:pic>
      <p:sp>
        <p:nvSpPr>
          <p:cNvPr id="2" name="Title 1"/>
          <p:cNvSpPr>
            <a:spLocks noGrp="1"/>
          </p:cNvSpPr>
          <p:nvPr>
            <p:ph type="title"/>
          </p:nvPr>
        </p:nvSpPr>
        <p:spPr>
          <a:xfrm>
            <a:off x="215464" y="170796"/>
            <a:ext cx="6934200" cy="685800"/>
          </a:xfrm>
          <a:ln>
            <a:solidFill>
              <a:srgbClr val="FF0000"/>
            </a:solidFill>
          </a:ln>
        </p:spPr>
        <p:txBody>
          <a:bodyPr>
            <a:normAutofit fontScale="90000"/>
          </a:bodyPr>
          <a:lstStyle/>
          <a:p>
            <a:pPr algn="l"/>
            <a:r>
              <a:rPr lang="en-GB" sz="2000" dirty="0" err="1" smtClean="0">
                <a:solidFill>
                  <a:srgbClr val="000000"/>
                </a:solidFill>
              </a:rPr>
              <a:t>measurementInvariance</a:t>
            </a:r>
            <a:r>
              <a:rPr lang="en-GB" sz="2000" dirty="0" smtClean="0">
                <a:solidFill>
                  <a:srgbClr val="000000"/>
                </a:solidFill>
              </a:rPr>
              <a:t>(</a:t>
            </a:r>
            <a:r>
              <a:rPr lang="en-GB" sz="2000" dirty="0" err="1" smtClean="0">
                <a:solidFill>
                  <a:srgbClr val="000000"/>
                </a:solidFill>
              </a:rPr>
              <a:t>HS.model,data</a:t>
            </a:r>
            <a:r>
              <a:rPr lang="en-GB" sz="2000" dirty="0" smtClean="0">
                <a:solidFill>
                  <a:srgbClr val="000000"/>
                </a:solidFill>
              </a:rPr>
              <a:t>=HolzingerSwineford1939, 	group="school")</a:t>
            </a:r>
            <a:endParaRPr lang="en-GB" sz="2000" dirty="0"/>
          </a:p>
        </p:txBody>
      </p:sp>
      <p:sp>
        <p:nvSpPr>
          <p:cNvPr id="3" name="Content Placeholder 2"/>
          <p:cNvSpPr>
            <a:spLocks noGrp="1"/>
          </p:cNvSpPr>
          <p:nvPr>
            <p:ph sz="quarter" idx="1"/>
          </p:nvPr>
        </p:nvSpPr>
        <p:spPr>
          <a:xfrm>
            <a:off x="5029200" y="990600"/>
            <a:ext cx="4114800" cy="6324600"/>
          </a:xfrm>
        </p:spPr>
        <p:txBody>
          <a:bodyPr>
            <a:normAutofit lnSpcReduction="10000"/>
          </a:bodyPr>
          <a:lstStyle/>
          <a:p>
            <a:pPr>
              <a:buNone/>
            </a:pPr>
            <a:endParaRPr lang="en-GB" sz="2000" dirty="0" smtClean="0"/>
          </a:p>
          <a:p>
            <a:pPr>
              <a:buNone/>
            </a:pPr>
            <a:r>
              <a:rPr lang="en-GB" sz="2000" dirty="0" smtClean="0"/>
              <a:t>&lt;-</a:t>
            </a:r>
            <a:r>
              <a:rPr lang="en-GB" sz="2000" dirty="0" err="1" smtClean="0"/>
              <a:t>configural</a:t>
            </a:r>
            <a:r>
              <a:rPr lang="en-GB" sz="2000" dirty="0" smtClean="0"/>
              <a:t> model (Model 1)</a:t>
            </a:r>
          </a:p>
          <a:p>
            <a:pPr>
              <a:buNone/>
            </a:pPr>
            <a:endParaRPr lang="en-GB" sz="2000" dirty="0" smtClean="0"/>
          </a:p>
          <a:p>
            <a:pPr>
              <a:buNone/>
            </a:pPr>
            <a:r>
              <a:rPr lang="en-GB" sz="2000" dirty="0" smtClean="0"/>
              <a:t>&lt;-metric MI model (Model 2)</a:t>
            </a:r>
          </a:p>
          <a:p>
            <a:pPr>
              <a:buNone/>
            </a:pPr>
            <a:endParaRPr lang="en-GB" sz="2000" dirty="0" smtClean="0"/>
          </a:p>
          <a:p>
            <a:pPr marL="808038" indent="-808038">
              <a:buNone/>
            </a:pPr>
            <a:r>
              <a:rPr lang="en-GB" sz="2000" dirty="0" smtClean="0"/>
              <a:t>          </a:t>
            </a:r>
            <a:r>
              <a:rPr lang="en-GB" sz="2000" dirty="0" smtClean="0">
                <a:solidFill>
                  <a:schemeClr val="tx2"/>
                </a:solidFill>
              </a:rPr>
              <a:t>&lt;- Metric MI achieved: non-    significant chi-square change</a:t>
            </a:r>
          </a:p>
          <a:p>
            <a:pPr>
              <a:buNone/>
            </a:pPr>
            <a:r>
              <a:rPr lang="en-GB" sz="2000" dirty="0" smtClean="0"/>
              <a:t>&lt;-scalar MI model (Model 3)</a:t>
            </a:r>
          </a:p>
          <a:p>
            <a:pPr>
              <a:buNone/>
            </a:pPr>
            <a:endParaRPr lang="en-GB" sz="2000" dirty="0" smtClean="0"/>
          </a:p>
          <a:p>
            <a:pPr>
              <a:buNone/>
            </a:pPr>
            <a:endParaRPr lang="en-GB" sz="2000" dirty="0" smtClean="0"/>
          </a:p>
          <a:p>
            <a:pPr>
              <a:buNone/>
            </a:pPr>
            <a:endParaRPr lang="en-GB" sz="2000" dirty="0" smtClean="0"/>
          </a:p>
          <a:p>
            <a:pPr>
              <a:buNone/>
            </a:pPr>
            <a:r>
              <a:rPr lang="en-GB" sz="2000" dirty="0" smtClean="0"/>
              <a:t>           </a:t>
            </a:r>
            <a:r>
              <a:rPr lang="en-GB" sz="2000" dirty="0" smtClean="0">
                <a:solidFill>
                  <a:schemeClr val="tx2"/>
                </a:solidFill>
              </a:rPr>
              <a:t>&lt;- Scalar MI failed </a:t>
            </a:r>
          </a:p>
          <a:p>
            <a:pPr>
              <a:buNone/>
            </a:pPr>
            <a:endParaRPr lang="en-GB" sz="1500" dirty="0" smtClean="0"/>
          </a:p>
          <a:p>
            <a:pPr>
              <a:buNone/>
            </a:pPr>
            <a:r>
              <a:rPr lang="en-GB" sz="2000" dirty="0" smtClean="0"/>
              <a:t>&lt;- Constrain latent means equal across groups, but this is no longer meaningful because of non-MI in Model 3. </a:t>
            </a:r>
          </a:p>
          <a:p>
            <a:pPr>
              <a:buNone/>
            </a:pPr>
            <a:endParaRPr lang="en-GB" dirty="0"/>
          </a:p>
        </p:txBody>
      </p:sp>
      <p:sp>
        <p:nvSpPr>
          <p:cNvPr id="5" name="Rectangular Callout 4"/>
          <p:cNvSpPr/>
          <p:nvPr/>
        </p:nvSpPr>
        <p:spPr>
          <a:xfrm>
            <a:off x="2590800" y="2895600"/>
            <a:ext cx="2362200" cy="304800"/>
          </a:xfrm>
          <a:prstGeom prst="wedgeRectCallout">
            <a:avLst>
              <a:gd name="adj1" fmla="val 76695"/>
              <a:gd name="adj2" fmla="val 28214"/>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ular Callout 5"/>
          <p:cNvSpPr/>
          <p:nvPr/>
        </p:nvSpPr>
        <p:spPr>
          <a:xfrm>
            <a:off x="2590800" y="4953000"/>
            <a:ext cx="2362200" cy="304800"/>
          </a:xfrm>
          <a:prstGeom prst="wedgeRectCallout">
            <a:avLst>
              <a:gd name="adj1" fmla="val 76695"/>
              <a:gd name="adj2" fmla="val 28214"/>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1143000"/>
          </a:xfrm>
        </p:spPr>
        <p:txBody>
          <a:bodyPr>
            <a:normAutofit fontScale="90000"/>
          </a:bodyPr>
          <a:lstStyle/>
          <a:p>
            <a:r>
              <a:rPr lang="en-GB" dirty="0" smtClean="0"/>
              <a:t>Measurement invariance:</a:t>
            </a:r>
            <a:br>
              <a:rPr lang="en-GB" dirty="0" smtClean="0"/>
            </a:br>
            <a:r>
              <a:rPr lang="en-GB" dirty="0" smtClean="0"/>
              <a:t>Step 1: </a:t>
            </a:r>
            <a:r>
              <a:rPr lang="en-GB" dirty="0" err="1" smtClean="0"/>
              <a:t>Configural</a:t>
            </a:r>
            <a:r>
              <a:rPr lang="en-GB" dirty="0" smtClean="0"/>
              <a:t> invariance</a:t>
            </a:r>
            <a:endParaRPr lang="en-GB" dirty="0"/>
          </a:p>
        </p:txBody>
      </p:sp>
      <p:sp>
        <p:nvSpPr>
          <p:cNvPr id="3" name="Content Placeholder 2"/>
          <p:cNvSpPr>
            <a:spLocks noGrp="1"/>
          </p:cNvSpPr>
          <p:nvPr>
            <p:ph sz="quarter" idx="1"/>
          </p:nvPr>
        </p:nvSpPr>
        <p:spPr>
          <a:xfrm>
            <a:off x="304800" y="2133600"/>
            <a:ext cx="8458200" cy="2743200"/>
          </a:xfrm>
        </p:spPr>
        <p:txBody>
          <a:bodyPr>
            <a:noAutofit/>
          </a:bodyPr>
          <a:lstStyle/>
          <a:p>
            <a:pPr marL="971550" lvl="1" indent="-457200">
              <a:buFont typeface="Wingdings" pitchFamily="2" charset="2"/>
              <a:buChar char="Ø"/>
            </a:pPr>
            <a:r>
              <a:rPr lang="en-GB" sz="2800" dirty="0" smtClean="0"/>
              <a:t>Same factor structure in each group</a:t>
            </a:r>
          </a:p>
          <a:p>
            <a:pPr marL="971550" lvl="1" indent="-457200">
              <a:buFont typeface="Wingdings" pitchFamily="2" charset="2"/>
              <a:buChar char="Ø"/>
            </a:pPr>
            <a:r>
              <a:rPr lang="en-GB" sz="2800" dirty="0" smtClean="0"/>
              <a:t>First, fit model separately in each group</a:t>
            </a:r>
          </a:p>
          <a:p>
            <a:pPr marL="971550" lvl="1" indent="-457200">
              <a:buFont typeface="Wingdings" pitchFamily="2" charset="2"/>
              <a:buChar char="Ø"/>
            </a:pPr>
            <a:r>
              <a:rPr lang="en-GB" sz="2800" dirty="0" smtClean="0"/>
              <a:t>Second, fit model in multiple group but let all parameters vary freely in each group</a:t>
            </a:r>
          </a:p>
          <a:p>
            <a:pPr marL="971550" lvl="1" indent="-457200">
              <a:buFont typeface="Wingdings" pitchFamily="2" charset="2"/>
              <a:buChar char="Ø"/>
            </a:pPr>
            <a:r>
              <a:rPr lang="en-GB" sz="2800" dirty="0" smtClean="0"/>
              <a:t>No latent mean difference is estimated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GB" dirty="0" err="1" smtClean="0"/>
              <a:t>Configural</a:t>
            </a:r>
            <a:r>
              <a:rPr lang="en-GB" dirty="0" smtClean="0"/>
              <a:t> invariance</a:t>
            </a:r>
            <a:endParaRPr lang="en-GB" dirty="0"/>
          </a:p>
        </p:txBody>
      </p:sp>
      <p:sp>
        <p:nvSpPr>
          <p:cNvPr id="3" name="Content Placeholder 2"/>
          <p:cNvSpPr>
            <a:spLocks noGrp="1"/>
          </p:cNvSpPr>
          <p:nvPr>
            <p:ph sz="quarter" idx="1"/>
          </p:nvPr>
        </p:nvSpPr>
        <p:spPr>
          <a:xfrm>
            <a:off x="457200" y="1249363"/>
            <a:ext cx="8229600" cy="457200"/>
          </a:xfrm>
          <a:solidFill>
            <a:schemeClr val="bg1">
              <a:lumMod val="85000"/>
              <a:alpha val="82000"/>
            </a:schemeClr>
          </a:solidFill>
        </p:spPr>
        <p:txBody>
          <a:bodyPr>
            <a:normAutofit lnSpcReduction="10000"/>
          </a:bodyPr>
          <a:lstStyle/>
          <a:p>
            <a:pPr algn="ctr"/>
            <a:r>
              <a:rPr lang="en-GB" dirty="0" smtClean="0"/>
              <a:t>Constrained = none</a:t>
            </a:r>
            <a:endParaRPr lang="en-GB" dirty="0"/>
          </a:p>
        </p:txBody>
      </p:sp>
      <p:pic>
        <p:nvPicPr>
          <p:cNvPr id="6" name="Picture 5"/>
          <p:cNvPicPr>
            <a:picLocks noChangeAspect="1" noChangeArrowheads="1"/>
          </p:cNvPicPr>
          <p:nvPr/>
        </p:nvPicPr>
        <p:blipFill>
          <a:blip r:embed="rId2" cstate="print"/>
          <a:srcRect/>
          <a:stretch>
            <a:fillRect/>
          </a:stretch>
        </p:blipFill>
        <p:spPr bwMode="auto">
          <a:xfrm>
            <a:off x="510893" y="1858962"/>
            <a:ext cx="8099707" cy="4500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lstStyle/>
          <a:p>
            <a:pPr lvl="1" algn="ctr" rtl="0">
              <a:spcBef>
                <a:spcPct val="0"/>
              </a:spcBef>
            </a:pPr>
            <a:r>
              <a:rPr lang="en-GB" sz="3000" dirty="0" err="1" smtClean="0">
                <a:solidFill>
                  <a:schemeClr val="tx2"/>
                </a:solidFill>
              </a:rPr>
              <a:t>Lavaan</a:t>
            </a:r>
            <a:r>
              <a:rPr lang="en-GB" sz="3000" dirty="0" smtClean="0">
                <a:solidFill>
                  <a:schemeClr val="tx2"/>
                </a:solidFill>
              </a:rPr>
              <a:t>: Model 1 </a:t>
            </a:r>
            <a:r>
              <a:rPr lang="en-GB" sz="3000" dirty="0" err="1" smtClean="0">
                <a:solidFill>
                  <a:schemeClr val="tx2"/>
                </a:solidFill>
              </a:rPr>
              <a:t>configural</a:t>
            </a:r>
            <a:r>
              <a:rPr lang="en-GB" sz="3000" dirty="0" smtClean="0">
                <a:solidFill>
                  <a:schemeClr val="tx2"/>
                </a:solidFill>
              </a:rPr>
              <a:t> model </a:t>
            </a:r>
            <a:r>
              <a:rPr lang="en-GB" sz="1600" i="1" dirty="0" smtClean="0">
                <a:solidFill>
                  <a:schemeClr val="tx2"/>
                </a:solidFill>
              </a:rPr>
              <a:t/>
            </a:r>
            <a:br>
              <a:rPr lang="en-GB" sz="1600" i="1" dirty="0" smtClean="0">
                <a:solidFill>
                  <a:schemeClr val="tx2"/>
                </a:solidFill>
              </a:rPr>
            </a:br>
            <a:endParaRPr lang="en-GB" dirty="0">
              <a:solidFill>
                <a:schemeClr val="tx2"/>
              </a:solidFill>
            </a:endParaRPr>
          </a:p>
        </p:txBody>
      </p:sp>
      <p:sp>
        <p:nvSpPr>
          <p:cNvPr id="3" name="Content Placeholder 2"/>
          <p:cNvSpPr>
            <a:spLocks noGrp="1"/>
          </p:cNvSpPr>
          <p:nvPr>
            <p:ph sz="quarter" idx="1"/>
          </p:nvPr>
        </p:nvSpPr>
        <p:spPr>
          <a:xfrm>
            <a:off x="4419600" y="1368970"/>
            <a:ext cx="4724400" cy="536030"/>
          </a:xfrm>
        </p:spPr>
        <p:txBody>
          <a:bodyPr>
            <a:normAutofit fontScale="70000" lnSpcReduction="20000"/>
          </a:bodyPr>
          <a:lstStyle/>
          <a:p>
            <a:pPr lvl="1">
              <a:buNone/>
            </a:pPr>
            <a:r>
              <a:rPr lang="en-GB" sz="2000" dirty="0" err="1" smtClean="0"/>
              <a:t>chisq</a:t>
            </a:r>
            <a:r>
              <a:rPr lang="en-GB" sz="2000" dirty="0" smtClean="0"/>
              <a:t>       </a:t>
            </a:r>
            <a:r>
              <a:rPr lang="en-GB" sz="2000" dirty="0" err="1" smtClean="0"/>
              <a:t>df</a:t>
            </a:r>
            <a:r>
              <a:rPr lang="en-GB" sz="2000" dirty="0" smtClean="0"/>
              <a:t>            </a:t>
            </a:r>
            <a:r>
              <a:rPr lang="en-GB" sz="2000" dirty="0" err="1" smtClean="0"/>
              <a:t>pvalue</a:t>
            </a:r>
            <a:r>
              <a:rPr lang="en-GB" sz="2000" dirty="0" smtClean="0"/>
              <a:t>     </a:t>
            </a:r>
            <a:r>
              <a:rPr lang="en-GB" sz="2000" dirty="0" err="1" smtClean="0"/>
              <a:t>cfi</a:t>
            </a:r>
            <a:r>
              <a:rPr lang="en-GB" sz="2000" dirty="0" smtClean="0"/>
              <a:t>        </a:t>
            </a:r>
            <a:r>
              <a:rPr lang="en-GB" sz="2000" dirty="0" err="1" smtClean="0"/>
              <a:t>rmsea</a:t>
            </a:r>
            <a:r>
              <a:rPr lang="en-GB" sz="2000" dirty="0" smtClean="0"/>
              <a:t>     </a:t>
            </a:r>
            <a:r>
              <a:rPr lang="en-GB" sz="2000" dirty="0" err="1" smtClean="0"/>
              <a:t>bic</a:t>
            </a:r>
            <a:r>
              <a:rPr lang="en-GB" sz="2000" dirty="0" smtClean="0"/>
              <a:t> </a:t>
            </a:r>
          </a:p>
          <a:p>
            <a:pPr>
              <a:buNone/>
            </a:pPr>
            <a:r>
              <a:rPr lang="en-GB" sz="2000" dirty="0" smtClean="0"/>
              <a:t> 115.851   48.000    0.000    0.923    0.097      7706.822  </a:t>
            </a:r>
            <a:endParaRPr lang="en-GB" sz="2000" i="1" dirty="0" smtClean="0"/>
          </a:p>
        </p:txBody>
      </p:sp>
      <p:pic>
        <p:nvPicPr>
          <p:cNvPr id="3076" name="Picture 4"/>
          <p:cNvPicPr>
            <a:picLocks noChangeAspect="1" noChangeArrowheads="1"/>
          </p:cNvPicPr>
          <p:nvPr/>
        </p:nvPicPr>
        <p:blipFill>
          <a:blip r:embed="rId2" cstate="print"/>
          <a:srcRect/>
          <a:stretch>
            <a:fillRect/>
          </a:stretch>
        </p:blipFill>
        <p:spPr bwMode="auto">
          <a:xfrm>
            <a:off x="92199" y="2057400"/>
            <a:ext cx="8962465" cy="4724400"/>
          </a:xfrm>
          <a:prstGeom prst="rect">
            <a:avLst/>
          </a:prstGeom>
          <a:noFill/>
          <a:ln w="9525">
            <a:solidFill>
              <a:schemeClr val="accent1">
                <a:shade val="50000"/>
              </a:schemeClr>
            </a:solidFill>
            <a:miter lim="800000"/>
            <a:headEnd/>
            <a:tailEnd/>
          </a:ln>
        </p:spPr>
      </p:pic>
      <p:sp>
        <p:nvSpPr>
          <p:cNvPr id="9" name="Rectangle 8"/>
          <p:cNvSpPr/>
          <p:nvPr/>
        </p:nvSpPr>
        <p:spPr>
          <a:xfrm>
            <a:off x="381000" y="710625"/>
            <a:ext cx="8382000" cy="584775"/>
          </a:xfrm>
          <a:prstGeom prst="rect">
            <a:avLst/>
          </a:prstGeom>
          <a:ln>
            <a:solidFill>
              <a:srgbClr val="FF0000"/>
            </a:solidFill>
          </a:ln>
        </p:spPr>
        <p:txBody>
          <a:bodyPr wrap="square">
            <a:spAutoFit/>
          </a:bodyPr>
          <a:lstStyle/>
          <a:p>
            <a:pPr>
              <a:buNone/>
            </a:pPr>
            <a:r>
              <a:rPr lang="en-GB" sz="1600" dirty="0" smtClean="0"/>
              <a:t>model1&lt;- </a:t>
            </a:r>
            <a:r>
              <a:rPr lang="en-GB" sz="1600" dirty="0" err="1" smtClean="0"/>
              <a:t>cfa</a:t>
            </a:r>
            <a:r>
              <a:rPr lang="en-GB" sz="1600" dirty="0" smtClean="0"/>
              <a:t>(</a:t>
            </a:r>
            <a:r>
              <a:rPr lang="en-GB" sz="1600" dirty="0" err="1" smtClean="0"/>
              <a:t>HS.model</a:t>
            </a:r>
            <a:r>
              <a:rPr lang="en-GB" sz="1600" dirty="0" smtClean="0"/>
              <a:t>, data=HolzingerSwineford1939, group="school")</a:t>
            </a:r>
          </a:p>
          <a:p>
            <a:pPr marL="0" lvl="1" indent="0">
              <a:buNone/>
            </a:pPr>
            <a:r>
              <a:rPr lang="en-GB" sz="1600" dirty="0" smtClean="0"/>
              <a:t>summary(model1,fit.measures=TRUE)</a:t>
            </a:r>
          </a:p>
        </p:txBody>
      </p:sp>
      <p:sp>
        <p:nvSpPr>
          <p:cNvPr id="6" name="TextBox 5"/>
          <p:cNvSpPr txBox="1"/>
          <p:nvPr/>
        </p:nvSpPr>
        <p:spPr>
          <a:xfrm>
            <a:off x="168974" y="1459468"/>
            <a:ext cx="4326826" cy="338554"/>
          </a:xfrm>
          <a:prstGeom prst="rect">
            <a:avLst/>
          </a:prstGeom>
          <a:noFill/>
        </p:spPr>
        <p:txBody>
          <a:bodyPr wrap="none" rtlCol="0">
            <a:spAutoFit/>
          </a:bodyPr>
          <a:lstStyle/>
          <a:p>
            <a:r>
              <a:rPr lang="en-GB" sz="1600" b="1" dirty="0" smtClean="0"/>
              <a:t>All parameters are different across groups</a:t>
            </a:r>
            <a:endParaRPr lang="en-GB" sz="1600" b="1" dirty="0"/>
          </a:p>
        </p:txBody>
      </p:sp>
      <p:sp>
        <p:nvSpPr>
          <p:cNvPr id="7" name="Rounded Rectangle 6"/>
          <p:cNvSpPr/>
          <p:nvPr/>
        </p:nvSpPr>
        <p:spPr>
          <a:xfrm>
            <a:off x="1739464" y="2879834"/>
            <a:ext cx="685800" cy="3368566"/>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6311464" y="2874574"/>
            <a:ext cx="685800" cy="3297626"/>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fontScale="90000"/>
          </a:bodyPr>
          <a:lstStyle/>
          <a:p>
            <a:r>
              <a:rPr lang="en-GB" dirty="0" smtClean="0"/>
              <a:t>Measurement invariance:</a:t>
            </a:r>
            <a:br>
              <a:rPr lang="en-GB" dirty="0" smtClean="0"/>
            </a:br>
            <a:r>
              <a:rPr lang="en-GB" dirty="0" smtClean="0"/>
              <a:t>Step 2: Weak/metric invariance</a:t>
            </a:r>
            <a:endParaRPr lang="en-GB" dirty="0"/>
          </a:p>
        </p:txBody>
      </p:sp>
      <p:sp>
        <p:nvSpPr>
          <p:cNvPr id="3" name="Content Placeholder 2"/>
          <p:cNvSpPr>
            <a:spLocks noGrp="1"/>
          </p:cNvSpPr>
          <p:nvPr>
            <p:ph sz="quarter" idx="1"/>
          </p:nvPr>
        </p:nvSpPr>
        <p:spPr>
          <a:xfrm>
            <a:off x="533400" y="1828800"/>
            <a:ext cx="8305800" cy="4648200"/>
          </a:xfrm>
        </p:spPr>
        <p:txBody>
          <a:bodyPr>
            <a:normAutofit fontScale="92500" lnSpcReduction="10000"/>
          </a:bodyPr>
          <a:lstStyle/>
          <a:p>
            <a:pPr marL="971550" lvl="1" indent="-457200">
              <a:buFont typeface="Wingdings" pitchFamily="2" charset="2"/>
              <a:buChar char="Ø"/>
            </a:pPr>
            <a:r>
              <a:rPr lang="en-GB" sz="2800" dirty="0" smtClean="0"/>
              <a:t>Constrain factor loadings equal across groups</a:t>
            </a:r>
          </a:p>
          <a:p>
            <a:pPr marL="971550" lvl="1" indent="-457200">
              <a:buFont typeface="Wingdings" pitchFamily="2" charset="2"/>
              <a:buChar char="Ø"/>
            </a:pPr>
            <a:r>
              <a:rPr lang="en-GB" sz="2800" dirty="0" smtClean="0"/>
              <a:t>This shows that the construct has the same meaning across groups</a:t>
            </a:r>
          </a:p>
          <a:p>
            <a:pPr marL="971550" lvl="1" indent="-457200">
              <a:buFont typeface="Wingdings" pitchFamily="2" charset="2"/>
              <a:buChar char="Ø"/>
            </a:pPr>
            <a:r>
              <a:rPr lang="en-GB" sz="2800" dirty="0" smtClean="0"/>
              <a:t>In case of partial invariance of factor loadings, constrain the invariant loadings and set free the non-invariant loadings (Byrne, </a:t>
            </a:r>
            <a:r>
              <a:rPr lang="en-GB" sz="2800" dirty="0" err="1" smtClean="0"/>
              <a:t>Shavelson</a:t>
            </a:r>
            <a:r>
              <a:rPr lang="en-GB" sz="2800" dirty="0" smtClean="0"/>
              <a:t>, et al.;1989)</a:t>
            </a:r>
          </a:p>
          <a:p>
            <a:pPr marL="971550" lvl="1" indent="-457200">
              <a:buFont typeface="Wingdings" pitchFamily="2" charset="2"/>
              <a:buChar char="Ø"/>
            </a:pPr>
            <a:r>
              <a:rPr lang="en-GB" sz="2800" dirty="0" smtClean="0"/>
              <a:t>Based on separation of error variance of the items, one can assess invariance of latent factor variances, covariances, SEM regression paths</a:t>
            </a:r>
          </a:p>
          <a:p>
            <a:pPr marL="971550" lvl="1" indent="-457200">
              <a:buFont typeface="Wingdings" pitchFamily="2" charset="2"/>
              <a:buChar char="Ø"/>
            </a:pPr>
            <a:r>
              <a:rPr lang="en-GB" sz="2800" dirty="0" smtClean="0"/>
              <a:t>No latent mean difference is estimated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73670" y="1600200"/>
            <a:ext cx="8541730" cy="4691063"/>
          </a:xfrm>
          <a:prstGeom prst="rect">
            <a:avLst/>
          </a:prstGeom>
          <a:noFill/>
          <a:ln w="9525">
            <a:noFill/>
            <a:miter lim="800000"/>
            <a:headEnd/>
            <a:tailEnd/>
          </a:ln>
        </p:spPr>
      </p:pic>
      <p:sp>
        <p:nvSpPr>
          <p:cNvPr id="2" name="Title 1"/>
          <p:cNvSpPr>
            <a:spLocks noGrp="1"/>
          </p:cNvSpPr>
          <p:nvPr>
            <p:ph type="title"/>
          </p:nvPr>
        </p:nvSpPr>
        <p:spPr>
          <a:xfrm>
            <a:off x="381000" y="-152400"/>
            <a:ext cx="7772400" cy="1143000"/>
          </a:xfrm>
        </p:spPr>
        <p:txBody>
          <a:bodyPr/>
          <a:lstStyle/>
          <a:p>
            <a:r>
              <a:rPr lang="en-GB" dirty="0" smtClean="0"/>
              <a:t>Weak/metric Invariance</a:t>
            </a:r>
            <a:endParaRPr lang="en-GB" dirty="0"/>
          </a:p>
        </p:txBody>
      </p:sp>
      <p:sp>
        <p:nvSpPr>
          <p:cNvPr id="3" name="Content Placeholder 2"/>
          <p:cNvSpPr>
            <a:spLocks noGrp="1"/>
          </p:cNvSpPr>
          <p:nvPr>
            <p:ph sz="quarter" idx="1"/>
          </p:nvPr>
        </p:nvSpPr>
        <p:spPr>
          <a:xfrm>
            <a:off x="457200" y="1066800"/>
            <a:ext cx="8229600" cy="457200"/>
          </a:xfrm>
          <a:solidFill>
            <a:schemeClr val="bg1">
              <a:lumMod val="85000"/>
              <a:alpha val="82000"/>
            </a:schemeClr>
          </a:solidFill>
        </p:spPr>
        <p:txBody>
          <a:bodyPr>
            <a:normAutofit lnSpcReduction="10000"/>
          </a:bodyPr>
          <a:lstStyle/>
          <a:p>
            <a:pPr algn="ctr"/>
            <a:r>
              <a:rPr lang="en-GB" dirty="0" smtClean="0"/>
              <a:t>Constrained = </a:t>
            </a:r>
            <a:r>
              <a:rPr lang="en-GB" b="1" dirty="0" smtClean="0">
                <a:solidFill>
                  <a:srgbClr val="C00000"/>
                </a:solidFill>
              </a:rPr>
              <a:t>factor loadings</a:t>
            </a:r>
            <a:endParaRPr lang="en-GB" b="1" dirty="0">
              <a:solidFill>
                <a:srgbClr val="C00000"/>
              </a:solidFill>
            </a:endParaRPr>
          </a:p>
        </p:txBody>
      </p:sp>
      <p:sp>
        <p:nvSpPr>
          <p:cNvPr id="5" name="Up Arrow 4"/>
          <p:cNvSpPr/>
          <p:nvPr/>
        </p:nvSpPr>
        <p:spPr>
          <a:xfrm>
            <a:off x="2162175" y="1676400"/>
            <a:ext cx="609600" cy="4495800"/>
          </a:xfrm>
          <a:prstGeom prst="upArrow">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Up Arrow 8"/>
          <p:cNvSpPr/>
          <p:nvPr/>
        </p:nvSpPr>
        <p:spPr>
          <a:xfrm>
            <a:off x="6619875" y="1676400"/>
            <a:ext cx="609600" cy="4495800"/>
          </a:xfrm>
          <a:prstGeom prst="upArrow">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143000"/>
          </a:xfrm>
        </p:spPr>
        <p:txBody>
          <a:bodyPr>
            <a:normAutofit/>
          </a:bodyPr>
          <a:lstStyle/>
          <a:p>
            <a:r>
              <a:rPr lang="en-GB" dirty="0" smtClean="0"/>
              <a:t>Weak/metric non-invariance</a:t>
            </a:r>
            <a:endParaRPr lang="en-GB" dirty="0"/>
          </a:p>
        </p:txBody>
      </p:sp>
      <p:sp>
        <p:nvSpPr>
          <p:cNvPr id="3" name="Content Placeholder 2"/>
          <p:cNvSpPr>
            <a:spLocks noGrp="1"/>
          </p:cNvSpPr>
          <p:nvPr>
            <p:ph sz="quarter" idx="1"/>
          </p:nvPr>
        </p:nvSpPr>
        <p:spPr>
          <a:xfrm>
            <a:off x="-152400" y="1143000"/>
            <a:ext cx="4800600" cy="5410200"/>
          </a:xfrm>
        </p:spPr>
        <p:txBody>
          <a:bodyPr>
            <a:normAutofit fontScale="92500"/>
          </a:bodyPr>
          <a:lstStyle/>
          <a:p>
            <a:pPr marL="971550" lvl="1" indent="-457200">
              <a:buFont typeface="Wingdings" pitchFamily="2" charset="2"/>
              <a:buChar char="Ø"/>
            </a:pPr>
            <a:r>
              <a:rPr lang="en-GB" dirty="0" smtClean="0"/>
              <a:t>Meaning of the items are different across groups</a:t>
            </a:r>
          </a:p>
          <a:p>
            <a:pPr marL="971550" lvl="1" indent="-457200">
              <a:buFont typeface="Wingdings" pitchFamily="2" charset="2"/>
              <a:buChar char="Ø"/>
            </a:pPr>
            <a:r>
              <a:rPr lang="en-GB" dirty="0" smtClean="0"/>
              <a:t>Extreme response style might be present for some items</a:t>
            </a:r>
          </a:p>
          <a:p>
            <a:pPr marL="1433513" lvl="3" indent="-61913">
              <a:buFont typeface="Arial" pitchFamily="34" charset="0"/>
              <a:buChar char="•"/>
            </a:pPr>
            <a:r>
              <a:rPr lang="en-GB" dirty="0" smtClean="0"/>
              <a:t>E.g. More likely to say “yes” in a group valuing decisiveness </a:t>
            </a:r>
          </a:p>
          <a:p>
            <a:pPr marL="1433513" lvl="3" indent="-61913">
              <a:buFont typeface="Arial" pitchFamily="34" charset="0"/>
              <a:buChar char="•"/>
            </a:pPr>
            <a:r>
              <a:rPr lang="en-GB" dirty="0" smtClean="0"/>
              <a:t>Or more likely to choose a middle point in a group valuing humility</a:t>
            </a:r>
          </a:p>
          <a:p>
            <a:pPr marL="971550" lvl="1" indent="-457200">
              <a:buFont typeface="Wingdings" pitchFamily="2" charset="2"/>
              <a:buChar char="Ø"/>
            </a:pPr>
            <a:r>
              <a:rPr lang="en-GB" dirty="0" smtClean="0"/>
              <a:t>One shouldn’t compare variances and </a:t>
            </a:r>
            <a:r>
              <a:rPr lang="en-GB" dirty="0" err="1" smtClean="0"/>
              <a:t>covariances</a:t>
            </a:r>
            <a:r>
              <a:rPr lang="en-GB" dirty="0" smtClean="0"/>
              <a:t> of the scale based on observed scores that contain non-invariant items</a:t>
            </a:r>
          </a:p>
          <a:p>
            <a:pPr marL="1828800" lvl="3" indent="-457200">
              <a:buFont typeface="Wingdings" pitchFamily="2" charset="2"/>
              <a:buChar char="Ø"/>
            </a:pPr>
            <a:endParaRPr lang="en-GB" dirty="0" smtClean="0"/>
          </a:p>
        </p:txBody>
      </p:sp>
      <p:pic>
        <p:nvPicPr>
          <p:cNvPr id="20481" name="Picture 1"/>
          <p:cNvPicPr>
            <a:picLocks noChangeAspect="1" noChangeArrowheads="1"/>
          </p:cNvPicPr>
          <p:nvPr/>
        </p:nvPicPr>
        <p:blipFill>
          <a:blip r:embed="rId2" cstate="print"/>
          <a:srcRect/>
          <a:stretch>
            <a:fillRect/>
          </a:stretch>
        </p:blipFill>
        <p:spPr bwMode="auto">
          <a:xfrm>
            <a:off x="4572000" y="1371600"/>
            <a:ext cx="4486275" cy="4486275"/>
          </a:xfrm>
          <a:prstGeom prst="rect">
            <a:avLst/>
          </a:prstGeom>
          <a:noFill/>
          <a:ln w="9525">
            <a:noFill/>
            <a:miter lim="800000"/>
            <a:headEnd/>
            <a:tailEnd/>
          </a:ln>
        </p:spPr>
      </p:pic>
      <p:sp>
        <p:nvSpPr>
          <p:cNvPr id="7" name="Rectangle 6"/>
          <p:cNvSpPr/>
          <p:nvPr/>
        </p:nvSpPr>
        <p:spPr>
          <a:xfrm>
            <a:off x="6172200" y="1295400"/>
            <a:ext cx="2409634" cy="369332"/>
          </a:xfrm>
          <a:prstGeom prst="rect">
            <a:avLst/>
          </a:prstGeom>
        </p:spPr>
        <p:txBody>
          <a:bodyPr wrap="none">
            <a:spAutoFit/>
          </a:bodyPr>
          <a:lstStyle/>
          <a:p>
            <a:r>
              <a:rPr lang="en-GB" dirty="0" smtClean="0"/>
              <a:t>(</a:t>
            </a:r>
            <a:r>
              <a:rPr lang="en-GB" dirty="0" err="1" smtClean="0"/>
              <a:t>Wichert</a:t>
            </a:r>
            <a:r>
              <a:rPr lang="en-GB" dirty="0" smtClean="0"/>
              <a:t> &amp; Dolan 2011)</a:t>
            </a:r>
            <a:endParaRPr lang="en-GB"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086600" cy="990600"/>
          </a:xfrm>
        </p:spPr>
        <p:txBody>
          <a:bodyPr/>
          <a:lstStyle/>
          <a:p>
            <a:r>
              <a:rPr lang="en-GB" dirty="0" err="1" smtClean="0"/>
              <a:t>Lavaan</a:t>
            </a:r>
            <a:r>
              <a:rPr lang="en-GB" dirty="0" smtClean="0"/>
              <a:t>: Model 2 metric MI</a:t>
            </a:r>
            <a:endParaRPr lang="en-GB" dirty="0"/>
          </a:p>
        </p:txBody>
      </p:sp>
      <p:sp>
        <p:nvSpPr>
          <p:cNvPr id="3" name="Content Placeholder 2"/>
          <p:cNvSpPr>
            <a:spLocks noGrp="1"/>
          </p:cNvSpPr>
          <p:nvPr>
            <p:ph sz="quarter" idx="1"/>
          </p:nvPr>
        </p:nvSpPr>
        <p:spPr>
          <a:xfrm>
            <a:off x="990600" y="1905000"/>
            <a:ext cx="6781800" cy="1905000"/>
          </a:xfrm>
          <a:ln>
            <a:solidFill>
              <a:schemeClr val="tx2"/>
            </a:solidFill>
          </a:ln>
        </p:spPr>
        <p:txBody>
          <a:bodyPr>
            <a:noAutofit/>
          </a:bodyPr>
          <a:lstStyle/>
          <a:p>
            <a:pPr>
              <a:buNone/>
            </a:pPr>
            <a:r>
              <a:rPr lang="en-GB" sz="1500" dirty="0" smtClean="0">
                <a:solidFill>
                  <a:schemeClr val="bg1">
                    <a:lumMod val="50000"/>
                  </a:schemeClr>
                </a:solidFill>
              </a:rPr>
              <a:t>Model 1: configural invariance:</a:t>
            </a:r>
          </a:p>
          <a:p>
            <a:pPr>
              <a:buNone/>
            </a:pPr>
            <a:r>
              <a:rPr lang="en-GB" sz="1500" dirty="0" smtClean="0">
                <a:solidFill>
                  <a:schemeClr val="bg1">
                    <a:lumMod val="50000"/>
                  </a:schemeClr>
                </a:solidFill>
              </a:rPr>
              <a:t>   </a:t>
            </a:r>
            <a:r>
              <a:rPr lang="en-GB" sz="1500" dirty="0" err="1" smtClean="0">
                <a:solidFill>
                  <a:schemeClr val="bg1">
                    <a:lumMod val="50000"/>
                  </a:schemeClr>
                </a:solidFill>
              </a:rPr>
              <a:t>chisq</a:t>
            </a:r>
            <a:r>
              <a:rPr lang="en-GB" sz="1500" dirty="0" smtClean="0">
                <a:solidFill>
                  <a:schemeClr val="bg1">
                    <a:lumMod val="50000"/>
                  </a:schemeClr>
                </a:solidFill>
              </a:rPr>
              <a:t>       </a:t>
            </a:r>
            <a:r>
              <a:rPr lang="en-GB" sz="1500" dirty="0" err="1" smtClean="0">
                <a:solidFill>
                  <a:schemeClr val="bg1">
                    <a:lumMod val="50000"/>
                  </a:schemeClr>
                </a:solidFill>
              </a:rPr>
              <a:t>df</a:t>
            </a:r>
            <a:r>
              <a:rPr lang="en-GB" sz="1500" dirty="0" smtClean="0">
                <a:solidFill>
                  <a:schemeClr val="bg1">
                    <a:lumMod val="50000"/>
                  </a:schemeClr>
                </a:solidFill>
              </a:rPr>
              <a:t>            </a:t>
            </a:r>
            <a:r>
              <a:rPr lang="en-GB" sz="1500" dirty="0" err="1" smtClean="0">
                <a:solidFill>
                  <a:schemeClr val="bg1">
                    <a:lumMod val="50000"/>
                  </a:schemeClr>
                </a:solidFill>
              </a:rPr>
              <a:t>pvalue</a:t>
            </a:r>
            <a:r>
              <a:rPr lang="en-GB" sz="1500" dirty="0" smtClean="0">
                <a:solidFill>
                  <a:schemeClr val="bg1">
                    <a:lumMod val="50000"/>
                  </a:schemeClr>
                </a:solidFill>
              </a:rPr>
              <a:t>     </a:t>
            </a:r>
            <a:r>
              <a:rPr lang="en-GB" sz="1500" dirty="0" err="1" smtClean="0">
                <a:solidFill>
                  <a:schemeClr val="bg1">
                    <a:lumMod val="50000"/>
                  </a:schemeClr>
                </a:solidFill>
              </a:rPr>
              <a:t>cfi</a:t>
            </a:r>
            <a:r>
              <a:rPr lang="en-GB" sz="1500" dirty="0" smtClean="0">
                <a:solidFill>
                  <a:schemeClr val="bg1">
                    <a:lumMod val="50000"/>
                  </a:schemeClr>
                </a:solidFill>
              </a:rPr>
              <a:t>        </a:t>
            </a:r>
            <a:r>
              <a:rPr lang="en-GB" sz="1500" dirty="0" err="1" smtClean="0">
                <a:solidFill>
                  <a:schemeClr val="bg1">
                    <a:lumMod val="50000"/>
                  </a:schemeClr>
                </a:solidFill>
              </a:rPr>
              <a:t>rmsea</a:t>
            </a:r>
            <a:r>
              <a:rPr lang="en-GB" sz="1500" dirty="0" smtClean="0">
                <a:solidFill>
                  <a:schemeClr val="bg1">
                    <a:lumMod val="50000"/>
                  </a:schemeClr>
                </a:solidFill>
              </a:rPr>
              <a:t>     </a:t>
            </a:r>
            <a:r>
              <a:rPr lang="en-GB" sz="1500" dirty="0" err="1" smtClean="0">
                <a:solidFill>
                  <a:schemeClr val="bg1">
                    <a:lumMod val="50000"/>
                  </a:schemeClr>
                </a:solidFill>
              </a:rPr>
              <a:t>bic</a:t>
            </a:r>
            <a:r>
              <a:rPr lang="en-GB" sz="1500" dirty="0" smtClean="0">
                <a:solidFill>
                  <a:schemeClr val="bg1">
                    <a:lumMod val="50000"/>
                  </a:schemeClr>
                </a:solidFill>
              </a:rPr>
              <a:t> </a:t>
            </a:r>
          </a:p>
          <a:p>
            <a:pPr>
              <a:buNone/>
            </a:pPr>
            <a:r>
              <a:rPr lang="en-GB" sz="1500" dirty="0" smtClean="0">
                <a:solidFill>
                  <a:schemeClr val="bg1">
                    <a:lumMod val="50000"/>
                  </a:schemeClr>
                </a:solidFill>
              </a:rPr>
              <a:t> 115.851   48.000    0.000    0.923    0.097      7706.822 </a:t>
            </a:r>
            <a:endParaRPr lang="en-GB" sz="1500" i="1" dirty="0" smtClean="0"/>
          </a:p>
          <a:p>
            <a:pPr>
              <a:buNone/>
            </a:pPr>
            <a:r>
              <a:rPr lang="en-GB" sz="1500" dirty="0" smtClean="0"/>
              <a:t>Model 2: weak invariance (equal loadings):</a:t>
            </a:r>
          </a:p>
          <a:p>
            <a:pPr>
              <a:buNone/>
            </a:pPr>
            <a:r>
              <a:rPr lang="en-GB" sz="1500" dirty="0" smtClean="0"/>
              <a:t>   </a:t>
            </a:r>
            <a:r>
              <a:rPr lang="en-GB" sz="1500" dirty="0" err="1" smtClean="0"/>
              <a:t>chisq</a:t>
            </a:r>
            <a:r>
              <a:rPr lang="en-GB" sz="1500" dirty="0" smtClean="0"/>
              <a:t>       </a:t>
            </a:r>
            <a:r>
              <a:rPr lang="en-GB" sz="1500" dirty="0" err="1" smtClean="0"/>
              <a:t>df</a:t>
            </a:r>
            <a:r>
              <a:rPr lang="en-GB" sz="1500" dirty="0" smtClean="0"/>
              <a:t>           </a:t>
            </a:r>
            <a:r>
              <a:rPr lang="en-GB" sz="1500" dirty="0" err="1" smtClean="0"/>
              <a:t>pvalue</a:t>
            </a:r>
            <a:r>
              <a:rPr lang="en-GB" sz="1500" dirty="0" smtClean="0"/>
              <a:t>      </a:t>
            </a:r>
            <a:r>
              <a:rPr lang="en-GB" sz="1500" dirty="0" err="1" smtClean="0"/>
              <a:t>cfi</a:t>
            </a:r>
            <a:r>
              <a:rPr lang="en-GB" sz="1500" dirty="0" smtClean="0"/>
              <a:t>       </a:t>
            </a:r>
            <a:r>
              <a:rPr lang="en-GB" sz="1500" dirty="0" err="1" smtClean="0"/>
              <a:t>rmsea</a:t>
            </a:r>
            <a:r>
              <a:rPr lang="en-GB" sz="1500" dirty="0" smtClean="0"/>
              <a:t>      </a:t>
            </a:r>
            <a:r>
              <a:rPr lang="en-GB" sz="1500" dirty="0" err="1" smtClean="0"/>
              <a:t>bic</a:t>
            </a:r>
            <a:r>
              <a:rPr lang="en-GB" sz="1500" dirty="0" smtClean="0"/>
              <a:t> </a:t>
            </a:r>
          </a:p>
          <a:p>
            <a:pPr>
              <a:buNone/>
            </a:pPr>
            <a:r>
              <a:rPr lang="en-GB" sz="1500" dirty="0" smtClean="0"/>
              <a:t> 124.044   54.000    0.000    0.921    0.093      7680.771 </a:t>
            </a:r>
          </a:p>
          <a:p>
            <a:pPr>
              <a:buNone/>
            </a:pPr>
            <a:endParaRPr lang="en-GB" sz="1500" dirty="0" smtClean="0"/>
          </a:p>
          <a:p>
            <a:pPr>
              <a:buNone/>
            </a:pPr>
            <a:endParaRPr lang="en-GB" sz="1500" dirty="0" smtClean="0"/>
          </a:p>
          <a:p>
            <a:endParaRPr lang="en-GB" sz="1500" i="1" dirty="0"/>
          </a:p>
        </p:txBody>
      </p:sp>
      <p:sp>
        <p:nvSpPr>
          <p:cNvPr id="7" name="TextBox 6"/>
          <p:cNvSpPr txBox="1"/>
          <p:nvPr/>
        </p:nvSpPr>
        <p:spPr>
          <a:xfrm>
            <a:off x="304800" y="4038601"/>
            <a:ext cx="8077200" cy="323165"/>
          </a:xfrm>
          <a:prstGeom prst="rect">
            <a:avLst/>
          </a:prstGeom>
          <a:noFill/>
          <a:ln w="9525">
            <a:solidFill>
              <a:srgbClr val="C00000"/>
            </a:solidFill>
          </a:ln>
        </p:spPr>
        <p:txBody>
          <a:bodyPr wrap="square" rtlCol="0">
            <a:spAutoFit/>
          </a:bodyPr>
          <a:lstStyle/>
          <a:p>
            <a:r>
              <a:rPr lang="it-IT" sz="1500" dirty="0" smtClean="0"/>
              <a:t>anova(model1, model2)</a:t>
            </a:r>
          </a:p>
        </p:txBody>
      </p:sp>
      <p:sp>
        <p:nvSpPr>
          <p:cNvPr id="6" name="Rectangle 5"/>
          <p:cNvSpPr/>
          <p:nvPr/>
        </p:nvSpPr>
        <p:spPr>
          <a:xfrm>
            <a:off x="152400" y="5619690"/>
            <a:ext cx="8229600" cy="707886"/>
          </a:xfrm>
          <a:prstGeom prst="rect">
            <a:avLst/>
          </a:prstGeom>
        </p:spPr>
        <p:txBody>
          <a:bodyPr wrap="square">
            <a:spAutoFit/>
          </a:bodyPr>
          <a:lstStyle/>
          <a:p>
            <a:pPr>
              <a:buClr>
                <a:schemeClr val="accent2"/>
              </a:buClr>
              <a:buFont typeface="Wingdings" pitchFamily="2" charset="2"/>
              <a:buChar char="Ø"/>
            </a:pPr>
            <a:r>
              <a:rPr lang="en-GB" sz="2000" dirty="0" smtClean="0"/>
              <a:t>Model fit index changes are minimal, hence, metric invariance is established.</a:t>
            </a:r>
          </a:p>
        </p:txBody>
      </p:sp>
      <p:sp>
        <p:nvSpPr>
          <p:cNvPr id="9" name="Rectangle 8"/>
          <p:cNvSpPr/>
          <p:nvPr/>
        </p:nvSpPr>
        <p:spPr>
          <a:xfrm>
            <a:off x="228600" y="914401"/>
            <a:ext cx="8229600" cy="914400"/>
          </a:xfrm>
          <a:prstGeom prst="rect">
            <a:avLst/>
          </a:prstGeom>
          <a:ln>
            <a:solidFill>
              <a:schemeClr val="accent1"/>
            </a:solidFill>
          </a:ln>
        </p:spPr>
        <p:txBody>
          <a:bodyPr wrap="square">
            <a:spAutoFit/>
          </a:bodyPr>
          <a:lstStyle/>
          <a:p>
            <a:r>
              <a:rPr lang="en-US" altLang="zh-CN" dirty="0" smtClean="0"/>
              <a:t>model2 &lt;- </a:t>
            </a:r>
            <a:r>
              <a:rPr lang="en-US" altLang="zh-CN" dirty="0" err="1" smtClean="0"/>
              <a:t>cfa</a:t>
            </a:r>
            <a:r>
              <a:rPr lang="en-US" altLang="zh-CN" dirty="0" smtClean="0"/>
              <a:t>(</a:t>
            </a:r>
            <a:r>
              <a:rPr lang="en-US" altLang="zh-CN" dirty="0" err="1" smtClean="0"/>
              <a:t>HS.model</a:t>
            </a:r>
            <a:r>
              <a:rPr lang="en-US" altLang="zh-CN" dirty="0" smtClean="0"/>
              <a:t>, data=HolzingerSwineford1939, group="school",</a:t>
            </a:r>
            <a:r>
              <a:rPr lang="zh-CN" altLang="en-US" dirty="0" smtClean="0"/>
              <a:t> </a:t>
            </a:r>
            <a:r>
              <a:rPr lang="en-GB" altLang="zh-CN" dirty="0" smtClean="0"/>
              <a:t> 	</a:t>
            </a:r>
            <a:r>
              <a:rPr lang="en-US" altLang="zh-CN" b="1" dirty="0" err="1" smtClean="0">
                <a:solidFill>
                  <a:schemeClr val="accent2"/>
                </a:solidFill>
              </a:rPr>
              <a:t>group.equal</a:t>
            </a:r>
            <a:r>
              <a:rPr lang="en-US" altLang="zh-CN" b="1" dirty="0" smtClean="0">
                <a:solidFill>
                  <a:schemeClr val="accent2"/>
                </a:solidFill>
              </a:rPr>
              <a:t>=c("loadings") </a:t>
            </a:r>
            <a:r>
              <a:rPr lang="en-US" altLang="zh-CN" dirty="0" smtClean="0"/>
              <a:t>)</a:t>
            </a:r>
            <a:endParaRPr lang="zh-CN" altLang="en-US" dirty="0" smtClean="0"/>
          </a:p>
          <a:p>
            <a:r>
              <a:rPr lang="en-US" altLang="zh-CN" dirty="0" smtClean="0"/>
              <a:t>summary(model2,fit.measures=TRUE)</a:t>
            </a:r>
            <a:endParaRPr lang="en-GB" dirty="0"/>
          </a:p>
        </p:txBody>
      </p:sp>
      <p:pic>
        <p:nvPicPr>
          <p:cNvPr id="19457" name="Picture 1"/>
          <p:cNvPicPr>
            <a:picLocks noChangeAspect="1" noChangeArrowheads="1"/>
          </p:cNvPicPr>
          <p:nvPr/>
        </p:nvPicPr>
        <p:blipFill>
          <a:blip r:embed="rId2" cstate="print"/>
          <a:srcRect/>
          <a:stretch>
            <a:fillRect/>
          </a:stretch>
        </p:blipFill>
        <p:spPr bwMode="auto">
          <a:xfrm>
            <a:off x="990600" y="4495800"/>
            <a:ext cx="6172200" cy="102453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6705600" cy="685800"/>
          </a:xfrm>
        </p:spPr>
        <p:txBody>
          <a:bodyPr>
            <a:normAutofit fontScale="90000"/>
          </a:bodyPr>
          <a:lstStyle/>
          <a:p>
            <a:r>
              <a:rPr lang="en-GB" dirty="0" smtClean="0"/>
              <a:t>Measurement invariance</a:t>
            </a:r>
            <a:endParaRPr lang="en-GB" dirty="0"/>
          </a:p>
        </p:txBody>
      </p:sp>
      <p:sp>
        <p:nvSpPr>
          <p:cNvPr id="3" name="Content Placeholder 2"/>
          <p:cNvSpPr>
            <a:spLocks noGrp="1"/>
          </p:cNvSpPr>
          <p:nvPr>
            <p:ph sz="quarter" idx="1"/>
          </p:nvPr>
        </p:nvSpPr>
        <p:spPr>
          <a:xfrm>
            <a:off x="457200" y="1524000"/>
            <a:ext cx="8229600" cy="4525963"/>
          </a:xfrm>
        </p:spPr>
        <p:txBody>
          <a:bodyPr>
            <a:normAutofit/>
          </a:bodyPr>
          <a:lstStyle/>
          <a:p>
            <a:pPr lvl="1">
              <a:buFont typeface="Wingdings" pitchFamily="2" charset="2"/>
              <a:buChar char="Ø"/>
            </a:pPr>
            <a:r>
              <a:rPr lang="en-GB" dirty="0" smtClean="0"/>
              <a:t>In empirical research, comparisons of means or regression coefficients is often drawn from distinct population groups such as culture, gender, language spoken</a:t>
            </a:r>
          </a:p>
          <a:p>
            <a:pPr lvl="1">
              <a:buFont typeface="Wingdings" pitchFamily="2" charset="2"/>
              <a:buChar char="Ø"/>
            </a:pPr>
            <a:r>
              <a:rPr lang="en-GB" dirty="0" smtClean="0"/>
              <a:t>Unless explicitly tested, these analysis automatically assumes the measurement of these outcome variables are equivalent across these groups</a:t>
            </a:r>
          </a:p>
          <a:p>
            <a:pPr lvl="1">
              <a:buFont typeface="Wingdings" pitchFamily="2" charset="2"/>
              <a:buChar char="Ø"/>
            </a:pPr>
            <a:r>
              <a:rPr lang="en-GB" dirty="0" smtClean="0"/>
              <a:t>Measurement invariance can be tested and it is important to make sure that the variables used in the analysis are indeed comparable constructs across distinct groups</a:t>
            </a:r>
          </a:p>
        </p:txBody>
      </p:sp>
      <p:pic>
        <p:nvPicPr>
          <p:cNvPr id="5" name="Picture 2" descr="C:\Users\Jan\Desktop\CUnibig.png"/>
          <p:cNvPicPr>
            <a:picLocks noChangeAspect="1" noChangeArrowheads="1"/>
          </p:cNvPicPr>
          <p:nvPr/>
        </p:nvPicPr>
        <p:blipFill>
          <a:blip r:embed="rId2" cstate="print"/>
          <a:srcRect/>
          <a:stretch>
            <a:fillRect/>
          </a:stretch>
        </p:blipFill>
        <p:spPr bwMode="auto">
          <a:xfrm>
            <a:off x="7239000" y="163451"/>
            <a:ext cx="1752600" cy="369949"/>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23850" y="1943100"/>
            <a:ext cx="8496300" cy="4610100"/>
          </a:xfrm>
          <a:prstGeom prst="rect">
            <a:avLst/>
          </a:prstGeom>
          <a:noFill/>
          <a:ln w="9525">
            <a:noFill/>
            <a:miter lim="800000"/>
            <a:headEnd/>
            <a:tailEnd/>
          </a:ln>
        </p:spPr>
      </p:pic>
      <p:sp>
        <p:nvSpPr>
          <p:cNvPr id="2" name="Title 1"/>
          <p:cNvSpPr>
            <a:spLocks noGrp="1"/>
          </p:cNvSpPr>
          <p:nvPr>
            <p:ph type="title"/>
          </p:nvPr>
        </p:nvSpPr>
        <p:spPr>
          <a:xfrm>
            <a:off x="152400" y="-152400"/>
            <a:ext cx="7086600" cy="990600"/>
          </a:xfrm>
        </p:spPr>
        <p:txBody>
          <a:bodyPr/>
          <a:lstStyle/>
          <a:p>
            <a:r>
              <a:rPr lang="en-GB" dirty="0" err="1" smtClean="0"/>
              <a:t>Lavaan</a:t>
            </a:r>
            <a:r>
              <a:rPr lang="en-GB" dirty="0" smtClean="0"/>
              <a:t>: Model 2 metric MI</a:t>
            </a:r>
            <a:endParaRPr lang="en-GB" dirty="0"/>
          </a:p>
        </p:txBody>
      </p:sp>
      <p:sp>
        <p:nvSpPr>
          <p:cNvPr id="7" name="Rectangle 6"/>
          <p:cNvSpPr/>
          <p:nvPr/>
        </p:nvSpPr>
        <p:spPr>
          <a:xfrm>
            <a:off x="228600" y="817602"/>
            <a:ext cx="8763000" cy="584775"/>
          </a:xfrm>
          <a:prstGeom prst="rect">
            <a:avLst/>
          </a:prstGeom>
          <a:ln>
            <a:solidFill>
              <a:srgbClr val="FF0000"/>
            </a:solidFill>
          </a:ln>
        </p:spPr>
        <p:txBody>
          <a:bodyPr wrap="square">
            <a:spAutoFit/>
          </a:bodyPr>
          <a:lstStyle/>
          <a:p>
            <a:r>
              <a:rPr lang="en-US" altLang="zh-CN" sz="1600" dirty="0" smtClean="0"/>
              <a:t>model2 &lt;- </a:t>
            </a:r>
            <a:r>
              <a:rPr lang="en-US" altLang="zh-CN" sz="1600" dirty="0" err="1" smtClean="0"/>
              <a:t>cfa</a:t>
            </a:r>
            <a:r>
              <a:rPr lang="en-US" altLang="zh-CN" sz="1600" dirty="0" smtClean="0"/>
              <a:t>(</a:t>
            </a:r>
            <a:r>
              <a:rPr lang="en-US" altLang="zh-CN" sz="1600" dirty="0" err="1" smtClean="0"/>
              <a:t>HS.model</a:t>
            </a:r>
            <a:r>
              <a:rPr lang="en-US" altLang="zh-CN" sz="1600" dirty="0" smtClean="0"/>
              <a:t>, data=HolzingerSwineford1939, group="school",</a:t>
            </a:r>
            <a:r>
              <a:rPr lang="zh-CN" altLang="en-US" sz="1600" dirty="0" smtClean="0"/>
              <a:t> </a:t>
            </a:r>
            <a:r>
              <a:rPr lang="en-GB" altLang="zh-CN" sz="1600" dirty="0" smtClean="0"/>
              <a:t>	</a:t>
            </a:r>
            <a:r>
              <a:rPr lang="en-US" altLang="zh-CN" sz="1600" b="1" dirty="0" err="1" smtClean="0">
                <a:solidFill>
                  <a:schemeClr val="accent2"/>
                </a:solidFill>
              </a:rPr>
              <a:t>group.equal</a:t>
            </a:r>
            <a:r>
              <a:rPr lang="en-US" altLang="zh-CN" sz="1600" b="1" dirty="0" smtClean="0">
                <a:solidFill>
                  <a:schemeClr val="accent2"/>
                </a:solidFill>
              </a:rPr>
              <a:t>=c("loadings") </a:t>
            </a:r>
            <a:r>
              <a:rPr lang="en-US" altLang="zh-CN" sz="1600" dirty="0" smtClean="0"/>
              <a:t>)</a:t>
            </a:r>
            <a:endParaRPr lang="zh-CN" altLang="en-US" sz="1600" dirty="0" smtClean="0"/>
          </a:p>
        </p:txBody>
      </p:sp>
      <p:sp>
        <p:nvSpPr>
          <p:cNvPr id="5" name="TextBox 4"/>
          <p:cNvSpPr txBox="1"/>
          <p:nvPr/>
        </p:nvSpPr>
        <p:spPr>
          <a:xfrm>
            <a:off x="228600" y="1535668"/>
            <a:ext cx="7084953" cy="369332"/>
          </a:xfrm>
          <a:prstGeom prst="rect">
            <a:avLst/>
          </a:prstGeom>
          <a:noFill/>
        </p:spPr>
        <p:txBody>
          <a:bodyPr wrap="none" rtlCol="0">
            <a:spAutoFit/>
          </a:bodyPr>
          <a:lstStyle/>
          <a:p>
            <a:r>
              <a:rPr lang="en-GB" b="1" dirty="0" smtClean="0"/>
              <a:t>Loadings are the same across groups, but intercepts are freely estimated</a:t>
            </a:r>
            <a:endParaRPr lang="en-GB" b="1" dirty="0"/>
          </a:p>
        </p:txBody>
      </p:sp>
      <p:sp>
        <p:nvSpPr>
          <p:cNvPr id="6" name="Rounded Rectangle 5"/>
          <p:cNvSpPr/>
          <p:nvPr/>
        </p:nvSpPr>
        <p:spPr>
          <a:xfrm>
            <a:off x="1828800" y="2667000"/>
            <a:ext cx="685800" cy="3368566"/>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6096000" y="2667000"/>
            <a:ext cx="685800" cy="3368566"/>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Measurement invariance:</a:t>
            </a:r>
            <a:br>
              <a:rPr lang="en-GB" dirty="0" smtClean="0"/>
            </a:br>
            <a:r>
              <a:rPr lang="en-GB" dirty="0" smtClean="0"/>
              <a:t>Step 3: Strong/scalar invariance</a:t>
            </a:r>
            <a:endParaRPr lang="en-GB" dirty="0"/>
          </a:p>
        </p:txBody>
      </p:sp>
      <p:sp>
        <p:nvSpPr>
          <p:cNvPr id="3" name="Content Placeholder 2"/>
          <p:cNvSpPr>
            <a:spLocks noGrp="1"/>
          </p:cNvSpPr>
          <p:nvPr>
            <p:ph sz="quarter" idx="1"/>
          </p:nvPr>
        </p:nvSpPr>
        <p:spPr>
          <a:xfrm>
            <a:off x="152400" y="1676400"/>
            <a:ext cx="8991600" cy="4876800"/>
          </a:xfrm>
        </p:spPr>
        <p:txBody>
          <a:bodyPr>
            <a:noAutofit/>
          </a:bodyPr>
          <a:lstStyle/>
          <a:p>
            <a:pPr marL="1371600" lvl="2" indent="-514350">
              <a:buClr>
                <a:schemeClr val="accent2"/>
              </a:buClr>
              <a:buFont typeface="Wingdings" pitchFamily="2" charset="2"/>
              <a:buChar char="Ø"/>
            </a:pPr>
            <a:r>
              <a:rPr lang="en-GB" sz="2600" dirty="0" smtClean="0"/>
              <a:t>Constrain item intercepts equal across groups</a:t>
            </a:r>
          </a:p>
          <a:p>
            <a:pPr marL="1371600" lvl="2" indent="-514350">
              <a:buClr>
                <a:schemeClr val="accent2"/>
              </a:buClr>
              <a:buFont typeface="Wingdings" pitchFamily="2" charset="2"/>
              <a:buChar char="Ø"/>
            </a:pPr>
            <a:r>
              <a:rPr lang="en-GB" sz="2600" dirty="0" smtClean="0"/>
              <a:t>Constrain factor loadings</a:t>
            </a:r>
          </a:p>
          <a:p>
            <a:pPr marL="1371600" lvl="2" indent="-514350">
              <a:buClr>
                <a:schemeClr val="accent2"/>
              </a:buClr>
              <a:buFont typeface="Wingdings" pitchFamily="2" charset="2"/>
              <a:buChar char="Ø"/>
            </a:pPr>
            <a:r>
              <a:rPr lang="en-GB" sz="2600" dirty="0" smtClean="0"/>
              <a:t>This is important for assessing mean difference of the latent variable across groups</a:t>
            </a:r>
          </a:p>
          <a:p>
            <a:pPr marL="1371600" lvl="2" indent="-514350">
              <a:buClr>
                <a:schemeClr val="accent2"/>
              </a:buClr>
              <a:buFont typeface="Wingdings" pitchFamily="2" charset="2"/>
              <a:buChar char="Ø"/>
            </a:pPr>
            <a:r>
              <a:rPr lang="en-GB" sz="2600" dirty="0" smtClean="0"/>
              <a:t>In case of partial invariance of item intercepts, constrain the invariant intercepts and set free the non-invariant intercepts (Byrne, </a:t>
            </a:r>
            <a:r>
              <a:rPr lang="en-GB" sz="2600" dirty="0" err="1" smtClean="0"/>
              <a:t>Shavelson</a:t>
            </a:r>
            <a:r>
              <a:rPr lang="en-GB" sz="2600" dirty="0" smtClean="0"/>
              <a:t>, et al.;1989)</a:t>
            </a:r>
          </a:p>
          <a:p>
            <a:pPr marL="1371600" lvl="2" indent="-514350">
              <a:buClr>
                <a:schemeClr val="accent2"/>
              </a:buClr>
              <a:buFont typeface="Wingdings" pitchFamily="2" charset="2"/>
              <a:buChar char="Ø"/>
            </a:pPr>
            <a:r>
              <a:rPr lang="en-GB" sz="2600" dirty="0" smtClean="0"/>
              <a:t>Latent mean difference is estimated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574280" y="1981200"/>
            <a:ext cx="8112520" cy="4481513"/>
          </a:xfrm>
          <a:prstGeom prst="rect">
            <a:avLst/>
          </a:prstGeom>
          <a:noFill/>
          <a:ln w="9525">
            <a:noFill/>
            <a:miter lim="800000"/>
            <a:headEnd/>
            <a:tailEnd/>
          </a:ln>
        </p:spPr>
      </p:pic>
      <p:sp>
        <p:nvSpPr>
          <p:cNvPr id="2" name="Title 1"/>
          <p:cNvSpPr>
            <a:spLocks noGrp="1"/>
          </p:cNvSpPr>
          <p:nvPr>
            <p:ph type="title"/>
          </p:nvPr>
        </p:nvSpPr>
        <p:spPr>
          <a:xfrm>
            <a:off x="457200" y="76200"/>
            <a:ext cx="8229600" cy="1143000"/>
          </a:xfrm>
        </p:spPr>
        <p:txBody>
          <a:bodyPr/>
          <a:lstStyle/>
          <a:p>
            <a:r>
              <a:rPr lang="en-GB" dirty="0" smtClean="0"/>
              <a:t>Strong/scalar invariance</a:t>
            </a:r>
            <a:endParaRPr lang="en-GB" dirty="0"/>
          </a:p>
        </p:txBody>
      </p:sp>
      <p:sp>
        <p:nvSpPr>
          <p:cNvPr id="3" name="Content Placeholder 2"/>
          <p:cNvSpPr>
            <a:spLocks noGrp="1"/>
          </p:cNvSpPr>
          <p:nvPr>
            <p:ph sz="quarter" idx="1"/>
          </p:nvPr>
        </p:nvSpPr>
        <p:spPr>
          <a:xfrm>
            <a:off x="457200" y="1219200"/>
            <a:ext cx="8229600" cy="457200"/>
          </a:xfrm>
          <a:solidFill>
            <a:schemeClr val="bg1">
              <a:lumMod val="85000"/>
              <a:alpha val="82000"/>
            </a:schemeClr>
          </a:solidFill>
        </p:spPr>
        <p:txBody>
          <a:bodyPr>
            <a:normAutofit lnSpcReduction="10000"/>
          </a:bodyPr>
          <a:lstStyle/>
          <a:p>
            <a:pPr algn="ctr">
              <a:buNone/>
            </a:pPr>
            <a:r>
              <a:rPr lang="en-GB" dirty="0" smtClean="0"/>
              <a:t>                         </a:t>
            </a:r>
            <a:endParaRPr lang="en-GB" dirty="0"/>
          </a:p>
        </p:txBody>
      </p:sp>
      <p:sp>
        <p:nvSpPr>
          <p:cNvPr id="8" name="Up Arrow 7"/>
          <p:cNvSpPr/>
          <p:nvPr/>
        </p:nvSpPr>
        <p:spPr>
          <a:xfrm>
            <a:off x="438150" y="1676400"/>
            <a:ext cx="609600" cy="4648200"/>
          </a:xfrm>
          <a:prstGeom prst="upArrow">
            <a:avLst>
              <a:gd name="adj1" fmla="val 55000"/>
              <a:gd name="adj2" fmla="val 50000"/>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Up Arrow 10"/>
          <p:cNvSpPr/>
          <p:nvPr/>
        </p:nvSpPr>
        <p:spPr>
          <a:xfrm>
            <a:off x="2286000" y="1676400"/>
            <a:ext cx="609600" cy="4648200"/>
          </a:xfrm>
          <a:prstGeom prst="upArrow">
            <a:avLst>
              <a:gd name="adj1" fmla="val 55000"/>
              <a:gd name="adj2" fmla="val 50000"/>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Up Arrow 11"/>
          <p:cNvSpPr/>
          <p:nvPr/>
        </p:nvSpPr>
        <p:spPr>
          <a:xfrm>
            <a:off x="4667250" y="1676400"/>
            <a:ext cx="609600" cy="4648200"/>
          </a:xfrm>
          <a:prstGeom prst="upArrow">
            <a:avLst>
              <a:gd name="adj1" fmla="val 55000"/>
              <a:gd name="adj2" fmla="val 50000"/>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Up Arrow 12"/>
          <p:cNvSpPr/>
          <p:nvPr/>
        </p:nvSpPr>
        <p:spPr>
          <a:xfrm>
            <a:off x="6477000" y="1676400"/>
            <a:ext cx="609600" cy="4648200"/>
          </a:xfrm>
          <a:prstGeom prst="upArrow">
            <a:avLst>
              <a:gd name="adj1" fmla="val 55000"/>
              <a:gd name="adj2" fmla="val 50000"/>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3331630" y="1143000"/>
            <a:ext cx="2307170" cy="507831"/>
          </a:xfrm>
          <a:prstGeom prst="rect">
            <a:avLst/>
          </a:prstGeom>
          <a:noFill/>
        </p:spPr>
        <p:txBody>
          <a:bodyPr wrap="none" rtlCol="0">
            <a:spAutoFit/>
          </a:bodyPr>
          <a:lstStyle/>
          <a:p>
            <a:r>
              <a:rPr lang="en-GB" sz="2700" dirty="0" smtClean="0"/>
              <a:t>Factor loadings</a:t>
            </a:r>
          </a:p>
        </p:txBody>
      </p:sp>
      <p:sp>
        <p:nvSpPr>
          <p:cNvPr id="14" name="Content Placeholder 2"/>
          <p:cNvSpPr txBox="1">
            <a:spLocks/>
          </p:cNvSpPr>
          <p:nvPr/>
        </p:nvSpPr>
        <p:spPr>
          <a:xfrm>
            <a:off x="381000" y="1219200"/>
            <a:ext cx="8229600" cy="457200"/>
          </a:xfrm>
          <a:prstGeom prst="rect">
            <a:avLst/>
          </a:prstGeom>
          <a:noFill/>
        </p:spPr>
        <p:txBody>
          <a:bodyPr vert="horz" lIns="91440" tIns="45720" rIns="91440" bIns="45720" rtlCol="0">
            <a:normAutofit fontScale="77500" lnSpcReduction="20000"/>
          </a:bodyPr>
          <a:lstStyle/>
          <a:p>
            <a:pPr marL="342900" marR="0" lvl="0" indent="-342900" algn="ctr"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Constrained  =                              + </a:t>
            </a:r>
            <a:r>
              <a:rPr kumimoji="0" lang="en-GB" sz="3200" b="1" i="0" u="none" strike="noStrike" kern="1200" cap="none" spc="0" normalizeH="0" baseline="0" noProof="0" dirty="0" smtClean="0">
                <a:ln>
                  <a:noFill/>
                </a:ln>
                <a:solidFill>
                  <a:srgbClr val="C00000"/>
                </a:solidFill>
                <a:effectLst/>
                <a:uLnTx/>
                <a:uFillTx/>
                <a:latin typeface="+mn-lt"/>
                <a:ea typeface="+mn-ea"/>
                <a:cs typeface="+mn-cs"/>
              </a:rPr>
              <a:t>item intercepts</a:t>
            </a:r>
            <a:endParaRPr kumimoji="0" lang="en-GB" sz="3200" b="1" i="0" u="none" strike="noStrike" kern="1200" cap="none" spc="0" normalizeH="0" baseline="0" noProof="0" dirty="0">
              <a:ln>
                <a:noFill/>
              </a:ln>
              <a:solidFill>
                <a:srgbClr val="C00000"/>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4552950" y="1285875"/>
            <a:ext cx="4286250" cy="4429125"/>
          </a:xfrm>
          <a:prstGeom prst="rect">
            <a:avLst/>
          </a:prstGeom>
          <a:noFill/>
          <a:ln w="9525">
            <a:noFill/>
            <a:miter lim="800000"/>
            <a:headEnd/>
            <a:tailEnd/>
          </a:ln>
        </p:spPr>
      </p:pic>
      <p:sp>
        <p:nvSpPr>
          <p:cNvPr id="2" name="Title 1"/>
          <p:cNvSpPr>
            <a:spLocks noGrp="1"/>
          </p:cNvSpPr>
          <p:nvPr>
            <p:ph type="title"/>
          </p:nvPr>
        </p:nvSpPr>
        <p:spPr>
          <a:xfrm>
            <a:off x="381000" y="-152400"/>
            <a:ext cx="8229600" cy="1143000"/>
          </a:xfrm>
        </p:spPr>
        <p:txBody>
          <a:bodyPr>
            <a:normAutofit/>
          </a:bodyPr>
          <a:lstStyle/>
          <a:p>
            <a:r>
              <a:rPr lang="en-GB" dirty="0" smtClean="0"/>
              <a:t>Strong/scalar non-invariance</a:t>
            </a:r>
            <a:endParaRPr lang="en-GB" dirty="0"/>
          </a:p>
        </p:txBody>
      </p:sp>
      <p:sp>
        <p:nvSpPr>
          <p:cNvPr id="3" name="Content Placeholder 2"/>
          <p:cNvSpPr>
            <a:spLocks noGrp="1"/>
          </p:cNvSpPr>
          <p:nvPr>
            <p:ph sz="quarter" idx="1"/>
          </p:nvPr>
        </p:nvSpPr>
        <p:spPr>
          <a:xfrm>
            <a:off x="152400" y="1371600"/>
            <a:ext cx="4495800" cy="5257800"/>
          </a:xfrm>
        </p:spPr>
        <p:txBody>
          <a:bodyPr>
            <a:normAutofit fontScale="92500" lnSpcReduction="20000"/>
          </a:bodyPr>
          <a:lstStyle/>
          <a:p>
            <a:pPr marL="971550" lvl="1" indent="-514350">
              <a:lnSpc>
                <a:spcPct val="120000"/>
              </a:lnSpc>
              <a:buFont typeface="Wingdings" pitchFamily="2" charset="2"/>
              <a:buChar char="Ø"/>
            </a:pPr>
            <a:r>
              <a:rPr lang="en-GB" dirty="0" smtClean="0"/>
              <a:t>A group tend to systematically give higher or lower item response </a:t>
            </a:r>
          </a:p>
          <a:p>
            <a:pPr marL="971550" lvl="1" indent="-514350">
              <a:lnSpc>
                <a:spcPct val="120000"/>
              </a:lnSpc>
              <a:buFont typeface="Wingdings" pitchFamily="2" charset="2"/>
              <a:buChar char="Ø"/>
            </a:pPr>
            <a:r>
              <a:rPr lang="en-GB" dirty="0" smtClean="0"/>
              <a:t>This might be caused by a norm specific to that group</a:t>
            </a:r>
          </a:p>
          <a:p>
            <a:pPr marL="1371600" lvl="2" indent="-514350">
              <a:lnSpc>
                <a:spcPct val="120000"/>
              </a:lnSpc>
            </a:pPr>
            <a:r>
              <a:rPr lang="en-GB" dirty="0" smtClean="0"/>
              <a:t>For instance in name learning tests that involve unfamiliar names for a group</a:t>
            </a:r>
          </a:p>
          <a:p>
            <a:pPr marL="971550" lvl="1" indent="-514350">
              <a:lnSpc>
                <a:spcPct val="120000"/>
              </a:lnSpc>
              <a:buFont typeface="Wingdings" pitchFamily="2" charset="2"/>
              <a:buChar char="Ø"/>
            </a:pPr>
            <a:r>
              <a:rPr lang="en-GB" dirty="0" smtClean="0"/>
              <a:t>This is an additive effect. It affects the means of the observed item, hence affects the mean of the scale and the latent variable</a:t>
            </a:r>
          </a:p>
          <a:p>
            <a:pPr marL="1371600" lvl="2" indent="-514350">
              <a:lnSpc>
                <a:spcPct val="120000"/>
              </a:lnSpc>
              <a:buFont typeface="Wingdings" pitchFamily="2" charset="2"/>
              <a:buChar char="Ø"/>
            </a:pPr>
            <a:endParaRPr lang="en-GB" dirty="0" smtClean="0"/>
          </a:p>
        </p:txBody>
      </p:sp>
      <p:sp>
        <p:nvSpPr>
          <p:cNvPr id="5" name="Rectangle 4"/>
          <p:cNvSpPr/>
          <p:nvPr/>
        </p:nvSpPr>
        <p:spPr>
          <a:xfrm>
            <a:off x="6324600" y="1371600"/>
            <a:ext cx="2409634" cy="369332"/>
          </a:xfrm>
          <a:prstGeom prst="rect">
            <a:avLst/>
          </a:prstGeom>
        </p:spPr>
        <p:txBody>
          <a:bodyPr wrap="none">
            <a:spAutoFit/>
          </a:bodyPr>
          <a:lstStyle/>
          <a:p>
            <a:r>
              <a:rPr lang="en-GB" dirty="0" smtClean="0"/>
              <a:t>(</a:t>
            </a:r>
            <a:r>
              <a:rPr lang="en-GB" dirty="0" err="1" smtClean="0"/>
              <a:t>Wichert</a:t>
            </a:r>
            <a:r>
              <a:rPr lang="en-GB" dirty="0" smtClean="0"/>
              <a:t> &amp; Dolan 2011)</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543800" cy="533400"/>
          </a:xfrm>
        </p:spPr>
        <p:txBody>
          <a:bodyPr>
            <a:normAutofit fontScale="90000"/>
          </a:bodyPr>
          <a:lstStyle/>
          <a:p>
            <a:r>
              <a:rPr lang="en-GB" dirty="0" err="1" smtClean="0"/>
              <a:t>Lavaan</a:t>
            </a:r>
            <a:r>
              <a:rPr lang="en-GB" dirty="0" smtClean="0"/>
              <a:t>: Model 3 scalar invariance</a:t>
            </a:r>
            <a:endParaRPr lang="en-GB" dirty="0"/>
          </a:p>
        </p:txBody>
      </p:sp>
      <p:sp>
        <p:nvSpPr>
          <p:cNvPr id="3" name="Content Placeholder 2"/>
          <p:cNvSpPr>
            <a:spLocks noGrp="1"/>
          </p:cNvSpPr>
          <p:nvPr>
            <p:ph sz="quarter" idx="1"/>
          </p:nvPr>
        </p:nvSpPr>
        <p:spPr>
          <a:xfrm>
            <a:off x="228600" y="5638800"/>
            <a:ext cx="8763000" cy="838200"/>
          </a:xfrm>
        </p:spPr>
        <p:txBody>
          <a:bodyPr>
            <a:normAutofit/>
          </a:bodyPr>
          <a:lstStyle/>
          <a:p>
            <a:pPr marL="0" indent="0">
              <a:buFont typeface="Wingdings" pitchFamily="2" charset="2"/>
              <a:buChar char="Ø"/>
            </a:pPr>
            <a:r>
              <a:rPr lang="en-GB" sz="1800" dirty="0" smtClean="0"/>
              <a:t>Significant </a:t>
            </a:r>
            <a:r>
              <a:rPr lang="el-GR" sz="1800" dirty="0" smtClean="0"/>
              <a:t>χ</a:t>
            </a:r>
            <a:r>
              <a:rPr lang="el-GR" sz="1800" baseline="30000" dirty="0" smtClean="0"/>
              <a:t>2</a:t>
            </a:r>
            <a:r>
              <a:rPr lang="en-GB" sz="1800" dirty="0" smtClean="0"/>
              <a:t> change indicates intercepts non-invariance</a:t>
            </a:r>
          </a:p>
          <a:p>
            <a:pPr marL="0" indent="0">
              <a:buFont typeface="Wingdings" pitchFamily="2" charset="2"/>
              <a:buChar char="Ø"/>
            </a:pPr>
            <a:r>
              <a:rPr lang="en-GB" sz="1800" dirty="0" smtClean="0"/>
              <a:t>Modification index can be used to identify which item intercepts are non-invariant</a:t>
            </a:r>
          </a:p>
          <a:p>
            <a:pPr>
              <a:buNone/>
            </a:pPr>
            <a:endParaRPr lang="en-GB" sz="1800" i="1" dirty="0"/>
          </a:p>
        </p:txBody>
      </p:sp>
      <p:sp>
        <p:nvSpPr>
          <p:cNvPr id="5" name="Content Placeholder 2"/>
          <p:cNvSpPr txBox="1">
            <a:spLocks/>
          </p:cNvSpPr>
          <p:nvPr/>
        </p:nvSpPr>
        <p:spPr>
          <a:xfrm>
            <a:off x="1295400" y="1676400"/>
            <a:ext cx="5410200" cy="1905000"/>
          </a:xfrm>
          <a:prstGeom prst="rect">
            <a:avLst/>
          </a:prstGeom>
          <a:ln>
            <a:solidFill>
              <a:schemeClr val="tx2"/>
            </a:solidFill>
          </a:ln>
        </p:spPr>
        <p:txBody>
          <a:bodyPr vert="horz" lIns="91440" tIns="45720" rIns="91440" bIns="45720" numCol="1"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Model 2: weak invariance (equal loadings):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chisq</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df</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pvalue</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cfi</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rmsea</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r>
              <a:rPr kumimoji="0" lang="en-GB" sz="1600" b="0" i="0" u="none" strike="noStrike" kern="1200" cap="none" spc="0" normalizeH="0" baseline="0" noProof="0" dirty="0" err="1" smtClean="0">
                <a:ln>
                  <a:noFill/>
                </a:ln>
                <a:solidFill>
                  <a:schemeClr val="bg1">
                    <a:lumMod val="50000"/>
                  </a:schemeClr>
                </a:solidFill>
                <a:effectLst/>
                <a:uLnTx/>
                <a:uFillTx/>
                <a:latin typeface="+mn-lt"/>
                <a:ea typeface="+mn-ea"/>
                <a:cs typeface="+mn-cs"/>
              </a:rPr>
              <a:t>bic</a:t>
            </a: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1600" b="0" i="0" u="none" strike="noStrike" kern="1200" cap="none" spc="0" normalizeH="0" baseline="0" noProof="0" dirty="0" smtClean="0">
                <a:ln>
                  <a:noFill/>
                </a:ln>
                <a:solidFill>
                  <a:schemeClr val="bg1">
                    <a:lumMod val="50000"/>
                  </a:schemeClr>
                </a:solidFill>
                <a:effectLst/>
                <a:uLnTx/>
                <a:uFillTx/>
                <a:latin typeface="+mn-lt"/>
                <a:ea typeface="+mn-ea"/>
                <a:cs typeface="+mn-cs"/>
              </a:rPr>
              <a:t> 124.044   54.000    0.000    0.921    0.093      7680.771 </a:t>
            </a:r>
            <a:endParaRPr lang="en-GB" sz="1600" dirty="0" smtClean="0"/>
          </a:p>
          <a:p>
            <a:pPr marL="342900" lvl="0" indent="-342900">
              <a:spcBef>
                <a:spcPct val="20000"/>
              </a:spcBef>
              <a:defRPr/>
            </a:pPr>
            <a:r>
              <a:rPr lang="en-GB" sz="1600" dirty="0" smtClean="0"/>
              <a:t>Model 3: strong invariance (equal loadings + intercepts):</a:t>
            </a:r>
          </a:p>
          <a:p>
            <a:pPr marL="342900" lvl="0" indent="-342900">
              <a:spcBef>
                <a:spcPct val="20000"/>
              </a:spcBef>
              <a:defRPr/>
            </a:pPr>
            <a:r>
              <a:rPr lang="en-GB" sz="1600" dirty="0" smtClean="0"/>
              <a:t>   </a:t>
            </a:r>
            <a:r>
              <a:rPr lang="en-GB" sz="1600" dirty="0" err="1" smtClean="0"/>
              <a:t>chisq</a:t>
            </a:r>
            <a:r>
              <a:rPr lang="en-GB" sz="1600" dirty="0" smtClean="0"/>
              <a:t>       </a:t>
            </a:r>
            <a:r>
              <a:rPr lang="en-GB" sz="1600" dirty="0" err="1" smtClean="0"/>
              <a:t>df</a:t>
            </a:r>
            <a:r>
              <a:rPr lang="en-GB" sz="1600" dirty="0" smtClean="0"/>
              <a:t>           </a:t>
            </a:r>
            <a:r>
              <a:rPr lang="en-GB" sz="1600" dirty="0" err="1" smtClean="0"/>
              <a:t>pvalue</a:t>
            </a:r>
            <a:r>
              <a:rPr lang="en-GB" sz="1600" dirty="0" smtClean="0"/>
              <a:t>      </a:t>
            </a:r>
            <a:r>
              <a:rPr lang="en-GB" sz="1600" dirty="0" err="1" smtClean="0"/>
              <a:t>cfi</a:t>
            </a:r>
            <a:r>
              <a:rPr lang="en-GB" sz="1600" dirty="0" smtClean="0"/>
              <a:t>       </a:t>
            </a:r>
            <a:r>
              <a:rPr lang="en-GB" sz="1600" dirty="0" err="1" smtClean="0"/>
              <a:t>rmsea</a:t>
            </a:r>
            <a:r>
              <a:rPr lang="en-GB" sz="1600" dirty="0" smtClean="0"/>
              <a:t>      </a:t>
            </a:r>
            <a:r>
              <a:rPr lang="en-GB" sz="1600" dirty="0" err="1" smtClean="0"/>
              <a:t>bic</a:t>
            </a:r>
            <a:r>
              <a:rPr lang="en-GB" sz="1600" dirty="0" smtClean="0"/>
              <a:t> </a:t>
            </a:r>
          </a:p>
          <a:p>
            <a:pPr marL="342900" lvl="0" indent="-342900">
              <a:spcBef>
                <a:spcPct val="20000"/>
              </a:spcBef>
              <a:defRPr/>
            </a:pPr>
            <a:r>
              <a:rPr lang="en-GB" sz="1600" dirty="0" smtClean="0"/>
              <a:t> 164.103   60.000    0.000    0.882    0.107       7686.588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GB" sz="16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16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16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GB" sz="1600" b="0" i="1"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28600" y="685800"/>
            <a:ext cx="6934200" cy="923330"/>
          </a:xfrm>
          <a:prstGeom prst="rect">
            <a:avLst/>
          </a:prstGeom>
          <a:noFill/>
          <a:ln>
            <a:solidFill>
              <a:srgbClr val="FF0000"/>
            </a:solidFill>
          </a:ln>
        </p:spPr>
        <p:txBody>
          <a:bodyPr wrap="square">
            <a:spAutoFit/>
          </a:bodyPr>
          <a:lstStyle/>
          <a:p>
            <a:r>
              <a:rPr lang="en-GB" dirty="0" smtClean="0"/>
              <a:t>model3 &lt;- </a:t>
            </a:r>
            <a:r>
              <a:rPr lang="en-GB" dirty="0" err="1" smtClean="0"/>
              <a:t>cfa</a:t>
            </a:r>
            <a:r>
              <a:rPr lang="en-GB" dirty="0" smtClean="0"/>
              <a:t>(</a:t>
            </a:r>
            <a:r>
              <a:rPr lang="en-GB" dirty="0" err="1" smtClean="0"/>
              <a:t>HS.model</a:t>
            </a:r>
            <a:r>
              <a:rPr lang="en-GB" dirty="0" smtClean="0"/>
              <a:t>, data=HolzingerSwineford1939, 	group="school", </a:t>
            </a:r>
            <a:r>
              <a:rPr lang="en-GB" dirty="0" err="1" smtClean="0"/>
              <a:t>group.equal</a:t>
            </a:r>
            <a:r>
              <a:rPr lang="en-GB" dirty="0" smtClean="0"/>
              <a:t>=c("loadings", </a:t>
            </a:r>
            <a:r>
              <a:rPr lang="en-GB" b="1" dirty="0" smtClean="0">
                <a:solidFill>
                  <a:schemeClr val="accent2"/>
                </a:solidFill>
              </a:rPr>
              <a:t>"intercepts"</a:t>
            </a:r>
            <a:r>
              <a:rPr lang="en-GB" dirty="0" smtClean="0"/>
              <a:t>))</a:t>
            </a:r>
          </a:p>
          <a:p>
            <a:r>
              <a:rPr lang="en-GB" dirty="0" smtClean="0"/>
              <a:t>summary(model3,fit.measures=TRUE)</a:t>
            </a:r>
            <a:endParaRPr lang="en-GB" dirty="0"/>
          </a:p>
        </p:txBody>
      </p:sp>
      <p:sp>
        <p:nvSpPr>
          <p:cNvPr id="9" name="TextBox 8"/>
          <p:cNvSpPr txBox="1"/>
          <p:nvPr/>
        </p:nvSpPr>
        <p:spPr>
          <a:xfrm>
            <a:off x="228600" y="3733800"/>
            <a:ext cx="6934200" cy="323165"/>
          </a:xfrm>
          <a:prstGeom prst="rect">
            <a:avLst/>
          </a:prstGeom>
          <a:noFill/>
          <a:ln w="9525">
            <a:solidFill>
              <a:srgbClr val="C00000"/>
            </a:solidFill>
          </a:ln>
        </p:spPr>
        <p:txBody>
          <a:bodyPr wrap="square" rtlCol="0">
            <a:spAutoFit/>
          </a:bodyPr>
          <a:lstStyle/>
          <a:p>
            <a:r>
              <a:rPr lang="it-IT" sz="1500" dirty="0" smtClean="0"/>
              <a:t>anova(model1, model2)</a:t>
            </a:r>
          </a:p>
        </p:txBody>
      </p:sp>
      <p:pic>
        <p:nvPicPr>
          <p:cNvPr id="14337" name="Picture 1"/>
          <p:cNvPicPr>
            <a:picLocks noChangeAspect="1" noChangeArrowheads="1"/>
          </p:cNvPicPr>
          <p:nvPr/>
        </p:nvPicPr>
        <p:blipFill>
          <a:blip r:embed="rId3" cstate="print"/>
          <a:srcRect/>
          <a:stretch>
            <a:fillRect/>
          </a:stretch>
        </p:blipFill>
        <p:spPr bwMode="auto">
          <a:xfrm>
            <a:off x="1066800" y="4114800"/>
            <a:ext cx="5809129" cy="1371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7298" y="1905000"/>
            <a:ext cx="8997259" cy="4705350"/>
          </a:xfrm>
          <a:prstGeom prst="rect">
            <a:avLst/>
          </a:prstGeom>
          <a:noFill/>
          <a:ln w="9525">
            <a:solidFill>
              <a:schemeClr val="accent1">
                <a:shade val="50000"/>
              </a:schemeClr>
            </a:solidFill>
            <a:miter lim="800000"/>
            <a:headEnd/>
            <a:tailEnd/>
          </a:ln>
        </p:spPr>
      </p:pic>
      <p:sp>
        <p:nvSpPr>
          <p:cNvPr id="5" name="Rectangle 4"/>
          <p:cNvSpPr/>
          <p:nvPr/>
        </p:nvSpPr>
        <p:spPr>
          <a:xfrm>
            <a:off x="152400" y="665202"/>
            <a:ext cx="7086600" cy="584775"/>
          </a:xfrm>
          <a:prstGeom prst="rect">
            <a:avLst/>
          </a:prstGeom>
          <a:ln>
            <a:solidFill>
              <a:srgbClr val="FF0000"/>
            </a:solidFill>
          </a:ln>
        </p:spPr>
        <p:txBody>
          <a:bodyPr wrap="square">
            <a:spAutoFit/>
          </a:bodyPr>
          <a:lstStyle/>
          <a:p>
            <a:r>
              <a:rPr lang="en-GB" sz="1600" dirty="0" smtClean="0"/>
              <a:t>model3 &lt;- </a:t>
            </a:r>
            <a:r>
              <a:rPr lang="en-GB" sz="1600" dirty="0" err="1" smtClean="0"/>
              <a:t>cfa</a:t>
            </a:r>
            <a:r>
              <a:rPr lang="en-GB" sz="1600" dirty="0" smtClean="0"/>
              <a:t>(</a:t>
            </a:r>
            <a:r>
              <a:rPr lang="en-GB" sz="1600" dirty="0" err="1" smtClean="0"/>
              <a:t>HS.model</a:t>
            </a:r>
            <a:r>
              <a:rPr lang="en-GB" sz="1600" dirty="0" smtClean="0"/>
              <a:t>, data=HolzingerSwineford1939, group="school", 	</a:t>
            </a:r>
            <a:r>
              <a:rPr lang="en-GB" sz="1600" dirty="0" err="1" smtClean="0"/>
              <a:t>group.equal</a:t>
            </a:r>
            <a:r>
              <a:rPr lang="en-GB" sz="1600" dirty="0" smtClean="0"/>
              <a:t>=c("loadings", </a:t>
            </a:r>
            <a:r>
              <a:rPr lang="en-GB" sz="1600" b="1" dirty="0" smtClean="0">
                <a:solidFill>
                  <a:schemeClr val="accent2"/>
                </a:solidFill>
              </a:rPr>
              <a:t>"intercepts"</a:t>
            </a:r>
            <a:r>
              <a:rPr lang="en-GB" sz="1600" dirty="0" smtClean="0"/>
              <a:t>))</a:t>
            </a:r>
          </a:p>
        </p:txBody>
      </p:sp>
      <p:sp>
        <p:nvSpPr>
          <p:cNvPr id="6" name="Title 1"/>
          <p:cNvSpPr txBox="1">
            <a:spLocks/>
          </p:cNvSpPr>
          <p:nvPr/>
        </p:nvSpPr>
        <p:spPr>
          <a:xfrm>
            <a:off x="-76200" y="76200"/>
            <a:ext cx="7543800" cy="5334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err="1" smtClean="0">
                <a:ln>
                  <a:noFill/>
                </a:ln>
                <a:solidFill>
                  <a:schemeClr val="tx2"/>
                </a:solidFill>
                <a:effectLst/>
                <a:uLnTx/>
                <a:uFillTx/>
                <a:latin typeface="+mj-lt"/>
                <a:ea typeface="+mj-ea"/>
                <a:cs typeface="+mj-cs"/>
              </a:rPr>
              <a:t>Lavaan</a:t>
            </a:r>
            <a:r>
              <a:rPr kumimoji="0" lang="en-GB" sz="4400" b="0" i="0" u="none" strike="noStrike" kern="1200" cap="none" spc="0" normalizeH="0" baseline="0" noProof="0" dirty="0" smtClean="0">
                <a:ln>
                  <a:noFill/>
                </a:ln>
                <a:solidFill>
                  <a:schemeClr val="tx2"/>
                </a:solidFill>
                <a:effectLst/>
                <a:uLnTx/>
                <a:uFillTx/>
                <a:latin typeface="+mj-lt"/>
                <a:ea typeface="+mj-ea"/>
                <a:cs typeface="+mj-cs"/>
              </a:rPr>
              <a:t>: Model 3 scalar invariance</a:t>
            </a:r>
            <a:endParaRPr kumimoji="0" lang="en-GB"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ounded Rectangle 6"/>
          <p:cNvSpPr/>
          <p:nvPr/>
        </p:nvSpPr>
        <p:spPr>
          <a:xfrm>
            <a:off x="4953000" y="6098630"/>
            <a:ext cx="4054366" cy="470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6200" y="1371600"/>
            <a:ext cx="9196748" cy="338554"/>
          </a:xfrm>
          <a:prstGeom prst="rect">
            <a:avLst/>
          </a:prstGeom>
          <a:noFill/>
        </p:spPr>
        <p:txBody>
          <a:bodyPr wrap="none" rtlCol="0">
            <a:spAutoFit/>
          </a:bodyPr>
          <a:lstStyle/>
          <a:p>
            <a:r>
              <a:rPr lang="en-GB" sz="1600" b="1" dirty="0" smtClean="0"/>
              <a:t>Both intercepts and loadings are constrained across groups, but latent means are estimated</a:t>
            </a:r>
            <a:endParaRPr lang="en-GB"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GB" dirty="0" err="1" smtClean="0"/>
              <a:t>Lavaan</a:t>
            </a:r>
            <a:r>
              <a:rPr lang="en-GB" dirty="0" smtClean="0"/>
              <a:t>: Modification index</a:t>
            </a:r>
            <a:endParaRPr lang="en-GB" dirty="0"/>
          </a:p>
        </p:txBody>
      </p:sp>
      <p:sp>
        <p:nvSpPr>
          <p:cNvPr id="3" name="Content Placeholder 2"/>
          <p:cNvSpPr>
            <a:spLocks noGrp="1"/>
          </p:cNvSpPr>
          <p:nvPr>
            <p:ph sz="quarter" idx="1"/>
          </p:nvPr>
        </p:nvSpPr>
        <p:spPr>
          <a:xfrm>
            <a:off x="1752600" y="2286000"/>
            <a:ext cx="5029200" cy="2057400"/>
          </a:xfrm>
          <a:ln>
            <a:solidFill>
              <a:schemeClr val="tx2"/>
            </a:solidFill>
          </a:ln>
        </p:spPr>
        <p:txBody>
          <a:bodyPr>
            <a:normAutofit fontScale="92500" lnSpcReduction="10000"/>
          </a:bodyPr>
          <a:lstStyle/>
          <a:p>
            <a:pPr>
              <a:buNone/>
            </a:pPr>
            <a:r>
              <a:rPr lang="en-GB" sz="1400" dirty="0" smtClean="0"/>
              <a:t>           lhs  op         group    </a:t>
            </a:r>
            <a:r>
              <a:rPr lang="en-GB" sz="1400" dirty="0" smtClean="0">
                <a:solidFill>
                  <a:srgbClr val="FF0000"/>
                </a:solidFill>
              </a:rPr>
              <a:t> mi        </a:t>
            </a:r>
            <a:r>
              <a:rPr lang="en-GB" sz="1400" dirty="0" err="1" smtClean="0"/>
              <a:t>epc</a:t>
            </a:r>
            <a:r>
              <a:rPr lang="en-GB" sz="1400" dirty="0" smtClean="0"/>
              <a:t>     sepc.lv  </a:t>
            </a:r>
            <a:r>
              <a:rPr lang="en-GB" sz="1400" dirty="0" err="1" smtClean="0"/>
              <a:t>sepc.all</a:t>
            </a:r>
            <a:r>
              <a:rPr lang="en-GB" sz="1400" dirty="0" smtClean="0"/>
              <a:t>  sepc.nox</a:t>
            </a:r>
          </a:p>
          <a:p>
            <a:pPr>
              <a:buNone/>
            </a:pPr>
            <a:endParaRPr lang="en-GB" sz="1400" dirty="0" smtClean="0"/>
          </a:p>
          <a:p>
            <a:pPr>
              <a:buNone/>
            </a:pPr>
            <a:r>
              <a:rPr lang="en-GB" sz="1400" dirty="0" smtClean="0"/>
              <a:t>81       </a:t>
            </a:r>
            <a:r>
              <a:rPr lang="en-GB" sz="1400" dirty="0" smtClean="0">
                <a:solidFill>
                  <a:srgbClr val="FF0000"/>
                </a:solidFill>
              </a:rPr>
              <a:t>x3 </a:t>
            </a:r>
            <a:r>
              <a:rPr lang="en-GB" sz="1400" dirty="0" smtClean="0"/>
              <a:t>  ~1             1      </a:t>
            </a:r>
            <a:r>
              <a:rPr lang="en-GB" sz="1400" dirty="0" smtClean="0">
                <a:solidFill>
                  <a:srgbClr val="FF0000"/>
                </a:solidFill>
              </a:rPr>
              <a:t>17.717</a:t>
            </a:r>
            <a:r>
              <a:rPr lang="en-GB" sz="1400" dirty="0" smtClean="0"/>
              <a:t>  0.248   </a:t>
            </a:r>
            <a:r>
              <a:rPr lang="en-GB" sz="1400" dirty="0" err="1" smtClean="0"/>
              <a:t>0.248</a:t>
            </a:r>
            <a:r>
              <a:rPr lang="en-GB" sz="1400" dirty="0" smtClean="0"/>
              <a:t>    0.206    </a:t>
            </a:r>
            <a:r>
              <a:rPr lang="en-GB" sz="1400" dirty="0" err="1" smtClean="0"/>
              <a:t>0.206</a:t>
            </a:r>
            <a:endParaRPr lang="en-GB" sz="1400" dirty="0" smtClean="0"/>
          </a:p>
          <a:p>
            <a:pPr>
              <a:buNone/>
            </a:pPr>
            <a:r>
              <a:rPr lang="en-GB" sz="1400" dirty="0" smtClean="0"/>
              <a:t>85       </a:t>
            </a:r>
            <a:r>
              <a:rPr lang="en-GB" sz="1400" dirty="0" smtClean="0">
                <a:solidFill>
                  <a:srgbClr val="FF0000"/>
                </a:solidFill>
              </a:rPr>
              <a:t>x7 </a:t>
            </a:r>
            <a:r>
              <a:rPr lang="en-GB" sz="1400" dirty="0" smtClean="0"/>
              <a:t>  ~1             1      </a:t>
            </a:r>
            <a:r>
              <a:rPr lang="en-GB" sz="1400" dirty="0" smtClean="0">
                <a:solidFill>
                  <a:srgbClr val="FF0000"/>
                </a:solidFill>
              </a:rPr>
              <a:t>13.681</a:t>
            </a:r>
            <a:r>
              <a:rPr lang="en-GB" sz="1400" dirty="0" smtClean="0"/>
              <a:t>  0.205   </a:t>
            </a:r>
            <a:r>
              <a:rPr lang="en-GB" sz="1400" dirty="0" err="1" smtClean="0"/>
              <a:t>0.205</a:t>
            </a:r>
            <a:r>
              <a:rPr lang="en-GB" sz="1400" dirty="0" smtClean="0"/>
              <a:t>    0.186    </a:t>
            </a:r>
            <a:r>
              <a:rPr lang="en-GB" sz="1400" dirty="0" err="1" smtClean="0"/>
              <a:t>0.186</a:t>
            </a:r>
            <a:endParaRPr lang="en-GB" sz="1400" dirty="0" smtClean="0"/>
          </a:p>
          <a:p>
            <a:pPr>
              <a:buNone/>
            </a:pPr>
            <a:endParaRPr lang="en-GB" sz="1400" dirty="0" smtClean="0"/>
          </a:p>
          <a:p>
            <a:pPr>
              <a:buNone/>
            </a:pPr>
            <a:r>
              <a:rPr lang="en-GB" sz="1400" dirty="0" smtClean="0"/>
              <a:t>171      </a:t>
            </a:r>
            <a:r>
              <a:rPr lang="en-GB" sz="1400" dirty="0" smtClean="0">
                <a:solidFill>
                  <a:srgbClr val="FF0000"/>
                </a:solidFill>
              </a:rPr>
              <a:t>x3</a:t>
            </a:r>
            <a:r>
              <a:rPr lang="en-GB" sz="1400" dirty="0" smtClean="0"/>
              <a:t>  ~1             2      </a:t>
            </a:r>
            <a:r>
              <a:rPr lang="en-GB" sz="1400" dirty="0" smtClean="0">
                <a:solidFill>
                  <a:srgbClr val="FF0000"/>
                </a:solidFill>
              </a:rPr>
              <a:t>17.717</a:t>
            </a:r>
            <a:r>
              <a:rPr lang="en-GB" sz="1400" dirty="0" smtClean="0"/>
              <a:t> -0.248  -0.248   -0.238   -0.238</a:t>
            </a:r>
          </a:p>
          <a:p>
            <a:pPr>
              <a:buNone/>
            </a:pPr>
            <a:r>
              <a:rPr lang="en-GB" sz="1400" dirty="0" smtClean="0"/>
              <a:t>175     </a:t>
            </a:r>
            <a:r>
              <a:rPr lang="en-GB" sz="1400" dirty="0" smtClean="0">
                <a:solidFill>
                  <a:srgbClr val="FF0000"/>
                </a:solidFill>
              </a:rPr>
              <a:t> x7  </a:t>
            </a:r>
            <a:r>
              <a:rPr lang="en-GB" sz="1400" dirty="0" smtClean="0"/>
              <a:t>~1             2      </a:t>
            </a:r>
            <a:r>
              <a:rPr lang="en-GB" sz="1400" dirty="0" smtClean="0">
                <a:solidFill>
                  <a:srgbClr val="FF0000"/>
                </a:solidFill>
              </a:rPr>
              <a:t>13.681</a:t>
            </a:r>
            <a:r>
              <a:rPr lang="en-GB" sz="1400" dirty="0" smtClean="0"/>
              <a:t> -0.205  -0.205   -0.193   -0.193</a:t>
            </a:r>
          </a:p>
        </p:txBody>
      </p:sp>
      <p:sp>
        <p:nvSpPr>
          <p:cNvPr id="5" name="Rectangle 4"/>
          <p:cNvSpPr/>
          <p:nvPr/>
        </p:nvSpPr>
        <p:spPr>
          <a:xfrm>
            <a:off x="383918" y="990600"/>
            <a:ext cx="7159882" cy="923330"/>
          </a:xfrm>
          <a:prstGeom prst="rect">
            <a:avLst/>
          </a:prstGeom>
          <a:ln>
            <a:solidFill>
              <a:srgbClr val="FF0000"/>
            </a:solidFill>
          </a:ln>
        </p:spPr>
        <p:txBody>
          <a:bodyPr wrap="square">
            <a:spAutoFit/>
          </a:bodyPr>
          <a:lstStyle/>
          <a:p>
            <a:r>
              <a:rPr lang="en-GB" dirty="0" smtClean="0"/>
              <a:t>model3 &lt;- </a:t>
            </a:r>
            <a:r>
              <a:rPr lang="en-GB" dirty="0" err="1" smtClean="0"/>
              <a:t>cfa</a:t>
            </a:r>
            <a:r>
              <a:rPr lang="en-GB" dirty="0" smtClean="0"/>
              <a:t>(</a:t>
            </a:r>
            <a:r>
              <a:rPr lang="en-GB" dirty="0" err="1" smtClean="0"/>
              <a:t>HS.model</a:t>
            </a:r>
            <a:r>
              <a:rPr lang="en-GB" dirty="0" smtClean="0"/>
              <a:t>, data=HolzingerSwineford1939,  	group="school", 	</a:t>
            </a:r>
            <a:r>
              <a:rPr lang="en-GB" dirty="0" err="1" smtClean="0"/>
              <a:t>group.equal</a:t>
            </a:r>
            <a:r>
              <a:rPr lang="en-GB" dirty="0" smtClean="0"/>
              <a:t>=c("</a:t>
            </a:r>
            <a:r>
              <a:rPr lang="en-GB" dirty="0" err="1" smtClean="0"/>
              <a:t>loadings",</a:t>
            </a:r>
            <a:r>
              <a:rPr lang="en-GB" b="1" dirty="0" err="1" smtClean="0">
                <a:solidFill>
                  <a:schemeClr val="accent2"/>
                </a:solidFill>
              </a:rPr>
              <a:t>"intercepts</a:t>
            </a:r>
            <a:r>
              <a:rPr lang="en-GB" b="1" dirty="0" smtClean="0">
                <a:solidFill>
                  <a:schemeClr val="accent2"/>
                </a:solidFill>
              </a:rPr>
              <a:t>"</a:t>
            </a:r>
            <a:r>
              <a:rPr lang="en-GB" dirty="0" smtClean="0"/>
              <a:t>))</a:t>
            </a:r>
          </a:p>
          <a:p>
            <a:r>
              <a:rPr lang="en-GB" b="1" dirty="0" err="1" smtClean="0">
                <a:solidFill>
                  <a:schemeClr val="accent2"/>
                </a:solidFill>
              </a:rPr>
              <a:t>modindices</a:t>
            </a:r>
            <a:r>
              <a:rPr lang="en-GB" b="1" dirty="0" smtClean="0">
                <a:solidFill>
                  <a:schemeClr val="accent2"/>
                </a:solidFill>
              </a:rPr>
              <a:t>(model3)</a:t>
            </a:r>
          </a:p>
        </p:txBody>
      </p:sp>
      <p:sp>
        <p:nvSpPr>
          <p:cNvPr id="6" name="Rectangle 5"/>
          <p:cNvSpPr/>
          <p:nvPr/>
        </p:nvSpPr>
        <p:spPr>
          <a:xfrm>
            <a:off x="457200" y="4617184"/>
            <a:ext cx="7924800" cy="1631216"/>
          </a:xfrm>
          <a:prstGeom prst="rect">
            <a:avLst/>
          </a:prstGeom>
        </p:spPr>
        <p:txBody>
          <a:bodyPr wrap="square">
            <a:spAutoFit/>
          </a:bodyPr>
          <a:lstStyle/>
          <a:p>
            <a:pPr>
              <a:buClr>
                <a:schemeClr val="accent2"/>
              </a:buClr>
              <a:buFont typeface="Wingdings" pitchFamily="2" charset="2"/>
              <a:buChar char="Ø"/>
            </a:pPr>
            <a:r>
              <a:rPr lang="en-GB" sz="2000" dirty="0" smtClean="0"/>
              <a:t>Modification index showed that item 3 and item 7 have intercept estimates that are non-invariant across groups.</a:t>
            </a:r>
          </a:p>
          <a:p>
            <a:pPr>
              <a:buClr>
                <a:schemeClr val="accent2"/>
              </a:buClr>
            </a:pPr>
            <a:endParaRPr lang="en-GB" sz="2000" dirty="0" smtClean="0"/>
          </a:p>
          <a:p>
            <a:pPr>
              <a:buClr>
                <a:schemeClr val="accent2"/>
              </a:buClr>
              <a:buFont typeface="Wingdings" pitchFamily="2" charset="2"/>
              <a:buChar char="Ø"/>
            </a:pPr>
            <a:r>
              <a:rPr lang="en-GB" sz="2000" dirty="0" smtClean="0"/>
              <a:t>In the next model, we allow partial invariance of item intercept, freeing the intercepts of item 3 and item 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705600" cy="1447800"/>
          </a:xfrm>
        </p:spPr>
        <p:txBody>
          <a:bodyPr>
            <a:normAutofit/>
          </a:bodyPr>
          <a:lstStyle/>
          <a:p>
            <a:r>
              <a:rPr lang="en-GB" sz="3000" dirty="0" err="1" smtClean="0"/>
              <a:t>Lavaan</a:t>
            </a:r>
            <a:r>
              <a:rPr lang="en-GB" sz="3000" dirty="0" smtClean="0"/>
              <a:t>: Model 3a scalar invariance  with partial invariance</a:t>
            </a:r>
            <a:endParaRPr lang="en-GB" sz="3000" dirty="0"/>
          </a:p>
        </p:txBody>
      </p:sp>
      <p:sp>
        <p:nvSpPr>
          <p:cNvPr id="3" name="Content Placeholder 2"/>
          <p:cNvSpPr>
            <a:spLocks noGrp="1"/>
          </p:cNvSpPr>
          <p:nvPr>
            <p:ph sz="quarter" idx="1"/>
          </p:nvPr>
        </p:nvSpPr>
        <p:spPr>
          <a:xfrm>
            <a:off x="1447800" y="2286000"/>
            <a:ext cx="6019800" cy="2133600"/>
          </a:xfrm>
          <a:ln>
            <a:solidFill>
              <a:schemeClr val="tx2"/>
            </a:solidFill>
          </a:ln>
        </p:spPr>
        <p:txBody>
          <a:bodyPr>
            <a:normAutofit fontScale="85000" lnSpcReduction="20000"/>
          </a:bodyPr>
          <a:lstStyle/>
          <a:p>
            <a:pPr>
              <a:buNone/>
            </a:pPr>
            <a:r>
              <a:rPr lang="en-GB" sz="2000" dirty="0" smtClean="0">
                <a:solidFill>
                  <a:schemeClr val="bg1">
                    <a:lumMod val="50000"/>
                  </a:schemeClr>
                </a:solidFill>
              </a:rPr>
              <a:t>Model 2: weak invariance (equal loadings):</a:t>
            </a:r>
          </a:p>
          <a:p>
            <a:pPr>
              <a:buNone/>
            </a:pPr>
            <a:r>
              <a:rPr lang="en-GB" sz="2000" dirty="0" smtClean="0">
                <a:solidFill>
                  <a:schemeClr val="bg1">
                    <a:lumMod val="50000"/>
                  </a:schemeClr>
                </a:solidFill>
              </a:rPr>
              <a:t>   </a:t>
            </a:r>
            <a:r>
              <a:rPr lang="en-GB" sz="2000" dirty="0" err="1" smtClean="0">
                <a:solidFill>
                  <a:schemeClr val="bg1">
                    <a:lumMod val="50000"/>
                  </a:schemeClr>
                </a:solidFill>
              </a:rPr>
              <a:t>chisq</a:t>
            </a:r>
            <a:r>
              <a:rPr lang="en-GB" sz="2000" dirty="0" smtClean="0">
                <a:solidFill>
                  <a:schemeClr val="bg1">
                    <a:lumMod val="50000"/>
                  </a:schemeClr>
                </a:solidFill>
              </a:rPr>
              <a:t>       </a:t>
            </a:r>
            <a:r>
              <a:rPr lang="en-GB" sz="2000" dirty="0" err="1" smtClean="0">
                <a:solidFill>
                  <a:schemeClr val="bg1">
                    <a:lumMod val="50000"/>
                  </a:schemeClr>
                </a:solidFill>
              </a:rPr>
              <a:t>df</a:t>
            </a:r>
            <a:r>
              <a:rPr lang="en-GB" sz="2000" dirty="0" smtClean="0">
                <a:solidFill>
                  <a:schemeClr val="bg1">
                    <a:lumMod val="50000"/>
                  </a:schemeClr>
                </a:solidFill>
              </a:rPr>
              <a:t>           </a:t>
            </a:r>
            <a:r>
              <a:rPr lang="en-GB" sz="2000" dirty="0" err="1" smtClean="0">
                <a:solidFill>
                  <a:schemeClr val="bg1">
                    <a:lumMod val="50000"/>
                  </a:schemeClr>
                </a:solidFill>
              </a:rPr>
              <a:t>pvalue</a:t>
            </a:r>
            <a:r>
              <a:rPr lang="en-GB" sz="2000" dirty="0" smtClean="0">
                <a:solidFill>
                  <a:schemeClr val="bg1">
                    <a:lumMod val="50000"/>
                  </a:schemeClr>
                </a:solidFill>
              </a:rPr>
              <a:t>      </a:t>
            </a:r>
            <a:r>
              <a:rPr lang="en-GB" sz="2000" dirty="0" err="1" smtClean="0">
                <a:solidFill>
                  <a:schemeClr val="bg1">
                    <a:lumMod val="50000"/>
                  </a:schemeClr>
                </a:solidFill>
              </a:rPr>
              <a:t>cfi</a:t>
            </a:r>
            <a:r>
              <a:rPr lang="en-GB" sz="2000" dirty="0" smtClean="0">
                <a:solidFill>
                  <a:schemeClr val="bg1">
                    <a:lumMod val="50000"/>
                  </a:schemeClr>
                </a:solidFill>
              </a:rPr>
              <a:t>       </a:t>
            </a:r>
            <a:r>
              <a:rPr lang="en-GB" sz="2000" dirty="0" err="1" smtClean="0">
                <a:solidFill>
                  <a:schemeClr val="bg1">
                    <a:lumMod val="50000"/>
                  </a:schemeClr>
                </a:solidFill>
              </a:rPr>
              <a:t>rmsea</a:t>
            </a:r>
            <a:r>
              <a:rPr lang="en-GB" sz="2000" dirty="0" smtClean="0">
                <a:solidFill>
                  <a:schemeClr val="bg1">
                    <a:lumMod val="50000"/>
                  </a:schemeClr>
                </a:solidFill>
              </a:rPr>
              <a:t>      </a:t>
            </a:r>
            <a:r>
              <a:rPr lang="en-GB" sz="2000" dirty="0" err="1" smtClean="0">
                <a:solidFill>
                  <a:schemeClr val="bg1">
                    <a:lumMod val="50000"/>
                  </a:schemeClr>
                </a:solidFill>
              </a:rPr>
              <a:t>bic</a:t>
            </a:r>
            <a:r>
              <a:rPr lang="en-GB" sz="2000" dirty="0" smtClean="0">
                <a:solidFill>
                  <a:schemeClr val="bg1">
                    <a:lumMod val="50000"/>
                  </a:schemeClr>
                </a:solidFill>
              </a:rPr>
              <a:t> </a:t>
            </a:r>
          </a:p>
          <a:p>
            <a:pPr>
              <a:buNone/>
            </a:pPr>
            <a:r>
              <a:rPr lang="en-GB" sz="2000" dirty="0" smtClean="0">
                <a:solidFill>
                  <a:schemeClr val="bg1">
                    <a:lumMod val="50000"/>
                  </a:schemeClr>
                </a:solidFill>
              </a:rPr>
              <a:t> 124.044   54.000    0.000    0.921    0.093      7680.771 </a:t>
            </a:r>
          </a:p>
          <a:p>
            <a:pPr>
              <a:buNone/>
            </a:pPr>
            <a:r>
              <a:rPr lang="en-GB" sz="2000" dirty="0" smtClean="0"/>
              <a:t>Model 3a: strong invariance (equal loadings + intercepts), </a:t>
            </a:r>
          </a:p>
          <a:p>
            <a:pPr>
              <a:buNone/>
            </a:pPr>
            <a:r>
              <a:rPr lang="en-GB" sz="2000" dirty="0" smtClean="0"/>
              <a:t>allowing intercepts of item 3 and item 7 to vary:</a:t>
            </a:r>
          </a:p>
          <a:p>
            <a:pPr>
              <a:buNone/>
            </a:pPr>
            <a:r>
              <a:rPr lang="en-GB" sz="2000" dirty="0" smtClean="0"/>
              <a:t>   </a:t>
            </a:r>
            <a:r>
              <a:rPr lang="en-GB" sz="2000" dirty="0" err="1" smtClean="0"/>
              <a:t>chisq</a:t>
            </a:r>
            <a:r>
              <a:rPr lang="en-GB" sz="2000" dirty="0" smtClean="0"/>
              <a:t>       </a:t>
            </a:r>
            <a:r>
              <a:rPr lang="en-GB" sz="2000" dirty="0" err="1" smtClean="0"/>
              <a:t>df</a:t>
            </a:r>
            <a:r>
              <a:rPr lang="en-GB" sz="2000" dirty="0" smtClean="0"/>
              <a:t>           </a:t>
            </a:r>
            <a:r>
              <a:rPr lang="en-GB" sz="2000" dirty="0" err="1" smtClean="0"/>
              <a:t>pvalue</a:t>
            </a:r>
            <a:r>
              <a:rPr lang="en-GB" sz="2000" dirty="0" smtClean="0"/>
              <a:t>      </a:t>
            </a:r>
            <a:r>
              <a:rPr lang="en-GB" sz="2000" dirty="0" err="1" smtClean="0"/>
              <a:t>cfi</a:t>
            </a:r>
            <a:r>
              <a:rPr lang="en-GB" sz="2000" dirty="0" smtClean="0"/>
              <a:t>       </a:t>
            </a:r>
            <a:r>
              <a:rPr lang="en-GB" sz="2000" dirty="0" err="1" smtClean="0"/>
              <a:t>rmsea</a:t>
            </a:r>
            <a:r>
              <a:rPr lang="en-GB" sz="2000" dirty="0" smtClean="0"/>
              <a:t>      </a:t>
            </a:r>
            <a:r>
              <a:rPr lang="en-GB" sz="2000" dirty="0" err="1" smtClean="0"/>
              <a:t>bic</a:t>
            </a:r>
            <a:r>
              <a:rPr lang="en-GB" sz="2000" dirty="0" smtClean="0"/>
              <a:t> </a:t>
            </a:r>
          </a:p>
          <a:p>
            <a:pPr>
              <a:buNone/>
            </a:pPr>
            <a:r>
              <a:rPr lang="en-GB" sz="2000" dirty="0" smtClean="0"/>
              <a:t> 129.422   58.000    0.000    0.919    0.090      7663.322</a:t>
            </a:r>
          </a:p>
          <a:p>
            <a:pPr>
              <a:buNone/>
            </a:pPr>
            <a:endParaRPr lang="en-GB" sz="1400" dirty="0" smtClean="0"/>
          </a:p>
        </p:txBody>
      </p:sp>
      <p:sp>
        <p:nvSpPr>
          <p:cNvPr id="11" name="Rectangle 10"/>
          <p:cNvSpPr/>
          <p:nvPr/>
        </p:nvSpPr>
        <p:spPr>
          <a:xfrm>
            <a:off x="228600" y="1219200"/>
            <a:ext cx="8686800" cy="923330"/>
          </a:xfrm>
          <a:prstGeom prst="rect">
            <a:avLst/>
          </a:prstGeom>
          <a:ln>
            <a:solidFill>
              <a:srgbClr val="FF0000"/>
            </a:solidFill>
          </a:ln>
        </p:spPr>
        <p:txBody>
          <a:bodyPr wrap="square">
            <a:spAutoFit/>
          </a:bodyPr>
          <a:lstStyle/>
          <a:p>
            <a:r>
              <a:rPr lang="en-GB" dirty="0" smtClean="0"/>
              <a:t>model3a &lt;- </a:t>
            </a:r>
            <a:r>
              <a:rPr lang="en-GB" dirty="0" err="1" smtClean="0"/>
              <a:t>cfa</a:t>
            </a:r>
            <a:r>
              <a:rPr lang="en-GB" dirty="0" smtClean="0"/>
              <a:t>(</a:t>
            </a:r>
            <a:r>
              <a:rPr lang="en-GB" dirty="0" err="1" smtClean="0"/>
              <a:t>HS.model</a:t>
            </a:r>
            <a:r>
              <a:rPr lang="en-GB" dirty="0" smtClean="0"/>
              <a:t>, data=HolzingerSwineford1939, group="school",</a:t>
            </a:r>
          </a:p>
          <a:p>
            <a:r>
              <a:rPr lang="en-GB" dirty="0" smtClean="0"/>
              <a:t>	</a:t>
            </a:r>
            <a:r>
              <a:rPr lang="en-GB" dirty="0" err="1" smtClean="0"/>
              <a:t>group.equal</a:t>
            </a:r>
            <a:r>
              <a:rPr lang="en-GB" dirty="0" smtClean="0"/>
              <a:t>=c("loadings", "intercepts"), </a:t>
            </a:r>
            <a:r>
              <a:rPr lang="en-GB" b="1" dirty="0" err="1" smtClean="0">
                <a:solidFill>
                  <a:schemeClr val="accent2"/>
                </a:solidFill>
              </a:rPr>
              <a:t>group.partial</a:t>
            </a:r>
            <a:r>
              <a:rPr lang="en-GB" b="1" dirty="0" smtClean="0">
                <a:solidFill>
                  <a:schemeClr val="accent2"/>
                </a:solidFill>
              </a:rPr>
              <a:t>=c("x3~1", "x7~1")</a:t>
            </a:r>
            <a:r>
              <a:rPr lang="en-GB" dirty="0" smtClean="0"/>
              <a:t>)</a:t>
            </a:r>
          </a:p>
          <a:p>
            <a:r>
              <a:rPr lang="en-GB" dirty="0" smtClean="0"/>
              <a:t>summary(model3a,fit.measures=TRUE)</a:t>
            </a:r>
            <a:endParaRPr lang="en-GB" dirty="0"/>
          </a:p>
        </p:txBody>
      </p:sp>
      <p:sp>
        <p:nvSpPr>
          <p:cNvPr id="6" name="Rectangle 5"/>
          <p:cNvSpPr/>
          <p:nvPr/>
        </p:nvSpPr>
        <p:spPr>
          <a:xfrm>
            <a:off x="228600" y="5997714"/>
            <a:ext cx="8610600" cy="707886"/>
          </a:xfrm>
          <a:prstGeom prst="rect">
            <a:avLst/>
          </a:prstGeom>
        </p:spPr>
        <p:txBody>
          <a:bodyPr wrap="square">
            <a:spAutoFit/>
          </a:bodyPr>
          <a:lstStyle/>
          <a:p>
            <a:pPr>
              <a:buClr>
                <a:schemeClr val="accent2"/>
              </a:buClr>
              <a:buFont typeface="Wingdings" pitchFamily="2" charset="2"/>
              <a:buChar char="Ø"/>
            </a:pPr>
            <a:r>
              <a:rPr lang="en-GB" sz="2000" dirty="0" smtClean="0"/>
              <a:t>The scalar invariance model now has partial invariance, thus latent means can be compared</a:t>
            </a:r>
          </a:p>
        </p:txBody>
      </p:sp>
      <p:pic>
        <p:nvPicPr>
          <p:cNvPr id="10242" name="Picture 2"/>
          <p:cNvPicPr>
            <a:picLocks noChangeAspect="1" noChangeArrowheads="1"/>
          </p:cNvPicPr>
          <p:nvPr/>
        </p:nvPicPr>
        <p:blipFill>
          <a:blip r:embed="rId3" cstate="print"/>
          <a:srcRect/>
          <a:stretch>
            <a:fillRect/>
          </a:stretch>
        </p:blipFill>
        <p:spPr bwMode="auto">
          <a:xfrm>
            <a:off x="685800" y="5029200"/>
            <a:ext cx="6194385" cy="990600"/>
          </a:xfrm>
          <a:prstGeom prst="rect">
            <a:avLst/>
          </a:prstGeom>
          <a:noFill/>
          <a:ln w="9525">
            <a:noFill/>
            <a:miter lim="800000"/>
            <a:headEnd/>
            <a:tailEnd/>
          </a:ln>
        </p:spPr>
      </p:pic>
      <p:sp>
        <p:nvSpPr>
          <p:cNvPr id="9" name="Rectangle 8"/>
          <p:cNvSpPr/>
          <p:nvPr/>
        </p:nvSpPr>
        <p:spPr>
          <a:xfrm>
            <a:off x="381000" y="4552136"/>
            <a:ext cx="8001000" cy="369332"/>
          </a:xfrm>
          <a:prstGeom prst="rect">
            <a:avLst/>
          </a:prstGeom>
          <a:ln>
            <a:solidFill>
              <a:srgbClr val="FF0000"/>
            </a:solidFill>
          </a:ln>
        </p:spPr>
        <p:txBody>
          <a:bodyPr wrap="square">
            <a:spAutoFit/>
          </a:bodyPr>
          <a:lstStyle/>
          <a:p>
            <a:r>
              <a:rPr lang="en-GB" dirty="0" err="1" smtClean="0"/>
              <a:t>anova</a:t>
            </a:r>
            <a:r>
              <a:rPr lang="en-GB" dirty="0" smtClean="0"/>
              <a:t>(model3a, model2)</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2" cstate="print"/>
          <a:srcRect/>
          <a:stretch>
            <a:fillRect/>
          </a:stretch>
        </p:blipFill>
        <p:spPr bwMode="auto">
          <a:xfrm>
            <a:off x="67002" y="4114800"/>
            <a:ext cx="8648700" cy="2486025"/>
          </a:xfrm>
          <a:prstGeom prst="rect">
            <a:avLst/>
          </a:prstGeom>
          <a:noFill/>
          <a:ln w="9525">
            <a:solidFill>
              <a:schemeClr val="bg1">
                <a:lumMod val="65000"/>
              </a:schemeClr>
            </a:solidFill>
            <a:miter lim="800000"/>
            <a:headEnd/>
            <a:tailEnd/>
          </a:ln>
        </p:spPr>
      </p:pic>
      <p:sp>
        <p:nvSpPr>
          <p:cNvPr id="11" name="Rounded Rectangle 10"/>
          <p:cNvSpPr/>
          <p:nvPr/>
        </p:nvSpPr>
        <p:spPr>
          <a:xfrm>
            <a:off x="4740166" y="6156434"/>
            <a:ext cx="3962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title"/>
          </p:nvPr>
        </p:nvSpPr>
        <p:spPr>
          <a:xfrm>
            <a:off x="152400" y="-381000"/>
            <a:ext cx="7010400" cy="1447800"/>
          </a:xfrm>
        </p:spPr>
        <p:txBody>
          <a:bodyPr>
            <a:normAutofit/>
          </a:bodyPr>
          <a:lstStyle/>
          <a:p>
            <a:r>
              <a:rPr lang="en-GB" sz="2700" dirty="0" err="1" smtClean="0"/>
              <a:t>Lavaan</a:t>
            </a:r>
            <a:r>
              <a:rPr lang="en-GB" sz="2700" dirty="0" smtClean="0"/>
              <a:t>: Model 3a scalar invariance  with partial invariance (x3, x7)</a:t>
            </a:r>
            <a:endParaRPr lang="en-GB" sz="2700" dirty="0"/>
          </a:p>
        </p:txBody>
      </p:sp>
      <p:pic>
        <p:nvPicPr>
          <p:cNvPr id="6148" name="Picture 4"/>
          <p:cNvPicPr>
            <a:picLocks noChangeAspect="1" noChangeArrowheads="1"/>
          </p:cNvPicPr>
          <p:nvPr/>
        </p:nvPicPr>
        <p:blipFill>
          <a:blip r:embed="rId3" cstate="print"/>
          <a:srcRect/>
          <a:stretch>
            <a:fillRect/>
          </a:stretch>
        </p:blipFill>
        <p:spPr bwMode="auto">
          <a:xfrm>
            <a:off x="152400" y="1066800"/>
            <a:ext cx="8620125" cy="2524125"/>
          </a:xfrm>
          <a:prstGeom prst="rect">
            <a:avLst/>
          </a:prstGeom>
          <a:noFill/>
          <a:ln w="9525">
            <a:solidFill>
              <a:schemeClr val="tx2"/>
            </a:solidFill>
            <a:miter lim="800000"/>
            <a:headEnd/>
            <a:tailEnd/>
          </a:ln>
        </p:spPr>
      </p:pic>
      <p:sp>
        <p:nvSpPr>
          <p:cNvPr id="9" name="Title 1"/>
          <p:cNvSpPr txBox="1">
            <a:spLocks/>
          </p:cNvSpPr>
          <p:nvPr/>
        </p:nvSpPr>
        <p:spPr>
          <a:xfrm>
            <a:off x="76200" y="3352800"/>
            <a:ext cx="7772400" cy="990600"/>
          </a:xfrm>
          <a:prstGeom prst="rect">
            <a:avLst/>
          </a:prstGeom>
          <a:ln>
            <a:noFill/>
          </a:ln>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GB" sz="2000" i="0" u="none" strike="noStrike" kern="1200" cap="none" spc="0" normalizeH="0" baseline="0" noProof="0" dirty="0" err="1" smtClean="0">
                <a:ln>
                  <a:noFill/>
                </a:ln>
                <a:solidFill>
                  <a:schemeClr val="tx2"/>
                </a:solidFill>
                <a:effectLst/>
                <a:uLnTx/>
                <a:uFillTx/>
                <a:latin typeface="+mj-lt"/>
                <a:ea typeface="+mj-ea"/>
                <a:cs typeface="+mj-cs"/>
              </a:rPr>
              <a:t>Lavaan</a:t>
            </a:r>
            <a:r>
              <a:rPr kumimoji="0" lang="en-GB" sz="2000" i="0" u="none" strike="noStrike" kern="1200" cap="none" spc="0" normalizeH="0" baseline="0" noProof="0" dirty="0" smtClean="0">
                <a:ln>
                  <a:noFill/>
                </a:ln>
                <a:solidFill>
                  <a:schemeClr val="tx2"/>
                </a:solidFill>
                <a:effectLst/>
                <a:uLnTx/>
                <a:uFillTx/>
                <a:latin typeface="+mj-lt"/>
                <a:ea typeface="+mj-ea"/>
                <a:cs typeface="+mj-cs"/>
              </a:rPr>
              <a:t>: Model 3a Scalar Invariance  WITHOUT partial invariance</a:t>
            </a:r>
            <a:endParaRPr kumimoji="0" lang="en-GB" sz="2000" i="0" u="none" strike="noStrike" kern="1200" cap="none" spc="0" normalizeH="0" baseline="0" noProof="0" dirty="0">
              <a:ln>
                <a:noFill/>
              </a:ln>
              <a:solidFill>
                <a:schemeClr val="tx2"/>
              </a:solidFill>
              <a:effectLst/>
              <a:uLnTx/>
              <a:uFillTx/>
              <a:latin typeface="+mj-lt"/>
              <a:ea typeface="+mj-ea"/>
              <a:cs typeface="+mj-cs"/>
            </a:endParaRPr>
          </a:p>
        </p:txBody>
      </p:sp>
      <p:sp>
        <p:nvSpPr>
          <p:cNvPr id="14" name="Rounded Rectangle 13"/>
          <p:cNvSpPr/>
          <p:nvPr/>
        </p:nvSpPr>
        <p:spPr>
          <a:xfrm>
            <a:off x="304800" y="2073166"/>
            <a:ext cx="83820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304800" y="2667000"/>
            <a:ext cx="83820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4724400" y="3124200"/>
            <a:ext cx="3962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sz="quarter" idx="1"/>
          </p:nvPr>
        </p:nvSpPr>
        <p:spPr>
          <a:xfrm>
            <a:off x="0" y="3657600"/>
            <a:ext cx="9144000" cy="3200400"/>
          </a:xfrm>
          <a:solidFill>
            <a:schemeClr val="bg1"/>
          </a:solidFill>
        </p:spPr>
        <p:txBody>
          <a:bodyPr>
            <a:noAutofit/>
          </a:bodyPr>
          <a:lstStyle/>
          <a:p>
            <a:endParaRPr lang="en-GB" sz="2400" dirty="0" smtClean="0"/>
          </a:p>
          <a:p>
            <a:r>
              <a:rPr lang="en-GB" sz="2400" dirty="0" smtClean="0"/>
              <a:t>Grant-White school students does better on textual factor as compared to Pasteur school students</a:t>
            </a:r>
          </a:p>
          <a:p>
            <a:pPr>
              <a:buNone/>
            </a:pPr>
            <a:endParaRPr lang="en-GB" sz="2400" dirty="0" smtClean="0"/>
          </a:p>
          <a:p>
            <a:r>
              <a:rPr lang="en-GB" sz="2400" dirty="0" smtClean="0"/>
              <a:t>After allowing for partial invariance, there is no difference in speed between Grant-While school and Pasteur school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anim calcmode="lin" valueType="num">
                                      <p:cBhvr additive="base">
                                        <p:cTn id="21" dur="500" fill="hold"/>
                                        <p:tgtEl>
                                          <p:spTgt spid="6150"/>
                                        </p:tgtEl>
                                        <p:attrNameLst>
                                          <p:attrName>ppt_x</p:attrName>
                                        </p:attrNameLst>
                                      </p:cBhvr>
                                      <p:tavLst>
                                        <p:tav tm="0">
                                          <p:val>
                                            <p:strVal val="#ppt_x"/>
                                          </p:val>
                                        </p:tav>
                                        <p:tav tm="100000">
                                          <p:val>
                                            <p:strVal val="#ppt_x"/>
                                          </p:val>
                                        </p:tav>
                                      </p:tavLst>
                                    </p:anim>
                                    <p:anim calcmode="lin" valueType="num">
                                      <p:cBhvr additive="base">
                                        <p:cTn id="22"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bg/>
                                          </p:spTgt>
                                        </p:tgtEl>
                                        <p:attrNameLst>
                                          <p:attrName>style.visibility</p:attrName>
                                        </p:attrNameLst>
                                      </p:cBhvr>
                                      <p:to>
                                        <p:strVal val="visible"/>
                                      </p:to>
                                    </p:set>
                                    <p:anim calcmode="lin" valueType="num">
                                      <p:cBhvr additive="base">
                                        <p:cTn id="39"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anim calcmode="lin" valueType="num">
                                      <p:cBhvr additive="base">
                                        <p:cTn id="4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 calcmode="lin" valueType="num">
                                      <p:cBhvr additive="base">
                                        <p:cTn id="5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P spid="14" grpId="0" animBg="1"/>
      <p:bldP spid="15" grpId="0" animBg="1"/>
      <p:bldP spid="12" grpId="0" animBg="1"/>
      <p:bldP spid="16"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1143000"/>
          </a:xfrm>
        </p:spPr>
        <p:txBody>
          <a:bodyPr>
            <a:normAutofit fontScale="90000"/>
          </a:bodyPr>
          <a:lstStyle/>
          <a:p>
            <a:r>
              <a:rPr lang="en-GB" dirty="0" smtClean="0"/>
              <a:t>Measurement invariance:</a:t>
            </a:r>
            <a:br>
              <a:rPr lang="en-GB" dirty="0" smtClean="0"/>
            </a:br>
            <a:r>
              <a:rPr lang="en-GB" dirty="0" smtClean="0"/>
              <a:t>Step 4: Strict invariance</a:t>
            </a:r>
            <a:endParaRPr lang="en-GB" dirty="0"/>
          </a:p>
        </p:txBody>
      </p:sp>
      <p:sp>
        <p:nvSpPr>
          <p:cNvPr id="3" name="Content Placeholder 2"/>
          <p:cNvSpPr>
            <a:spLocks noGrp="1"/>
          </p:cNvSpPr>
          <p:nvPr>
            <p:ph sz="quarter" idx="1"/>
          </p:nvPr>
        </p:nvSpPr>
        <p:spPr>
          <a:xfrm>
            <a:off x="228600" y="1600200"/>
            <a:ext cx="7772400" cy="4572000"/>
          </a:xfrm>
        </p:spPr>
        <p:txBody>
          <a:bodyPr>
            <a:noAutofit/>
          </a:bodyPr>
          <a:lstStyle/>
          <a:p>
            <a:pPr marL="971550" lvl="1" indent="-514350">
              <a:buFont typeface="Wingdings" pitchFamily="2" charset="2"/>
              <a:buChar char="Ø"/>
            </a:pPr>
            <a:r>
              <a:rPr lang="en-GB" sz="2500" dirty="0" smtClean="0"/>
              <a:t>Constrain item residual variances to be equal across groups</a:t>
            </a:r>
          </a:p>
          <a:p>
            <a:pPr marL="971550" lvl="1" indent="-514350">
              <a:buFont typeface="Wingdings" pitchFamily="2" charset="2"/>
              <a:buChar char="Ø"/>
            </a:pPr>
            <a:r>
              <a:rPr lang="en-GB" sz="2500" dirty="0" smtClean="0"/>
              <a:t>Constrain item factor loadings and intercepts equal across groups. In case of partial invariance constrain the invariant parameters and set free the non-invariant parameters</a:t>
            </a:r>
          </a:p>
          <a:p>
            <a:pPr marL="971550" lvl="1" indent="-514350">
              <a:buFont typeface="Wingdings" pitchFamily="2" charset="2"/>
              <a:buChar char="Ø"/>
            </a:pPr>
            <a:r>
              <a:rPr lang="en-GB" sz="2500" dirty="0" smtClean="0"/>
              <a:t>Strict invariance is important for group comparisons based on the sum of observed item scores, because observed variance is a combination of true score variance and residual variance</a:t>
            </a:r>
          </a:p>
          <a:p>
            <a:pPr marL="971550" lvl="1" indent="-514350">
              <a:buFont typeface="Wingdings" pitchFamily="2" charset="2"/>
              <a:buChar char="Ø"/>
            </a:pPr>
            <a:r>
              <a:rPr lang="en-GB" sz="2500" dirty="0" smtClean="0"/>
              <a:t>Latent mean difference is estimated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normAutofit fontScale="90000"/>
          </a:bodyPr>
          <a:lstStyle/>
          <a:p>
            <a:r>
              <a:rPr lang="en-GB" dirty="0" smtClean="0"/>
              <a:t>Applications of measurement invariance</a:t>
            </a:r>
            <a:endParaRPr lang="en-GB" dirty="0"/>
          </a:p>
        </p:txBody>
      </p:sp>
      <p:sp>
        <p:nvSpPr>
          <p:cNvPr id="3" name="Content Placeholder 2"/>
          <p:cNvSpPr>
            <a:spLocks noGrp="1"/>
          </p:cNvSpPr>
          <p:nvPr>
            <p:ph sz="quarter" idx="1"/>
          </p:nvPr>
        </p:nvSpPr>
        <p:spPr>
          <a:xfrm>
            <a:off x="609600" y="1600200"/>
            <a:ext cx="7772400" cy="4572000"/>
          </a:xfrm>
        </p:spPr>
        <p:txBody>
          <a:bodyPr/>
          <a:lstStyle/>
          <a:p>
            <a:pPr marL="274320" lvl="1" indent="-274320">
              <a:spcBef>
                <a:spcPts val="580"/>
              </a:spcBef>
              <a:buClr>
                <a:schemeClr val="accent1"/>
              </a:buClr>
              <a:buFont typeface="Wingdings" pitchFamily="2" charset="2"/>
              <a:buChar char="Ø"/>
            </a:pPr>
            <a:r>
              <a:rPr lang="en-GB" sz="2800" dirty="0" smtClean="0"/>
              <a:t>Psychometric validation of new instrument, e.g. mental health questionnaire in patients </a:t>
            </a:r>
            <a:r>
              <a:rPr lang="en-GB" sz="2800" dirty="0" err="1" smtClean="0"/>
              <a:t>vs</a:t>
            </a:r>
            <a:r>
              <a:rPr lang="en-GB" sz="2800" dirty="0" smtClean="0"/>
              <a:t> healthy, men vs. women</a:t>
            </a:r>
          </a:p>
          <a:p>
            <a:pPr marL="274320" lvl="1" indent="-274320">
              <a:spcBef>
                <a:spcPts val="580"/>
              </a:spcBef>
              <a:buClr>
                <a:schemeClr val="accent1"/>
              </a:buClr>
              <a:buFont typeface="Wingdings" pitchFamily="2" charset="2"/>
              <a:buChar char="Ø"/>
            </a:pPr>
            <a:r>
              <a:rPr lang="en-GB" sz="2800" dirty="0" smtClean="0"/>
              <a:t>Cross cultural comparison research – people from different cultures might have different understandings towards the same questions included in an instrument</a:t>
            </a:r>
          </a:p>
          <a:p>
            <a:pPr marL="274320" lvl="1" indent="-274320">
              <a:spcBef>
                <a:spcPts val="580"/>
              </a:spcBef>
              <a:buClr>
                <a:schemeClr val="accent1"/>
              </a:buClr>
              <a:buFont typeface="Wingdings" pitchFamily="2" charset="2"/>
              <a:buChar char="Ø"/>
            </a:pPr>
            <a:r>
              <a:rPr lang="en-GB" sz="2800" dirty="0" smtClean="0"/>
              <a:t>Longitudinal study that look at change of a latent variable across time, e.g. cognition, mental health</a:t>
            </a:r>
          </a:p>
          <a:p>
            <a:pPr marL="274320" lvl="1" indent="-274320">
              <a:spcBef>
                <a:spcPts val="580"/>
              </a:spcBef>
              <a:buClr>
                <a:schemeClr val="accent1"/>
              </a:buClr>
              <a:buFont typeface="Wingdings" pitchFamily="2" charset="2"/>
              <a:buChar char="Ø"/>
            </a:pPr>
            <a:endParaRPr lang="en-GB" sz="2600" dirty="0" smtClean="0"/>
          </a:p>
          <a:p>
            <a:pPr>
              <a:buFont typeface="Wingdings" pitchFamily="2" charset="2"/>
              <a:buChar char="Ø"/>
            </a:pP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27002" y="1752600"/>
            <a:ext cx="8388398" cy="4633913"/>
          </a:xfrm>
          <a:prstGeom prst="rect">
            <a:avLst/>
          </a:prstGeom>
          <a:noFill/>
          <a:ln w="9525">
            <a:noFill/>
            <a:miter lim="800000"/>
            <a:headEnd/>
            <a:tailEnd/>
          </a:ln>
        </p:spPr>
      </p:pic>
      <p:sp>
        <p:nvSpPr>
          <p:cNvPr id="18" name="Content Placeholder 2"/>
          <p:cNvSpPr txBox="1">
            <a:spLocks/>
          </p:cNvSpPr>
          <p:nvPr/>
        </p:nvSpPr>
        <p:spPr>
          <a:xfrm>
            <a:off x="533400" y="990600"/>
            <a:ext cx="8229600" cy="457200"/>
          </a:xfrm>
          <a:prstGeom prst="rect">
            <a:avLst/>
          </a:prstGeom>
          <a:solidFill>
            <a:schemeClr val="bg1">
              <a:lumMod val="85000"/>
              <a:alpha val="82000"/>
            </a:schemeClr>
          </a:solidFill>
        </p:spPr>
        <p:txBody>
          <a:bodyPr vert="horz" lIns="91440" tIns="45720" rIns="91440" bIns="45720" rtlCol="0">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GB" sz="3200" b="0" i="0" u="none" strike="noStrike" kern="1200" cap="none" spc="0" normalizeH="0" noProof="0" dirty="0" smtClean="0">
                <a:ln>
                  <a:noFill/>
                </a:ln>
                <a:solidFill>
                  <a:schemeClr val="bg1"/>
                </a:solidFill>
                <a:effectLst/>
                <a:uLnTx/>
                <a:uFillTx/>
                <a:latin typeface="+mn-lt"/>
                <a:ea typeface="+mn-ea"/>
                <a:cs typeface="+mn-cs"/>
              </a:rPr>
              <a:t>                 </a:t>
            </a:r>
            <a:endParaRPr kumimoji="0" lang="en-GB"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2" name="Title 1"/>
          <p:cNvSpPr>
            <a:spLocks noGrp="1"/>
          </p:cNvSpPr>
          <p:nvPr>
            <p:ph type="title"/>
          </p:nvPr>
        </p:nvSpPr>
        <p:spPr>
          <a:xfrm>
            <a:off x="457200" y="-228600"/>
            <a:ext cx="8229600" cy="1143000"/>
          </a:xfrm>
        </p:spPr>
        <p:txBody>
          <a:bodyPr/>
          <a:lstStyle/>
          <a:p>
            <a:r>
              <a:rPr lang="en-GB" dirty="0" smtClean="0"/>
              <a:t>Strict invariance</a:t>
            </a:r>
            <a:endParaRPr lang="en-GB" dirty="0"/>
          </a:p>
        </p:txBody>
      </p:sp>
      <p:sp>
        <p:nvSpPr>
          <p:cNvPr id="3" name="Content Placeholder 2"/>
          <p:cNvSpPr>
            <a:spLocks noGrp="1"/>
          </p:cNvSpPr>
          <p:nvPr>
            <p:ph sz="quarter" idx="1"/>
          </p:nvPr>
        </p:nvSpPr>
        <p:spPr>
          <a:xfrm>
            <a:off x="457200" y="1066800"/>
            <a:ext cx="8229600" cy="457200"/>
          </a:xfrm>
          <a:noFill/>
        </p:spPr>
        <p:txBody>
          <a:bodyPr>
            <a:normAutofit fontScale="85000" lnSpcReduction="10000"/>
          </a:bodyPr>
          <a:lstStyle/>
          <a:p>
            <a:pPr algn="ctr"/>
            <a:r>
              <a:rPr lang="en-GB" sz="2400" dirty="0" smtClean="0"/>
              <a:t>Constrained = factor loadings + item intercepts + </a:t>
            </a:r>
            <a:r>
              <a:rPr lang="en-GB" sz="2400" b="1" dirty="0" smtClean="0">
                <a:solidFill>
                  <a:srgbClr val="C00000"/>
                </a:solidFill>
              </a:rPr>
              <a:t>residual variances</a:t>
            </a:r>
            <a:endParaRPr lang="en-GB" sz="2400" b="1" dirty="0">
              <a:solidFill>
                <a:srgbClr val="C00000"/>
              </a:solidFill>
            </a:endParaRPr>
          </a:p>
        </p:txBody>
      </p:sp>
      <p:sp>
        <p:nvSpPr>
          <p:cNvPr id="19" name="Up Arrow 18"/>
          <p:cNvSpPr/>
          <p:nvPr/>
        </p:nvSpPr>
        <p:spPr>
          <a:xfrm>
            <a:off x="2390774"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Up Arrow 23"/>
          <p:cNvSpPr/>
          <p:nvPr/>
        </p:nvSpPr>
        <p:spPr>
          <a:xfrm>
            <a:off x="457200"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Up Arrow 24"/>
          <p:cNvSpPr/>
          <p:nvPr/>
        </p:nvSpPr>
        <p:spPr>
          <a:xfrm>
            <a:off x="838200"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Up Arrow 25"/>
          <p:cNvSpPr/>
          <p:nvPr/>
        </p:nvSpPr>
        <p:spPr>
          <a:xfrm>
            <a:off x="4876800"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Up Arrow 26"/>
          <p:cNvSpPr/>
          <p:nvPr/>
        </p:nvSpPr>
        <p:spPr>
          <a:xfrm>
            <a:off x="5257800"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Up Arrow 27"/>
          <p:cNvSpPr/>
          <p:nvPr/>
        </p:nvSpPr>
        <p:spPr>
          <a:xfrm>
            <a:off x="6781800" y="1447800"/>
            <a:ext cx="428625" cy="4953000"/>
          </a:xfrm>
          <a:prstGeom prst="upArrow">
            <a:avLst>
              <a:gd name="adj1" fmla="val 50000"/>
              <a:gd name="adj2" fmla="val 26722"/>
            </a:avLst>
          </a:prstGeom>
          <a:solidFill>
            <a:schemeClr val="bg1">
              <a:lumMod val="85000"/>
              <a:alpha val="3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5" grpId="0" animBg="1"/>
      <p:bldP spid="26" grpId="0"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077200" cy="639762"/>
          </a:xfrm>
        </p:spPr>
        <p:txBody>
          <a:bodyPr>
            <a:noAutofit/>
          </a:bodyPr>
          <a:lstStyle/>
          <a:p>
            <a:r>
              <a:rPr lang="en-GB" sz="3600" dirty="0" err="1" smtClean="0"/>
              <a:t>Lavaan</a:t>
            </a:r>
            <a:r>
              <a:rPr lang="en-GB" sz="3600" dirty="0" smtClean="0"/>
              <a:t>: Model 4 strict invariance </a:t>
            </a:r>
            <a:endParaRPr lang="en-GB" sz="3600" dirty="0"/>
          </a:p>
        </p:txBody>
      </p:sp>
      <p:sp>
        <p:nvSpPr>
          <p:cNvPr id="3" name="Content Placeholder 2"/>
          <p:cNvSpPr>
            <a:spLocks noGrp="1"/>
          </p:cNvSpPr>
          <p:nvPr>
            <p:ph sz="quarter" idx="1"/>
          </p:nvPr>
        </p:nvSpPr>
        <p:spPr>
          <a:xfrm>
            <a:off x="1371600" y="2286000"/>
            <a:ext cx="6400800" cy="2362200"/>
          </a:xfrm>
          <a:ln>
            <a:solidFill>
              <a:schemeClr val="tx2"/>
            </a:solidFill>
          </a:ln>
        </p:spPr>
        <p:txBody>
          <a:bodyPr>
            <a:normAutofit/>
          </a:bodyPr>
          <a:lstStyle/>
          <a:p>
            <a:pPr>
              <a:buNone/>
            </a:pPr>
            <a:r>
              <a:rPr lang="en-GB" sz="1400" dirty="0" smtClean="0">
                <a:solidFill>
                  <a:schemeClr val="bg1">
                    <a:lumMod val="50000"/>
                  </a:schemeClr>
                </a:solidFill>
              </a:rPr>
              <a:t>Model 3a: strong invariance (equal loadings + intercepts), allowing intercepts of item 3 and item 7 to vary:</a:t>
            </a:r>
          </a:p>
          <a:p>
            <a:pPr>
              <a:buNone/>
            </a:pPr>
            <a:r>
              <a:rPr lang="en-GB" sz="1400" dirty="0" smtClean="0">
                <a:solidFill>
                  <a:schemeClr val="bg1">
                    <a:lumMod val="50000"/>
                  </a:schemeClr>
                </a:solidFill>
              </a:rPr>
              <a:t>   </a:t>
            </a:r>
            <a:r>
              <a:rPr lang="en-GB" sz="1400" dirty="0" err="1" smtClean="0">
                <a:solidFill>
                  <a:schemeClr val="bg1">
                    <a:lumMod val="50000"/>
                  </a:schemeClr>
                </a:solidFill>
              </a:rPr>
              <a:t>chisq</a:t>
            </a:r>
            <a:r>
              <a:rPr lang="en-GB" sz="1400" dirty="0" smtClean="0">
                <a:solidFill>
                  <a:schemeClr val="bg1">
                    <a:lumMod val="50000"/>
                  </a:schemeClr>
                </a:solidFill>
              </a:rPr>
              <a:t>       </a:t>
            </a:r>
            <a:r>
              <a:rPr lang="en-GB" sz="1400" dirty="0" err="1" smtClean="0">
                <a:solidFill>
                  <a:schemeClr val="bg1">
                    <a:lumMod val="50000"/>
                  </a:schemeClr>
                </a:solidFill>
              </a:rPr>
              <a:t>df</a:t>
            </a:r>
            <a:r>
              <a:rPr lang="en-GB" sz="1400" dirty="0" smtClean="0">
                <a:solidFill>
                  <a:schemeClr val="bg1">
                    <a:lumMod val="50000"/>
                  </a:schemeClr>
                </a:solidFill>
              </a:rPr>
              <a:t>           </a:t>
            </a:r>
            <a:r>
              <a:rPr lang="en-GB" sz="1400" dirty="0" err="1" smtClean="0">
                <a:solidFill>
                  <a:schemeClr val="bg1">
                    <a:lumMod val="50000"/>
                  </a:schemeClr>
                </a:solidFill>
              </a:rPr>
              <a:t>pvalue</a:t>
            </a:r>
            <a:r>
              <a:rPr lang="en-GB" sz="1400" dirty="0" smtClean="0">
                <a:solidFill>
                  <a:schemeClr val="bg1">
                    <a:lumMod val="50000"/>
                  </a:schemeClr>
                </a:solidFill>
              </a:rPr>
              <a:t>      </a:t>
            </a:r>
            <a:r>
              <a:rPr lang="en-GB" sz="1400" dirty="0" err="1" smtClean="0">
                <a:solidFill>
                  <a:schemeClr val="bg1">
                    <a:lumMod val="50000"/>
                  </a:schemeClr>
                </a:solidFill>
              </a:rPr>
              <a:t>cfi</a:t>
            </a:r>
            <a:r>
              <a:rPr lang="en-GB" sz="1400" dirty="0" smtClean="0">
                <a:solidFill>
                  <a:schemeClr val="bg1">
                    <a:lumMod val="50000"/>
                  </a:schemeClr>
                </a:solidFill>
              </a:rPr>
              <a:t>       </a:t>
            </a:r>
            <a:r>
              <a:rPr lang="en-GB" sz="1400" dirty="0" err="1" smtClean="0">
                <a:solidFill>
                  <a:schemeClr val="bg1">
                    <a:lumMod val="50000"/>
                  </a:schemeClr>
                </a:solidFill>
              </a:rPr>
              <a:t>rmsea</a:t>
            </a:r>
            <a:r>
              <a:rPr lang="en-GB" sz="1400" dirty="0" smtClean="0">
                <a:solidFill>
                  <a:schemeClr val="bg1">
                    <a:lumMod val="50000"/>
                  </a:schemeClr>
                </a:solidFill>
              </a:rPr>
              <a:t>      </a:t>
            </a:r>
            <a:r>
              <a:rPr lang="en-GB" sz="1400" dirty="0" err="1" smtClean="0">
                <a:solidFill>
                  <a:schemeClr val="bg1">
                    <a:lumMod val="50000"/>
                  </a:schemeClr>
                </a:solidFill>
              </a:rPr>
              <a:t>bic</a:t>
            </a:r>
            <a:r>
              <a:rPr lang="en-GB" sz="1400" dirty="0" smtClean="0">
                <a:solidFill>
                  <a:schemeClr val="bg1">
                    <a:lumMod val="50000"/>
                  </a:schemeClr>
                </a:solidFill>
              </a:rPr>
              <a:t> </a:t>
            </a:r>
          </a:p>
          <a:p>
            <a:pPr>
              <a:buNone/>
            </a:pPr>
            <a:r>
              <a:rPr lang="en-GB" sz="1400" dirty="0" smtClean="0">
                <a:solidFill>
                  <a:schemeClr val="bg1">
                    <a:lumMod val="50000"/>
                  </a:schemeClr>
                </a:solidFill>
              </a:rPr>
              <a:t> 129.422   58.000    0.000    0.919    0.090      7663.322</a:t>
            </a:r>
            <a:endParaRPr lang="en-GB" sz="1400" dirty="0" smtClean="0">
              <a:solidFill>
                <a:srgbClr val="FF0000"/>
              </a:solidFill>
            </a:endParaRPr>
          </a:p>
          <a:p>
            <a:pPr>
              <a:buNone/>
            </a:pPr>
            <a:r>
              <a:rPr lang="en-GB" sz="1400" dirty="0" smtClean="0"/>
              <a:t>Model 4: strict invariance (equal loadings + intercepts + item residual variances)</a:t>
            </a:r>
          </a:p>
          <a:p>
            <a:pPr>
              <a:buNone/>
            </a:pPr>
            <a:r>
              <a:rPr lang="en-GB" sz="1400" dirty="0" smtClean="0"/>
              <a:t>   </a:t>
            </a:r>
            <a:r>
              <a:rPr lang="en-GB" sz="1400" dirty="0" err="1" smtClean="0"/>
              <a:t>chisq</a:t>
            </a:r>
            <a:r>
              <a:rPr lang="en-GB" sz="1400" dirty="0" smtClean="0"/>
              <a:t>       </a:t>
            </a:r>
            <a:r>
              <a:rPr lang="en-GB" sz="1400" dirty="0" err="1" smtClean="0"/>
              <a:t>df</a:t>
            </a:r>
            <a:r>
              <a:rPr lang="en-GB" sz="1400" dirty="0" smtClean="0"/>
              <a:t>           </a:t>
            </a:r>
            <a:r>
              <a:rPr lang="en-GB" sz="1400" dirty="0" err="1" smtClean="0"/>
              <a:t>pvalue</a:t>
            </a:r>
            <a:r>
              <a:rPr lang="en-GB" sz="1400" dirty="0" smtClean="0"/>
              <a:t>      </a:t>
            </a:r>
            <a:r>
              <a:rPr lang="en-GB" sz="1400" dirty="0" err="1" smtClean="0"/>
              <a:t>cfi</a:t>
            </a:r>
            <a:r>
              <a:rPr lang="en-GB" sz="1400" dirty="0" smtClean="0"/>
              <a:t>       </a:t>
            </a:r>
            <a:r>
              <a:rPr lang="en-GB" sz="1400" dirty="0" err="1" smtClean="0"/>
              <a:t>rmsea</a:t>
            </a:r>
            <a:r>
              <a:rPr lang="en-GB" sz="1400" dirty="0" smtClean="0"/>
              <a:t>      </a:t>
            </a:r>
            <a:r>
              <a:rPr lang="en-GB" sz="1400" dirty="0" err="1" smtClean="0"/>
              <a:t>bic</a:t>
            </a:r>
            <a:r>
              <a:rPr lang="en-GB" sz="1400" dirty="0" smtClean="0"/>
              <a:t> </a:t>
            </a:r>
          </a:p>
          <a:p>
            <a:pPr>
              <a:buNone/>
            </a:pPr>
            <a:r>
              <a:rPr lang="en-GB" sz="1400" dirty="0" smtClean="0"/>
              <a:t> 147.260   67           0.000      0.909   0.089       7629.796</a:t>
            </a:r>
          </a:p>
        </p:txBody>
      </p:sp>
      <p:sp>
        <p:nvSpPr>
          <p:cNvPr id="5" name="Rectangle 4"/>
          <p:cNvSpPr/>
          <p:nvPr/>
        </p:nvSpPr>
        <p:spPr>
          <a:xfrm>
            <a:off x="152400" y="933271"/>
            <a:ext cx="8686800" cy="1200329"/>
          </a:xfrm>
          <a:prstGeom prst="rect">
            <a:avLst/>
          </a:prstGeom>
          <a:ln>
            <a:solidFill>
              <a:srgbClr val="FF0000"/>
            </a:solidFill>
          </a:ln>
        </p:spPr>
        <p:txBody>
          <a:bodyPr wrap="square">
            <a:spAutoFit/>
          </a:bodyPr>
          <a:lstStyle/>
          <a:p>
            <a:pPr marL="95250" lvl="1">
              <a:buNone/>
            </a:pPr>
            <a:r>
              <a:rPr lang="en-GB" dirty="0" smtClean="0"/>
              <a:t>model4&lt;- </a:t>
            </a:r>
            <a:r>
              <a:rPr lang="en-GB" dirty="0" err="1" smtClean="0"/>
              <a:t>cfa</a:t>
            </a:r>
            <a:r>
              <a:rPr lang="en-GB" dirty="0" smtClean="0"/>
              <a:t>(</a:t>
            </a:r>
            <a:r>
              <a:rPr lang="en-GB" dirty="0" err="1" smtClean="0"/>
              <a:t>HS.model</a:t>
            </a:r>
            <a:r>
              <a:rPr lang="en-GB" dirty="0" smtClean="0"/>
              <a:t>, data=HolzingerSwineford1939, group="school", 	</a:t>
            </a:r>
            <a:r>
              <a:rPr lang="en-GB" dirty="0" err="1" smtClean="0"/>
              <a:t>group.equal</a:t>
            </a:r>
            <a:r>
              <a:rPr lang="en-GB" dirty="0" smtClean="0"/>
              <a:t>=c("loadings", "intercepts", </a:t>
            </a:r>
            <a:r>
              <a:rPr lang="en-GB" b="1" dirty="0" smtClean="0">
                <a:solidFill>
                  <a:schemeClr val="accent2"/>
                </a:solidFill>
              </a:rPr>
              <a:t>"residuals"</a:t>
            </a:r>
            <a:r>
              <a:rPr lang="en-GB" dirty="0" smtClean="0"/>
              <a:t>), 	</a:t>
            </a:r>
            <a:r>
              <a:rPr lang="en-GB" dirty="0" err="1" smtClean="0"/>
              <a:t>group.partial</a:t>
            </a:r>
            <a:r>
              <a:rPr lang="en-GB" dirty="0" smtClean="0"/>
              <a:t>=c("x3~1", "x7~1"))</a:t>
            </a:r>
          </a:p>
          <a:p>
            <a:pPr marL="95250" lvl="1">
              <a:buNone/>
            </a:pPr>
            <a:r>
              <a:rPr lang="en-GB" dirty="0" smtClean="0"/>
              <a:t>summary(model4,fit.measures=TRUE)</a:t>
            </a:r>
          </a:p>
        </p:txBody>
      </p:sp>
      <p:sp>
        <p:nvSpPr>
          <p:cNvPr id="6" name="Rectangle 5"/>
          <p:cNvSpPr/>
          <p:nvPr/>
        </p:nvSpPr>
        <p:spPr>
          <a:xfrm>
            <a:off x="228600" y="4614208"/>
            <a:ext cx="8458200" cy="1938992"/>
          </a:xfrm>
          <a:prstGeom prst="rect">
            <a:avLst/>
          </a:prstGeom>
        </p:spPr>
        <p:txBody>
          <a:bodyPr wrap="square">
            <a:spAutoFit/>
          </a:bodyPr>
          <a:lstStyle/>
          <a:p>
            <a:pPr>
              <a:buClr>
                <a:schemeClr val="accent2"/>
              </a:buClr>
              <a:buFont typeface="Wingdings" pitchFamily="2" charset="2"/>
              <a:buChar char="Ø"/>
            </a:pPr>
            <a:r>
              <a:rPr lang="en-GB" sz="2000" dirty="0" smtClean="0"/>
              <a:t>The chi-square difference is borderline significant (p=0.037), but the BIC and RMSEA showed improvement. Based on the number of tests in the model, it is probably safe to ignore the chi-square significance</a:t>
            </a:r>
          </a:p>
          <a:p>
            <a:pPr>
              <a:buClr>
                <a:schemeClr val="accent2"/>
              </a:buClr>
              <a:buFont typeface="Wingdings" pitchFamily="2" charset="2"/>
              <a:buChar char="Ø"/>
            </a:pPr>
            <a:r>
              <a:rPr lang="en-GB" sz="2000" dirty="0" smtClean="0"/>
              <a:t>This imply that items are equally reliable across groups. If all items were invariant, it would be valid to use sum scores for data involving mean and regression coefficient comparisons across groups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1143000"/>
          </a:xfrm>
        </p:spPr>
        <p:txBody>
          <a:bodyPr>
            <a:normAutofit/>
          </a:bodyPr>
          <a:lstStyle/>
          <a:p>
            <a:r>
              <a:rPr lang="en-GB" dirty="0" smtClean="0"/>
              <a:t>Structural invariances</a:t>
            </a:r>
            <a:endParaRPr lang="en-GB" dirty="0"/>
          </a:p>
        </p:txBody>
      </p:sp>
      <p:sp>
        <p:nvSpPr>
          <p:cNvPr id="3" name="Content Placeholder 2"/>
          <p:cNvSpPr>
            <a:spLocks noGrp="1"/>
          </p:cNvSpPr>
          <p:nvPr>
            <p:ph sz="quarter" idx="1"/>
          </p:nvPr>
        </p:nvSpPr>
        <p:spPr>
          <a:xfrm>
            <a:off x="457200" y="1295400"/>
            <a:ext cx="7772400" cy="1981200"/>
          </a:xfrm>
        </p:spPr>
        <p:txBody>
          <a:bodyPr>
            <a:noAutofit/>
          </a:bodyPr>
          <a:lstStyle/>
          <a:p>
            <a:pPr marL="971550" lvl="1" indent="-514350">
              <a:buFont typeface="Wingdings" pitchFamily="2" charset="2"/>
              <a:buChar char="Ø"/>
            </a:pPr>
            <a:r>
              <a:rPr lang="en-GB" sz="3000" dirty="0" smtClean="0"/>
              <a:t>Factor variances </a:t>
            </a:r>
          </a:p>
          <a:p>
            <a:pPr marL="971550" lvl="1" indent="-514350">
              <a:buFont typeface="Wingdings" pitchFamily="2" charset="2"/>
              <a:buChar char="Ø"/>
            </a:pPr>
            <a:r>
              <a:rPr lang="en-GB" sz="3000" dirty="0" smtClean="0"/>
              <a:t>Factor covariances (if more than one latent factors)</a:t>
            </a:r>
          </a:p>
          <a:p>
            <a:pPr marL="971550" lvl="1" indent="-514350">
              <a:buFont typeface="Wingdings" pitchFamily="2" charset="2"/>
              <a:buChar char="Ø"/>
            </a:pPr>
            <a:r>
              <a:rPr lang="en-GB" sz="3000" dirty="0" smtClean="0"/>
              <a:t>Regression path coefficients (in multiple group SEM analysis)</a:t>
            </a:r>
          </a:p>
          <a:p>
            <a:pPr>
              <a:buClr>
                <a:schemeClr val="accent2"/>
              </a:buClr>
              <a:buFont typeface="Wingdings" pitchFamily="2" charset="2"/>
              <a:buChar char="Ø"/>
            </a:pPr>
            <a:endParaRPr lang="en-GB" sz="30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010400" cy="1143000"/>
          </a:xfrm>
        </p:spPr>
        <p:txBody>
          <a:bodyPr>
            <a:normAutofit/>
          </a:bodyPr>
          <a:lstStyle/>
          <a:p>
            <a:r>
              <a:rPr lang="en-GB" sz="3000" dirty="0" err="1" smtClean="0"/>
              <a:t>Lavaan</a:t>
            </a:r>
            <a:r>
              <a:rPr lang="en-GB" sz="3000" dirty="0" smtClean="0"/>
              <a:t>: Model 5 factor variances and covariances</a:t>
            </a:r>
            <a:endParaRPr lang="en-GB" sz="3000" dirty="0"/>
          </a:p>
        </p:txBody>
      </p:sp>
      <p:sp>
        <p:nvSpPr>
          <p:cNvPr id="3" name="Content Placeholder 2"/>
          <p:cNvSpPr>
            <a:spLocks noGrp="1"/>
          </p:cNvSpPr>
          <p:nvPr>
            <p:ph sz="quarter" idx="1"/>
          </p:nvPr>
        </p:nvSpPr>
        <p:spPr>
          <a:xfrm>
            <a:off x="1143000" y="2362200"/>
            <a:ext cx="6934200" cy="2133600"/>
          </a:xfrm>
          <a:ln>
            <a:solidFill>
              <a:schemeClr val="tx2"/>
            </a:solidFill>
          </a:ln>
        </p:spPr>
        <p:txBody>
          <a:bodyPr>
            <a:noAutofit/>
          </a:bodyPr>
          <a:lstStyle/>
          <a:p>
            <a:pPr>
              <a:buNone/>
            </a:pPr>
            <a:r>
              <a:rPr lang="en-GB" sz="1500" dirty="0" smtClean="0">
                <a:solidFill>
                  <a:schemeClr val="bg1">
                    <a:lumMod val="50000"/>
                  </a:schemeClr>
                </a:solidFill>
              </a:rPr>
              <a:t>Model 4: strict invariance (equal loadings + intercepts + item residual variances)</a:t>
            </a:r>
          </a:p>
          <a:p>
            <a:pPr>
              <a:buNone/>
            </a:pPr>
            <a:r>
              <a:rPr lang="en-GB" sz="1500" dirty="0" smtClean="0">
                <a:solidFill>
                  <a:schemeClr val="bg1">
                    <a:lumMod val="50000"/>
                  </a:schemeClr>
                </a:solidFill>
              </a:rPr>
              <a:t>   </a:t>
            </a:r>
            <a:r>
              <a:rPr lang="en-GB" sz="1500" dirty="0" err="1" smtClean="0">
                <a:solidFill>
                  <a:schemeClr val="bg1">
                    <a:lumMod val="50000"/>
                  </a:schemeClr>
                </a:solidFill>
              </a:rPr>
              <a:t>chisq</a:t>
            </a:r>
            <a:r>
              <a:rPr lang="en-GB" sz="1500" dirty="0" smtClean="0">
                <a:solidFill>
                  <a:schemeClr val="bg1">
                    <a:lumMod val="50000"/>
                  </a:schemeClr>
                </a:solidFill>
              </a:rPr>
              <a:t>       </a:t>
            </a:r>
            <a:r>
              <a:rPr lang="en-GB" sz="1500" dirty="0" err="1" smtClean="0">
                <a:solidFill>
                  <a:schemeClr val="bg1">
                    <a:lumMod val="50000"/>
                  </a:schemeClr>
                </a:solidFill>
              </a:rPr>
              <a:t>df</a:t>
            </a:r>
            <a:r>
              <a:rPr lang="en-GB" sz="1500" dirty="0" smtClean="0">
                <a:solidFill>
                  <a:schemeClr val="bg1">
                    <a:lumMod val="50000"/>
                  </a:schemeClr>
                </a:solidFill>
              </a:rPr>
              <a:t>           </a:t>
            </a:r>
            <a:r>
              <a:rPr lang="en-GB" sz="1500" dirty="0" err="1" smtClean="0">
                <a:solidFill>
                  <a:schemeClr val="bg1">
                    <a:lumMod val="50000"/>
                  </a:schemeClr>
                </a:solidFill>
              </a:rPr>
              <a:t>pvalue</a:t>
            </a:r>
            <a:r>
              <a:rPr lang="en-GB" sz="1500" dirty="0" smtClean="0">
                <a:solidFill>
                  <a:schemeClr val="bg1">
                    <a:lumMod val="50000"/>
                  </a:schemeClr>
                </a:solidFill>
              </a:rPr>
              <a:t>      </a:t>
            </a:r>
            <a:r>
              <a:rPr lang="en-GB" sz="1500" dirty="0" err="1" smtClean="0">
                <a:solidFill>
                  <a:schemeClr val="bg1">
                    <a:lumMod val="50000"/>
                  </a:schemeClr>
                </a:solidFill>
              </a:rPr>
              <a:t>cfi</a:t>
            </a:r>
            <a:r>
              <a:rPr lang="en-GB" sz="1500" dirty="0" smtClean="0">
                <a:solidFill>
                  <a:schemeClr val="bg1">
                    <a:lumMod val="50000"/>
                  </a:schemeClr>
                </a:solidFill>
              </a:rPr>
              <a:t>       </a:t>
            </a:r>
            <a:r>
              <a:rPr lang="en-GB" sz="1500" dirty="0" err="1" smtClean="0">
                <a:solidFill>
                  <a:schemeClr val="bg1">
                    <a:lumMod val="50000"/>
                  </a:schemeClr>
                </a:solidFill>
              </a:rPr>
              <a:t>rmsea</a:t>
            </a:r>
            <a:r>
              <a:rPr lang="en-GB" sz="1500" dirty="0" smtClean="0">
                <a:solidFill>
                  <a:schemeClr val="bg1">
                    <a:lumMod val="50000"/>
                  </a:schemeClr>
                </a:solidFill>
              </a:rPr>
              <a:t>      </a:t>
            </a:r>
            <a:r>
              <a:rPr lang="en-GB" sz="1500" dirty="0" err="1" smtClean="0">
                <a:solidFill>
                  <a:schemeClr val="bg1">
                    <a:lumMod val="50000"/>
                  </a:schemeClr>
                </a:solidFill>
              </a:rPr>
              <a:t>bic</a:t>
            </a:r>
            <a:r>
              <a:rPr lang="en-GB" sz="1500" dirty="0" smtClean="0">
                <a:solidFill>
                  <a:schemeClr val="bg1">
                    <a:lumMod val="50000"/>
                  </a:schemeClr>
                </a:solidFill>
              </a:rPr>
              <a:t> </a:t>
            </a:r>
          </a:p>
          <a:p>
            <a:pPr>
              <a:buNone/>
            </a:pPr>
            <a:r>
              <a:rPr lang="en-GB" sz="1500" dirty="0" smtClean="0">
                <a:solidFill>
                  <a:schemeClr val="bg1">
                    <a:lumMod val="50000"/>
                  </a:schemeClr>
                </a:solidFill>
              </a:rPr>
              <a:t> 147.260   67           0.000      0.909   0.089       7629.796</a:t>
            </a:r>
            <a:endParaRPr lang="en-GB" sz="1500" dirty="0" smtClean="0">
              <a:solidFill>
                <a:srgbClr val="FF0000"/>
              </a:solidFill>
            </a:endParaRPr>
          </a:p>
          <a:p>
            <a:pPr>
              <a:buNone/>
            </a:pPr>
            <a:r>
              <a:rPr lang="en-GB" sz="1500" dirty="0" smtClean="0">
                <a:solidFill>
                  <a:srgbClr val="000000"/>
                </a:solidFill>
              </a:rPr>
              <a:t>Model 5: factor variance and covariance invariance (equal loadings + intercepts + item residual variances + factor </a:t>
            </a:r>
            <a:r>
              <a:rPr lang="en-GB" sz="1500" dirty="0" err="1" smtClean="0">
                <a:solidFill>
                  <a:srgbClr val="000000"/>
                </a:solidFill>
              </a:rPr>
              <a:t>var&amp;cov</a:t>
            </a:r>
            <a:r>
              <a:rPr lang="en-GB" sz="1500" dirty="0" smtClean="0">
                <a:solidFill>
                  <a:srgbClr val="000000"/>
                </a:solidFill>
              </a:rPr>
              <a:t>)</a:t>
            </a:r>
          </a:p>
          <a:p>
            <a:pPr>
              <a:buNone/>
            </a:pPr>
            <a:r>
              <a:rPr lang="en-GB" sz="1500" dirty="0" smtClean="0">
                <a:solidFill>
                  <a:srgbClr val="000000"/>
                </a:solidFill>
              </a:rPr>
              <a:t>   </a:t>
            </a:r>
            <a:r>
              <a:rPr lang="en-GB" sz="1500" dirty="0" err="1" smtClean="0">
                <a:solidFill>
                  <a:srgbClr val="000000"/>
                </a:solidFill>
              </a:rPr>
              <a:t>chisq</a:t>
            </a:r>
            <a:r>
              <a:rPr lang="en-GB" sz="1500" dirty="0" smtClean="0">
                <a:solidFill>
                  <a:srgbClr val="000000"/>
                </a:solidFill>
              </a:rPr>
              <a:t>       </a:t>
            </a:r>
            <a:r>
              <a:rPr lang="en-GB" sz="1500" dirty="0" err="1" smtClean="0">
                <a:solidFill>
                  <a:srgbClr val="000000"/>
                </a:solidFill>
              </a:rPr>
              <a:t>df</a:t>
            </a:r>
            <a:r>
              <a:rPr lang="en-GB" sz="1500" dirty="0" smtClean="0">
                <a:solidFill>
                  <a:srgbClr val="000000"/>
                </a:solidFill>
              </a:rPr>
              <a:t>           </a:t>
            </a:r>
            <a:r>
              <a:rPr lang="en-GB" sz="1500" dirty="0" err="1" smtClean="0">
                <a:solidFill>
                  <a:srgbClr val="000000"/>
                </a:solidFill>
              </a:rPr>
              <a:t>pvalue</a:t>
            </a:r>
            <a:r>
              <a:rPr lang="en-GB" sz="1500" dirty="0" smtClean="0">
                <a:solidFill>
                  <a:srgbClr val="000000"/>
                </a:solidFill>
              </a:rPr>
              <a:t>      </a:t>
            </a:r>
            <a:r>
              <a:rPr lang="en-GB" sz="1500" dirty="0" err="1" smtClean="0">
                <a:solidFill>
                  <a:srgbClr val="000000"/>
                </a:solidFill>
              </a:rPr>
              <a:t>cfi</a:t>
            </a:r>
            <a:r>
              <a:rPr lang="en-GB" sz="1500" dirty="0" smtClean="0">
                <a:solidFill>
                  <a:srgbClr val="000000"/>
                </a:solidFill>
              </a:rPr>
              <a:t>       </a:t>
            </a:r>
            <a:r>
              <a:rPr lang="en-GB" sz="1500" dirty="0" err="1" smtClean="0">
                <a:solidFill>
                  <a:srgbClr val="000000"/>
                </a:solidFill>
              </a:rPr>
              <a:t>rmsea</a:t>
            </a:r>
            <a:r>
              <a:rPr lang="en-GB" sz="1500" dirty="0" smtClean="0">
                <a:solidFill>
                  <a:srgbClr val="000000"/>
                </a:solidFill>
              </a:rPr>
              <a:t>      </a:t>
            </a:r>
            <a:r>
              <a:rPr lang="en-GB" sz="1500" dirty="0" err="1" smtClean="0">
                <a:solidFill>
                  <a:srgbClr val="000000"/>
                </a:solidFill>
              </a:rPr>
              <a:t>bic</a:t>
            </a:r>
            <a:r>
              <a:rPr lang="en-GB" sz="1500" dirty="0" smtClean="0">
                <a:solidFill>
                  <a:srgbClr val="000000"/>
                </a:solidFill>
              </a:rPr>
              <a:t> </a:t>
            </a:r>
          </a:p>
          <a:p>
            <a:pPr>
              <a:buNone/>
            </a:pPr>
            <a:r>
              <a:rPr lang="en-GB" sz="1500" dirty="0" smtClean="0">
                <a:solidFill>
                  <a:srgbClr val="000000"/>
                </a:solidFill>
              </a:rPr>
              <a:t>153.258    73            0.000      0.909  0.085       7601.551</a:t>
            </a:r>
            <a:endParaRPr lang="en-GB" sz="1500" dirty="0" smtClean="0"/>
          </a:p>
          <a:p>
            <a:endParaRPr lang="en-GB" sz="1500" i="1" dirty="0"/>
          </a:p>
        </p:txBody>
      </p:sp>
      <p:sp>
        <p:nvSpPr>
          <p:cNvPr id="5" name="Rectangle 4"/>
          <p:cNvSpPr/>
          <p:nvPr/>
        </p:nvSpPr>
        <p:spPr>
          <a:xfrm>
            <a:off x="457200" y="990600"/>
            <a:ext cx="8229600" cy="1200329"/>
          </a:xfrm>
          <a:prstGeom prst="rect">
            <a:avLst/>
          </a:prstGeom>
          <a:ln>
            <a:solidFill>
              <a:srgbClr val="FF0000"/>
            </a:solidFill>
          </a:ln>
        </p:spPr>
        <p:txBody>
          <a:bodyPr wrap="square">
            <a:spAutoFit/>
          </a:bodyPr>
          <a:lstStyle/>
          <a:p>
            <a:pPr marL="95250" lvl="1">
              <a:buNone/>
            </a:pPr>
            <a:r>
              <a:rPr lang="en-GB" dirty="0" smtClean="0"/>
              <a:t>model5 &lt;- </a:t>
            </a:r>
            <a:r>
              <a:rPr lang="en-GB" dirty="0" err="1" smtClean="0"/>
              <a:t>cfa</a:t>
            </a:r>
            <a:r>
              <a:rPr lang="en-GB" dirty="0" smtClean="0"/>
              <a:t>(</a:t>
            </a:r>
            <a:r>
              <a:rPr lang="en-GB" dirty="0" err="1" smtClean="0"/>
              <a:t>HS.model</a:t>
            </a:r>
            <a:r>
              <a:rPr lang="en-GB" dirty="0" smtClean="0"/>
              <a:t>, data=HolzingerSwineford1939, group="school",</a:t>
            </a:r>
          </a:p>
          <a:p>
            <a:pPr marL="95250" lvl="1">
              <a:buNone/>
            </a:pPr>
            <a:r>
              <a:rPr lang="en-GB" dirty="0" smtClean="0"/>
              <a:t> 	</a:t>
            </a:r>
            <a:r>
              <a:rPr lang="en-GB" dirty="0" err="1" smtClean="0"/>
              <a:t>group.equal</a:t>
            </a:r>
            <a:r>
              <a:rPr lang="en-GB" dirty="0" smtClean="0"/>
              <a:t>=c("loadings", "intercepts", "residuals", </a:t>
            </a:r>
            <a:r>
              <a:rPr lang="en-GB" b="1" dirty="0" smtClean="0">
                <a:solidFill>
                  <a:schemeClr val="accent2"/>
                </a:solidFill>
              </a:rPr>
              <a:t>"</a:t>
            </a:r>
            <a:r>
              <a:rPr lang="en-GB" b="1" dirty="0" err="1" smtClean="0">
                <a:solidFill>
                  <a:schemeClr val="accent2"/>
                </a:solidFill>
              </a:rPr>
              <a:t>lv.variances</a:t>
            </a:r>
            <a:r>
              <a:rPr lang="en-GB" b="1" dirty="0" smtClean="0">
                <a:solidFill>
                  <a:schemeClr val="accent2"/>
                </a:solidFill>
              </a:rPr>
              <a:t>", 	"</a:t>
            </a:r>
            <a:r>
              <a:rPr lang="en-GB" b="1" dirty="0" err="1" smtClean="0">
                <a:solidFill>
                  <a:schemeClr val="accent2"/>
                </a:solidFill>
              </a:rPr>
              <a:t>lv.covariances</a:t>
            </a:r>
            <a:r>
              <a:rPr lang="en-GB" b="1" dirty="0" smtClean="0">
                <a:solidFill>
                  <a:schemeClr val="accent2"/>
                </a:solidFill>
              </a:rPr>
              <a:t>"</a:t>
            </a:r>
            <a:r>
              <a:rPr lang="en-GB" dirty="0" smtClean="0"/>
              <a:t>), </a:t>
            </a:r>
            <a:r>
              <a:rPr lang="en-GB" dirty="0" err="1" smtClean="0"/>
              <a:t>group.partial</a:t>
            </a:r>
            <a:r>
              <a:rPr lang="en-GB" dirty="0" smtClean="0"/>
              <a:t>=c("x3~1", "x7~1"))</a:t>
            </a:r>
          </a:p>
          <a:p>
            <a:pPr marL="95250" lvl="1">
              <a:buNone/>
            </a:pPr>
            <a:r>
              <a:rPr lang="en-GB" dirty="0" smtClean="0"/>
              <a:t>summary(model5,fit.measures=TRUE)</a:t>
            </a:r>
            <a:endParaRPr lang="en-GB" sz="1400" dirty="0" smtClean="0">
              <a:solidFill>
                <a:srgbClr val="FF0000"/>
              </a:solidFill>
            </a:endParaRPr>
          </a:p>
        </p:txBody>
      </p:sp>
      <p:sp>
        <p:nvSpPr>
          <p:cNvPr id="6" name="Rectangle 5"/>
          <p:cNvSpPr/>
          <p:nvPr/>
        </p:nvSpPr>
        <p:spPr>
          <a:xfrm>
            <a:off x="304800" y="4724400"/>
            <a:ext cx="8839200" cy="1938992"/>
          </a:xfrm>
          <a:prstGeom prst="rect">
            <a:avLst/>
          </a:prstGeom>
        </p:spPr>
        <p:txBody>
          <a:bodyPr wrap="square">
            <a:spAutoFit/>
          </a:bodyPr>
          <a:lstStyle/>
          <a:p>
            <a:pPr>
              <a:buClr>
                <a:schemeClr val="accent2"/>
              </a:buClr>
              <a:buFont typeface="Wingdings" pitchFamily="2" charset="2"/>
              <a:buChar char="Ø"/>
            </a:pPr>
            <a:r>
              <a:rPr lang="en-GB" sz="2000" dirty="0" smtClean="0"/>
              <a:t>The chi-square difference is not significant (p= 0.42), and the RMSEA showed improvement. The variance and covariance of latent factors are invariant across groups</a:t>
            </a:r>
          </a:p>
          <a:p>
            <a:pPr>
              <a:buClr>
                <a:schemeClr val="accent2"/>
              </a:buClr>
              <a:buFont typeface="Wingdings" pitchFamily="2" charset="2"/>
              <a:buChar char="Ø"/>
            </a:pPr>
            <a:r>
              <a:rPr lang="en-GB" sz="2000" dirty="0" smtClean="0"/>
              <a:t>As a matter of fact, if one does analysis with latent variables, then strict invariance if not really a prerequisite, since measurement errors are taken into account of as part of the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762000"/>
            <a:ext cx="8686800" cy="2895600"/>
          </a:xfrm>
          <a:prstGeom prst="roundRect">
            <a:avLst>
              <a:gd name="adj" fmla="val 19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52400" y="-76200"/>
            <a:ext cx="8229600" cy="838200"/>
          </a:xfrm>
        </p:spPr>
        <p:txBody>
          <a:bodyPr/>
          <a:lstStyle/>
          <a:p>
            <a:r>
              <a:rPr lang="en-GB" dirty="0" smtClean="0"/>
              <a:t>Summarising the MI analysis</a:t>
            </a:r>
            <a:endParaRPr lang="en-GB" dirty="0"/>
          </a:p>
        </p:txBody>
      </p:sp>
      <p:sp>
        <p:nvSpPr>
          <p:cNvPr id="3" name="Content Placeholder 2"/>
          <p:cNvSpPr>
            <a:spLocks noGrp="1"/>
          </p:cNvSpPr>
          <p:nvPr>
            <p:ph sz="quarter" idx="1"/>
          </p:nvPr>
        </p:nvSpPr>
        <p:spPr>
          <a:xfrm>
            <a:off x="304800" y="3810000"/>
            <a:ext cx="8458200" cy="2971800"/>
          </a:xfrm>
        </p:spPr>
        <p:txBody>
          <a:bodyPr>
            <a:noAutofit/>
          </a:bodyPr>
          <a:lstStyle/>
          <a:p>
            <a:pPr>
              <a:buFont typeface="Wingdings" pitchFamily="2" charset="2"/>
              <a:buChar char="Ø"/>
            </a:pPr>
            <a:r>
              <a:rPr lang="en-GB" sz="2200" dirty="0" smtClean="0"/>
              <a:t>MI analysis includes a series of nested models with an increasingly restrictive parameter specifications across groups</a:t>
            </a:r>
          </a:p>
          <a:p>
            <a:pPr>
              <a:buFont typeface="Wingdings" pitchFamily="2" charset="2"/>
              <a:buChar char="Ø"/>
            </a:pPr>
            <a:endParaRPr lang="en-GB" sz="2200" dirty="0" smtClean="0"/>
          </a:p>
          <a:p>
            <a:pPr>
              <a:buFont typeface="Wingdings" pitchFamily="2" charset="2"/>
              <a:buChar char="Ø"/>
            </a:pPr>
            <a:r>
              <a:rPr lang="en-GB" sz="2200" dirty="0" smtClean="0"/>
              <a:t>The same principle applies for longitudinal data</a:t>
            </a:r>
          </a:p>
          <a:p>
            <a:pPr lvl="1">
              <a:buFont typeface="Arial" pitchFamily="34" charset="0"/>
              <a:buChar char="•"/>
            </a:pPr>
            <a:r>
              <a:rPr lang="en-GB" sz="2000" dirty="0" smtClean="0"/>
              <a:t>Testing measurement invariance of items over time </a:t>
            </a:r>
          </a:p>
          <a:p>
            <a:pPr lvl="1">
              <a:buFont typeface="Arial" pitchFamily="34" charset="0"/>
              <a:buChar char="•"/>
            </a:pPr>
            <a:r>
              <a:rPr lang="en-GB" sz="2000" dirty="0" smtClean="0"/>
              <a:t>This is a basis for analysis that compares latent means over time, for instance, in a growth curve model</a:t>
            </a:r>
          </a:p>
          <a:p>
            <a:pPr>
              <a:buNone/>
            </a:pPr>
            <a:endParaRPr lang="en-GB" sz="22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9" name="Table 8"/>
          <p:cNvGraphicFramePr>
            <a:graphicFrameLocks noGrp="1"/>
          </p:cNvGraphicFramePr>
          <p:nvPr/>
        </p:nvGraphicFramePr>
        <p:xfrm>
          <a:off x="304800" y="838200"/>
          <a:ext cx="8382001" cy="2743198"/>
        </p:xfrm>
        <a:graphic>
          <a:graphicData uri="http://schemas.openxmlformats.org/drawingml/2006/table">
            <a:tbl>
              <a:tblPr/>
              <a:tblGrid>
                <a:gridCol w="457546"/>
                <a:gridCol w="562401"/>
                <a:gridCol w="228774"/>
                <a:gridCol w="409885"/>
                <a:gridCol w="508386"/>
                <a:gridCol w="371756"/>
                <a:gridCol w="371756"/>
                <a:gridCol w="482966"/>
                <a:gridCol w="368578"/>
                <a:gridCol w="448015"/>
                <a:gridCol w="559224"/>
                <a:gridCol w="333629"/>
                <a:gridCol w="3279085"/>
              </a:tblGrid>
              <a:tr h="441214">
                <a:tc>
                  <a:txBody>
                    <a:bodyPr/>
                    <a:lstStyle/>
                    <a:p>
                      <a:pPr algn="l" fontAlgn="b"/>
                      <a:r>
                        <a:rPr lang="en-GB" sz="1200" b="1" i="0" u="none" strike="noStrike" dirty="0">
                          <a:solidFill>
                            <a:srgbClr val="000000"/>
                          </a:solidFill>
                          <a:latin typeface="Calibri"/>
                        </a:rPr>
                        <a:t>Model</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 χ</a:t>
                      </a:r>
                      <a:r>
                        <a:rPr lang="el-GR" sz="1200" b="1" i="0" u="none" strike="noStrike" baseline="30000">
                          <a:solidFill>
                            <a:srgbClr val="000000"/>
                          </a:solidFill>
                          <a:latin typeface="Calibri"/>
                        </a:rPr>
                        <a:t>2</a:t>
                      </a:r>
                      <a:r>
                        <a:rPr lang="el-GR" sz="1200" b="1" i="0" u="none" strike="noStrike">
                          <a:solidFill>
                            <a:srgbClr val="000000"/>
                          </a:solidFill>
                          <a:latin typeface="Calibri"/>
                        </a:rPr>
                        <a:t>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DF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CFI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RMSEA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BIC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Base</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Δχ2  </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  Δ</a:t>
                      </a:r>
                      <a:r>
                        <a:rPr lang="en-GB" sz="1200" b="1" i="0" u="none" strike="noStrike">
                          <a:solidFill>
                            <a:srgbClr val="000000"/>
                          </a:solidFill>
                          <a:latin typeface="Calibri"/>
                        </a:rPr>
                        <a:t>DF</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  Δ</a:t>
                      </a:r>
                      <a:r>
                        <a:rPr lang="en-GB" sz="1200" b="1" i="0" u="none" strike="noStrike">
                          <a:solidFill>
                            <a:srgbClr val="000000"/>
                          </a:solidFill>
                          <a:latin typeface="Calibri"/>
                        </a:rPr>
                        <a:t>CFI</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Δ</a:t>
                      </a:r>
                      <a:r>
                        <a:rPr lang="en-GB" sz="1200" b="1" i="0" u="none" strike="noStrike">
                          <a:solidFill>
                            <a:srgbClr val="000000"/>
                          </a:solidFill>
                          <a:latin typeface="Calibri"/>
                        </a:rPr>
                        <a:t>RMSEA  </a:t>
                      </a:r>
                    </a:p>
                  </a:txBody>
                  <a:tcPr marL="6948" marR="6948" marT="6948" marB="0" anchor="b">
                    <a:lnL>
                      <a:noFill/>
                    </a:lnL>
                    <a:lnR>
                      <a:noFill/>
                    </a:lnR>
                    <a:lnT>
                      <a:noFill/>
                    </a:lnT>
                    <a:lnB>
                      <a:noFill/>
                    </a:lnB>
                    <a:solidFill>
                      <a:srgbClr val="D8D8D8"/>
                    </a:solidFill>
                  </a:tcPr>
                </a:tc>
                <a:tc>
                  <a:txBody>
                    <a:bodyPr/>
                    <a:lstStyle/>
                    <a:p>
                      <a:pPr algn="l" fontAlgn="b"/>
                      <a:r>
                        <a:rPr lang="el-GR" sz="1200" b="1" i="0" u="none" strike="noStrike">
                          <a:solidFill>
                            <a:srgbClr val="000000"/>
                          </a:solidFill>
                          <a:latin typeface="Calibri"/>
                        </a:rPr>
                        <a:t>Δ</a:t>
                      </a:r>
                      <a:r>
                        <a:rPr lang="en-GB" sz="1200" b="1" i="0" u="none" strike="noStrike">
                          <a:solidFill>
                            <a:srgbClr val="000000"/>
                          </a:solidFill>
                          <a:latin typeface="Calibri"/>
                        </a:rPr>
                        <a:t>BIC </a:t>
                      </a:r>
                    </a:p>
                  </a:txBody>
                  <a:tcPr marL="6948" marR="6948" marT="6948" marB="0" anchor="b">
                    <a:lnL>
                      <a:noFill/>
                    </a:lnL>
                    <a:lnR>
                      <a:noFill/>
                    </a:lnR>
                    <a:lnT>
                      <a:noFill/>
                    </a:lnT>
                    <a:lnB>
                      <a:noFill/>
                    </a:lnB>
                    <a:solidFill>
                      <a:srgbClr val="D8D8D8"/>
                    </a:solidFill>
                  </a:tcPr>
                </a:tc>
                <a:tc>
                  <a:txBody>
                    <a:bodyPr/>
                    <a:lstStyle/>
                    <a:p>
                      <a:pPr algn="l" fontAlgn="b"/>
                      <a:r>
                        <a:rPr lang="en-GB" sz="1200" b="1" i="0" u="none" strike="noStrike">
                          <a:solidFill>
                            <a:srgbClr val="000000"/>
                          </a:solidFill>
                          <a:latin typeface="Calibri"/>
                        </a:rPr>
                        <a:t> </a:t>
                      </a:r>
                    </a:p>
                  </a:txBody>
                  <a:tcPr marL="6948" marR="6948" marT="6948" marB="0" anchor="b">
                    <a:lnL>
                      <a:noFill/>
                    </a:lnL>
                    <a:lnR>
                      <a:noFill/>
                    </a:lnR>
                    <a:lnT>
                      <a:noFill/>
                    </a:lnT>
                    <a:lnB>
                      <a:noFill/>
                    </a:lnB>
                    <a:solidFill>
                      <a:srgbClr val="D8D8D8"/>
                    </a:solidFill>
                  </a:tcPr>
                </a:tc>
              </a:tr>
              <a:tr h="383664">
                <a:tc>
                  <a:txBody>
                    <a:bodyPr/>
                    <a:lstStyle/>
                    <a:p>
                      <a:pPr algn="l" fontAlgn="b"/>
                      <a:r>
                        <a:rPr lang="en-GB" sz="1200" b="1" i="0" u="none" strike="noStrike">
                          <a:solidFill>
                            <a:srgbClr val="000000"/>
                          </a:solidFill>
                          <a:latin typeface="Calibri"/>
                        </a:rPr>
                        <a:t>m1 </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115.851</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48</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0.923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0.097</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7707</a:t>
                      </a:r>
                    </a:p>
                  </a:txBody>
                  <a:tcPr marL="6948" marR="6948" marT="6948" marB="0" anchor="b">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ctr"/>
                      <a:endParaRPr lang="en-GB" sz="1200" b="1" i="0" u="none" strike="noStrike">
                        <a:solidFill>
                          <a:srgbClr val="000000"/>
                        </a:solidFill>
                        <a:latin typeface="Calibri"/>
                      </a:endParaRPr>
                    </a:p>
                  </a:txBody>
                  <a:tcPr marL="6948" marR="6948" marT="6948" marB="0" anchor="ctr">
                    <a:lnL>
                      <a:noFill/>
                    </a:lnL>
                    <a:lnR>
                      <a:noFill/>
                    </a:lnR>
                    <a:lnT>
                      <a:noFill/>
                    </a:lnT>
                    <a:lnB>
                      <a:noFill/>
                    </a:lnB>
                  </a:tcPr>
                </a:tc>
                <a:tc>
                  <a:txBody>
                    <a:bodyPr/>
                    <a:lstStyle/>
                    <a:p>
                      <a:pPr algn="l" fontAlgn="b"/>
                      <a:r>
                        <a:rPr lang="en-GB" sz="1200" b="1" i="0" u="none" strike="noStrike">
                          <a:solidFill>
                            <a:srgbClr val="000000"/>
                          </a:solidFill>
                          <a:latin typeface="Calibri"/>
                        </a:rPr>
                        <a:t>inv=none, free=fl+inter+uniq+var+cov </a:t>
                      </a:r>
                    </a:p>
                  </a:txBody>
                  <a:tcPr marL="6948" marR="6948" marT="6948" marB="0" anchor="b">
                    <a:lnL>
                      <a:noFill/>
                    </a:lnL>
                    <a:lnR>
                      <a:noFill/>
                    </a:lnR>
                    <a:lnT>
                      <a:noFill/>
                    </a:lnT>
                    <a:lnB>
                      <a:noFill/>
                    </a:lnB>
                  </a:tcPr>
                </a:tc>
              </a:tr>
              <a:tr h="383664">
                <a:tc>
                  <a:txBody>
                    <a:bodyPr/>
                    <a:lstStyle/>
                    <a:p>
                      <a:pPr algn="l" fontAlgn="b"/>
                      <a:r>
                        <a:rPr lang="en-GB" sz="1200" b="1" i="0" u="none" strike="noStrike">
                          <a:solidFill>
                            <a:srgbClr val="000000"/>
                          </a:solidFill>
                          <a:latin typeface="Calibri"/>
                        </a:rPr>
                        <a:t>m2 </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124.044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54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0.921</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0.093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7681</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m1</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8.193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6</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-26</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inv=fl, free=inter+uniq+var+cov</a:t>
                      </a:r>
                    </a:p>
                  </a:txBody>
                  <a:tcPr marL="6948" marR="6948" marT="6948" marB="0" anchor="b">
                    <a:lnL>
                      <a:noFill/>
                    </a:lnL>
                    <a:lnR>
                      <a:noFill/>
                    </a:lnR>
                    <a:lnT>
                      <a:noFill/>
                    </a:lnT>
                    <a:lnB>
                      <a:noFill/>
                    </a:lnB>
                  </a:tcPr>
                </a:tc>
              </a:tr>
              <a:tr h="383664">
                <a:tc>
                  <a:txBody>
                    <a:bodyPr/>
                    <a:lstStyle/>
                    <a:p>
                      <a:pPr algn="l" fontAlgn="b"/>
                      <a:r>
                        <a:rPr lang="en-GB" sz="1200" b="1" i="0" u="none" strike="noStrike">
                          <a:solidFill>
                            <a:srgbClr val="000000"/>
                          </a:solidFill>
                          <a:latin typeface="Calibri"/>
                        </a:rPr>
                        <a:t>m3 </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164.103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60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0.882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0.107</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7687</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m2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40.059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6</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-0.039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0.014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6</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inv=fl+inter, free=Fmean+uniq+var+cov</a:t>
                      </a:r>
                    </a:p>
                  </a:txBody>
                  <a:tcPr marL="6948" marR="6948" marT="6948" marB="0" anchor="b">
                    <a:lnL>
                      <a:noFill/>
                    </a:lnL>
                    <a:lnR>
                      <a:noFill/>
                    </a:lnR>
                    <a:lnT>
                      <a:noFill/>
                    </a:lnT>
                    <a:lnB>
                      <a:noFill/>
                    </a:lnB>
                  </a:tcPr>
                </a:tc>
              </a:tr>
              <a:tr h="383664">
                <a:tc>
                  <a:txBody>
                    <a:bodyPr/>
                    <a:lstStyle/>
                    <a:p>
                      <a:pPr algn="l" fontAlgn="b"/>
                      <a:r>
                        <a:rPr lang="en-GB" sz="1200" b="1" i="0" u="none" strike="noStrike">
                          <a:solidFill>
                            <a:srgbClr val="000000"/>
                          </a:solidFill>
                          <a:latin typeface="Calibri"/>
                        </a:rPr>
                        <a:t>m3a</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129.422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58</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0.919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0.090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7663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m2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5.378</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-17</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inv=fl+inter, free=inter(x3+x7)+uniq+var+cov </a:t>
                      </a:r>
                    </a:p>
                  </a:txBody>
                  <a:tcPr marL="6948" marR="6948" marT="6948" marB="0" anchor="b">
                    <a:lnL>
                      <a:noFill/>
                    </a:lnL>
                    <a:lnR>
                      <a:noFill/>
                    </a:lnR>
                    <a:lnT>
                      <a:noFill/>
                    </a:lnT>
                    <a:lnB>
                      <a:noFill/>
                    </a:lnB>
                  </a:tcPr>
                </a:tc>
              </a:tr>
              <a:tr h="383664">
                <a:tc>
                  <a:txBody>
                    <a:bodyPr/>
                    <a:lstStyle/>
                    <a:p>
                      <a:pPr algn="l" fontAlgn="b"/>
                      <a:r>
                        <a:rPr lang="en-GB" sz="1200" b="1" i="0" u="none" strike="noStrike">
                          <a:solidFill>
                            <a:srgbClr val="000000"/>
                          </a:solidFill>
                          <a:latin typeface="Calibri"/>
                        </a:rPr>
                        <a:t>m4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147.260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67</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0.909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0.089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7630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m3a</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17.838</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-0.010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-0.001</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-34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inv=fl+inter+uniq, free=inter(x3+x7)+Fmean+var+cov </a:t>
                      </a:r>
                    </a:p>
                  </a:txBody>
                  <a:tcPr marL="6948" marR="6948" marT="6948" marB="0" anchor="b">
                    <a:lnL>
                      <a:noFill/>
                    </a:lnL>
                    <a:lnR>
                      <a:noFill/>
                    </a:lnR>
                    <a:lnT>
                      <a:noFill/>
                    </a:lnT>
                    <a:lnB>
                      <a:noFill/>
                    </a:lnB>
                  </a:tcPr>
                </a:tc>
              </a:tr>
              <a:tr h="383664">
                <a:tc>
                  <a:txBody>
                    <a:bodyPr/>
                    <a:lstStyle/>
                    <a:p>
                      <a:pPr algn="l" fontAlgn="b"/>
                      <a:r>
                        <a:rPr lang="en-GB" sz="1200" b="1" i="0" u="none" strike="noStrike" dirty="0">
                          <a:solidFill>
                            <a:srgbClr val="000000"/>
                          </a:solidFill>
                          <a:latin typeface="Calibri"/>
                        </a:rPr>
                        <a:t>m5</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153.258</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73</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0.909</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0.085</a:t>
                      </a:r>
                    </a:p>
                  </a:txBody>
                  <a:tcPr marL="6948" marR="6948" marT="6948" marB="0" anchor="b">
                    <a:lnL>
                      <a:noFill/>
                    </a:lnL>
                    <a:lnR>
                      <a:noFill/>
                    </a:lnR>
                    <a:lnT>
                      <a:noFill/>
                    </a:lnT>
                    <a:lnB>
                      <a:noFill/>
                    </a:lnB>
                  </a:tcPr>
                </a:tc>
                <a:tc>
                  <a:txBody>
                    <a:bodyPr/>
                    <a:lstStyle/>
                    <a:p>
                      <a:pPr algn="l" fontAlgn="b"/>
                      <a:r>
                        <a:rPr lang="en-GB" sz="1200" b="1" i="0" u="none" strike="noStrike" dirty="0">
                          <a:solidFill>
                            <a:srgbClr val="000000"/>
                          </a:solidFill>
                          <a:latin typeface="Calibri"/>
                        </a:rPr>
                        <a:t>7602</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m4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5.998</a:t>
                      </a:r>
                    </a:p>
                  </a:txBody>
                  <a:tcPr marL="6948" marR="6948" marT="6948" marB="0" anchor="b">
                    <a:lnL>
                      <a:noFill/>
                    </a:lnL>
                    <a:lnR>
                      <a:noFill/>
                    </a:lnR>
                    <a:lnT>
                      <a:noFill/>
                    </a:lnT>
                    <a:lnB>
                      <a:noFill/>
                    </a:lnB>
                  </a:tcPr>
                </a:tc>
                <a:tc>
                  <a:txBody>
                    <a:bodyPr/>
                    <a:lstStyle/>
                    <a:p>
                      <a:pPr algn="l" fontAlgn="b"/>
                      <a:r>
                        <a:rPr lang="en-GB" sz="1200" b="1" i="0" u="none" strike="noStrike" dirty="0">
                          <a:solidFill>
                            <a:srgbClr val="000000"/>
                          </a:solidFill>
                          <a:latin typeface="Calibri"/>
                        </a:rPr>
                        <a:t>6</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0.000</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-0.004</a:t>
                      </a:r>
                    </a:p>
                  </a:txBody>
                  <a:tcPr marL="6948" marR="6948" marT="6948" marB="0" anchor="b">
                    <a:lnL>
                      <a:noFill/>
                    </a:lnL>
                    <a:lnR>
                      <a:noFill/>
                    </a:lnR>
                    <a:lnT>
                      <a:noFill/>
                    </a:lnT>
                    <a:lnB>
                      <a:noFill/>
                    </a:lnB>
                  </a:tcPr>
                </a:tc>
                <a:tc>
                  <a:txBody>
                    <a:bodyPr/>
                    <a:lstStyle/>
                    <a:p>
                      <a:pPr algn="l" fontAlgn="b"/>
                      <a:r>
                        <a:rPr lang="en-GB" sz="1200" b="1" i="0" u="none" strike="noStrike">
                          <a:solidFill>
                            <a:srgbClr val="000000"/>
                          </a:solidFill>
                          <a:latin typeface="Calibri"/>
                        </a:rPr>
                        <a:t>-28</a:t>
                      </a:r>
                    </a:p>
                  </a:txBody>
                  <a:tcPr marL="6948" marR="6948" marT="6948" marB="0" anchor="b">
                    <a:lnL>
                      <a:noFill/>
                    </a:lnL>
                    <a:lnR>
                      <a:noFill/>
                    </a:lnR>
                    <a:lnT>
                      <a:noFill/>
                    </a:lnT>
                    <a:lnB>
                      <a:noFill/>
                    </a:lnB>
                  </a:tcPr>
                </a:tc>
                <a:tc>
                  <a:txBody>
                    <a:bodyPr/>
                    <a:lstStyle/>
                    <a:p>
                      <a:pPr algn="l" fontAlgn="b"/>
                      <a:r>
                        <a:rPr lang="en-GB" sz="1200" b="1" i="0" u="none" strike="noStrike" dirty="0">
                          <a:solidFill>
                            <a:srgbClr val="000000"/>
                          </a:solidFill>
                          <a:latin typeface="Calibri"/>
                        </a:rPr>
                        <a:t>inv=</a:t>
                      </a:r>
                      <a:r>
                        <a:rPr lang="en-GB" sz="1200" b="1" i="0" u="none" strike="noStrike" dirty="0" err="1">
                          <a:solidFill>
                            <a:srgbClr val="000000"/>
                          </a:solidFill>
                          <a:latin typeface="Calibri"/>
                        </a:rPr>
                        <a:t>fl+inter+uniq+var+cov</a:t>
                      </a:r>
                      <a:r>
                        <a:rPr lang="en-GB" sz="1200" b="1" i="0" u="none" strike="noStrike" dirty="0">
                          <a:solidFill>
                            <a:srgbClr val="000000"/>
                          </a:solidFill>
                          <a:latin typeface="Calibri"/>
                        </a:rPr>
                        <a:t> , free=inter(x3+x7)+</a:t>
                      </a:r>
                      <a:r>
                        <a:rPr lang="en-GB" sz="1200" b="1" i="0" u="none" strike="noStrike" dirty="0" err="1">
                          <a:solidFill>
                            <a:srgbClr val="000000"/>
                          </a:solidFill>
                          <a:latin typeface="Calibri"/>
                        </a:rPr>
                        <a:t>Fmean</a:t>
                      </a:r>
                      <a:endParaRPr lang="en-GB" sz="1200" b="1" i="0" u="none" strike="noStrike" dirty="0">
                        <a:solidFill>
                          <a:srgbClr val="000000"/>
                        </a:solidFill>
                        <a:latin typeface="Calibri"/>
                      </a:endParaRPr>
                    </a:p>
                  </a:txBody>
                  <a:tcPr marL="6948" marR="6948" marT="6948" marB="0" anchor="b">
                    <a:lnL>
                      <a:noFill/>
                    </a:lnL>
                    <a:lnR>
                      <a:noFill/>
                    </a:lnR>
                    <a:lnT>
                      <a:noFill/>
                    </a:lnT>
                    <a:lnB>
                      <a:noFill/>
                    </a:lnB>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Measurement invariance </a:t>
            </a:r>
            <a:br>
              <a:rPr lang="en-GB" dirty="0" smtClean="0"/>
            </a:br>
            <a:r>
              <a:rPr lang="en-GB" dirty="0" smtClean="0"/>
              <a:t>– other issues</a:t>
            </a:r>
            <a:endParaRPr lang="en-GB"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GB" dirty="0" smtClean="0"/>
              <a:t>Setting of referent indicator</a:t>
            </a:r>
          </a:p>
          <a:p>
            <a:pPr lvl="1">
              <a:buFont typeface="Arial" pitchFamily="34" charset="0"/>
              <a:buChar char="•"/>
            </a:pPr>
            <a:r>
              <a:rPr lang="en-GB" dirty="0" smtClean="0"/>
              <a:t>Identify the “most non-invariant” item to use as referent indicator</a:t>
            </a:r>
          </a:p>
          <a:p>
            <a:pPr lvl="1">
              <a:buFont typeface="Arial" pitchFamily="34" charset="0"/>
              <a:buChar char="•"/>
            </a:pPr>
            <a:r>
              <a:rPr lang="en-GB" dirty="0" smtClean="0"/>
              <a:t>Or set factor variance to 1 to avoid selecting a referent item</a:t>
            </a:r>
          </a:p>
          <a:p>
            <a:pPr>
              <a:buFont typeface="Wingdings" pitchFamily="2" charset="2"/>
              <a:buChar char="Ø"/>
            </a:pPr>
            <a:r>
              <a:rPr lang="en-GB" dirty="0" smtClean="0"/>
              <a:t>Multiple testing issue</a:t>
            </a:r>
          </a:p>
          <a:p>
            <a:pPr>
              <a:buFont typeface="Wingdings" pitchFamily="2" charset="2"/>
              <a:buChar char="Ø"/>
            </a:pPr>
            <a:r>
              <a:rPr lang="en-GB" dirty="0" smtClean="0"/>
              <a:t>Analysing </a:t>
            </a:r>
            <a:r>
              <a:rPr lang="en-GB" dirty="0" err="1" smtClean="0"/>
              <a:t>Likert</a:t>
            </a:r>
            <a:r>
              <a:rPr lang="en-GB" dirty="0" smtClean="0"/>
              <a:t> scale data </a:t>
            </a:r>
          </a:p>
          <a:p>
            <a:pPr lvl="1">
              <a:buFont typeface="Arial" pitchFamily="34" charset="0"/>
              <a:buChar char="•"/>
            </a:pPr>
            <a:r>
              <a:rPr lang="en-GB" sz="2400" dirty="0" smtClean="0"/>
              <a:t>Number of categories and data </a:t>
            </a:r>
            <a:r>
              <a:rPr lang="en-GB" dirty="0" err="1" smtClean="0"/>
              <a:t>s</a:t>
            </a:r>
            <a:r>
              <a:rPr lang="en-GB" sz="2400" dirty="0" err="1" smtClean="0"/>
              <a:t>kewness</a:t>
            </a:r>
            <a:r>
              <a:rPr lang="en-GB" sz="2400" dirty="0" smtClean="0"/>
              <a:t> (</a:t>
            </a:r>
            <a:r>
              <a:rPr lang="fr-FR" dirty="0" err="1" smtClean="0"/>
              <a:t>Rhemtulla</a:t>
            </a:r>
            <a:r>
              <a:rPr lang="fr-FR" dirty="0" smtClean="0"/>
              <a:t>, </a:t>
            </a:r>
            <a:r>
              <a:rPr lang="fr-FR" dirty="0" err="1" smtClean="0"/>
              <a:t>Brosseau</a:t>
            </a:r>
            <a:r>
              <a:rPr lang="fr-FR" dirty="0" smtClean="0"/>
              <a:t>-Liard, &amp; </a:t>
            </a:r>
            <a:r>
              <a:rPr lang="fr-FR" dirty="0" err="1" smtClean="0"/>
              <a:t>Savalei</a:t>
            </a:r>
            <a:r>
              <a:rPr lang="fr-FR" dirty="0" smtClean="0"/>
              <a:t>; 2012)</a:t>
            </a:r>
            <a:endParaRPr lang="en-GB" sz="2400" dirty="0" smtClean="0"/>
          </a:p>
          <a:p>
            <a:pPr lvl="1">
              <a:buFont typeface="Arial" pitchFamily="34" charset="0"/>
              <a:buChar char="•"/>
            </a:pPr>
            <a:r>
              <a:rPr lang="en-GB" dirty="0" smtClean="0"/>
              <a:t>R</a:t>
            </a:r>
            <a:r>
              <a:rPr lang="en-GB" sz="2400" dirty="0" smtClean="0"/>
              <a:t>obust maximum likelihood</a:t>
            </a:r>
          </a:p>
          <a:p>
            <a:pPr lvl="1">
              <a:buFont typeface="Arial" pitchFamily="34" charset="0"/>
              <a:buChar char="•"/>
            </a:pPr>
            <a:r>
              <a:rPr lang="en-GB" dirty="0" smtClean="0"/>
              <a:t>O</a:t>
            </a:r>
            <a:r>
              <a:rPr lang="en-GB" sz="2400" dirty="0" smtClean="0"/>
              <a:t>rdinal factor analysis treating data as dichotomous or </a:t>
            </a:r>
            <a:r>
              <a:rPr lang="en-GB" sz="2400" dirty="0" err="1" smtClean="0"/>
              <a:t>polytomous</a:t>
            </a:r>
            <a:r>
              <a:rPr lang="en-GB" sz="2400" dirty="0" smtClean="0"/>
              <a:t> (Millsap &amp; </a:t>
            </a:r>
            <a:r>
              <a:rPr lang="en-GB" sz="2400" dirty="0" err="1" smtClean="0"/>
              <a:t>Tein</a:t>
            </a:r>
            <a:r>
              <a:rPr lang="en-GB" sz="2400" dirty="0" smtClean="0"/>
              <a:t>, 2004; </a:t>
            </a:r>
            <a:r>
              <a:rPr lang="en-GB" sz="2400" dirty="0" err="1" smtClean="0"/>
              <a:t>Muthen</a:t>
            </a:r>
            <a:r>
              <a:rPr lang="en-GB" sz="2400" dirty="0" smtClean="0"/>
              <a:t> &amp; </a:t>
            </a:r>
            <a:r>
              <a:rPr lang="en-GB" sz="2400" dirty="0" err="1" smtClean="0"/>
              <a:t>Asparouhov</a:t>
            </a:r>
            <a:r>
              <a:rPr lang="en-GB" sz="2400" dirty="0" smtClean="0"/>
              <a:t>, 2002)</a:t>
            </a:r>
          </a:p>
          <a:p>
            <a:pPr lvl="1">
              <a:buFont typeface="Arial" pitchFamily="34" charset="0"/>
              <a:buChar char="•"/>
            </a:pPr>
            <a:endParaRPr lang="en-GB" sz="2400"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4114800" cy="914400"/>
          </a:xfrm>
        </p:spPr>
        <p:txBody>
          <a:bodyPr/>
          <a:lstStyle/>
          <a:p>
            <a:r>
              <a:rPr lang="en-GB" dirty="0" smtClean="0"/>
              <a:t>Some references</a:t>
            </a:r>
            <a:endParaRPr lang="en-GB" dirty="0"/>
          </a:p>
        </p:txBody>
      </p:sp>
      <p:sp>
        <p:nvSpPr>
          <p:cNvPr id="3" name="Content Placeholder 2"/>
          <p:cNvSpPr>
            <a:spLocks noGrp="1"/>
          </p:cNvSpPr>
          <p:nvPr>
            <p:ph sz="quarter" idx="1"/>
          </p:nvPr>
        </p:nvSpPr>
        <p:spPr>
          <a:xfrm>
            <a:off x="457200" y="914400"/>
            <a:ext cx="8229600" cy="5638800"/>
          </a:xfrm>
        </p:spPr>
        <p:txBody>
          <a:bodyPr>
            <a:normAutofit fontScale="85000" lnSpcReduction="20000"/>
          </a:bodyPr>
          <a:lstStyle/>
          <a:p>
            <a:pPr marL="514350" indent="-514350">
              <a:buFont typeface="+mj-lt"/>
              <a:buAutoNum type="arabicPeriod"/>
            </a:pPr>
            <a:endParaRPr lang="en-GB" dirty="0" smtClean="0"/>
          </a:p>
          <a:p>
            <a:pPr marL="457200" indent="-457200">
              <a:buFont typeface="+mj-lt"/>
              <a:buAutoNum type="arabicPeriod"/>
            </a:pPr>
            <a:r>
              <a:rPr lang="en-GB" sz="2000" dirty="0" smtClean="0"/>
              <a:t>Sass, D. A. (2011). "Testing Measurement Invariance and Comparing Latent Factor Means Within a Confirmatory Factor Analysis Framework." Journal of </a:t>
            </a:r>
            <a:r>
              <a:rPr lang="en-GB" sz="2000" dirty="0" err="1" smtClean="0"/>
              <a:t>Psychoeducational</a:t>
            </a:r>
            <a:r>
              <a:rPr lang="en-GB" sz="2000" dirty="0" smtClean="0"/>
              <a:t> Assessment 29(4): 347-363. </a:t>
            </a:r>
          </a:p>
          <a:p>
            <a:pPr marL="457200" indent="-457200">
              <a:buFont typeface="+mj-lt"/>
              <a:buAutoNum type="arabicPeriod"/>
            </a:pPr>
            <a:r>
              <a:rPr lang="en-GB" sz="2000" dirty="0" err="1" smtClean="0"/>
              <a:t>Wicherts</a:t>
            </a:r>
            <a:r>
              <a:rPr lang="en-GB" sz="2000" dirty="0" smtClean="0"/>
              <a:t>, J. M. and C. V. Dolan (2010). "Measurement invariance in confirmatory factor analysis: An illustration using IQ test performance of minorities." Educational Measurement: Issues and Practice 29(3): 39-47.</a:t>
            </a:r>
          </a:p>
          <a:p>
            <a:pPr marL="457200" indent="-457200">
              <a:buFont typeface="+mj-lt"/>
              <a:buAutoNum type="arabicPeriod"/>
            </a:pPr>
            <a:r>
              <a:rPr lang="en-GB" sz="2000" dirty="0" smtClean="0"/>
              <a:t>Gregorich, S. E. (2006). "Do self-report instruments allow meaningful comparisons across diverse population groups? Testing measurement invariance using the confirmatory factor analysis framework." Medical Care 44(11 </a:t>
            </a:r>
            <a:r>
              <a:rPr lang="en-GB" sz="2000" dirty="0" err="1" smtClean="0"/>
              <a:t>Suppl</a:t>
            </a:r>
            <a:r>
              <a:rPr lang="en-GB" sz="2000" dirty="0" smtClean="0"/>
              <a:t> 3): S78.</a:t>
            </a:r>
          </a:p>
          <a:p>
            <a:pPr marL="457200" indent="-457200">
              <a:buFont typeface="+mj-lt"/>
              <a:buAutoNum type="arabicPeriod"/>
            </a:pPr>
            <a:r>
              <a:rPr lang="en-GB" sz="2000" dirty="0" smtClean="0"/>
              <a:t>Byrne, B. M., R. J. Shavelson, et al. (1989). "Testing for the equivalence of factor covariance and mean structures: The issue of partial measurement invariance." Psychological bulletin 105(3): 456-466.</a:t>
            </a:r>
          </a:p>
          <a:p>
            <a:pPr marL="457200" indent="-457200">
              <a:buFont typeface="+mj-lt"/>
              <a:buAutoNum type="arabicPeriod"/>
            </a:pPr>
            <a:r>
              <a:rPr lang="en-GB" sz="2000" dirty="0" smtClean="0"/>
              <a:t>Millsap, R. E. and J. </a:t>
            </a:r>
            <a:r>
              <a:rPr lang="en-GB" sz="2000" dirty="0" err="1" smtClean="0"/>
              <a:t>Yun-Tein</a:t>
            </a:r>
            <a:r>
              <a:rPr lang="en-GB" sz="2000" dirty="0" smtClean="0"/>
              <a:t> (2004). "Assessing factorial invariance in ordered-categorical measures." Multivariate </a:t>
            </a:r>
            <a:r>
              <a:rPr lang="en-GB" sz="2000" dirty="0" err="1" smtClean="0"/>
              <a:t>Behavioral</a:t>
            </a:r>
            <a:r>
              <a:rPr lang="en-GB" sz="2000" dirty="0" smtClean="0"/>
              <a:t> Research 39(3): 479-515.</a:t>
            </a:r>
          </a:p>
          <a:p>
            <a:pPr marL="457200" indent="-457200">
              <a:buFont typeface="+mj-lt"/>
              <a:buAutoNum type="arabicPeriod"/>
            </a:pPr>
            <a:r>
              <a:rPr lang="en-GB" sz="2000" dirty="0" smtClean="0"/>
              <a:t>Meredith, W. (1993). "Measurement invariance, factor analysis and factorial invariance." </a:t>
            </a:r>
            <a:r>
              <a:rPr lang="en-GB" sz="2000" dirty="0" err="1" smtClean="0"/>
              <a:t>Psychometrika</a:t>
            </a:r>
            <a:r>
              <a:rPr lang="en-GB" sz="2000" dirty="0" smtClean="0"/>
              <a:t> 58(4): 525-543.</a:t>
            </a:r>
          </a:p>
          <a:p>
            <a:pPr marL="457200" indent="-457200">
              <a:buFont typeface="+mj-lt"/>
              <a:buAutoNum type="arabicPeriod"/>
            </a:pPr>
            <a:r>
              <a:rPr lang="en-GB" sz="2100" dirty="0" err="1" smtClean="0"/>
              <a:t>Rhemtulla</a:t>
            </a:r>
            <a:r>
              <a:rPr lang="en-GB" sz="2100" dirty="0" smtClean="0"/>
              <a:t>, M., </a:t>
            </a:r>
            <a:r>
              <a:rPr lang="en-GB" sz="2100" dirty="0" err="1" smtClean="0"/>
              <a:t>Brosseau</a:t>
            </a:r>
            <a:r>
              <a:rPr lang="en-GB" sz="2100" dirty="0" smtClean="0"/>
              <a:t>-Liard, P. É., &amp; </a:t>
            </a:r>
            <a:r>
              <a:rPr lang="en-GB" sz="2100" dirty="0" err="1" smtClean="0"/>
              <a:t>Savalei</a:t>
            </a:r>
            <a:r>
              <a:rPr lang="en-GB" sz="2100" dirty="0" smtClean="0"/>
              <a:t>, V. (2012). When can categorical variables be treated as continuous? A comparison of robust continuous and categorical SEM estimation methods under suboptimal conditions. Psychological Methods, 17(3), 354-373. </a:t>
            </a:r>
            <a:r>
              <a:rPr lang="en-GB" sz="2100" dirty="0" err="1" smtClean="0"/>
              <a:t>doi</a:t>
            </a:r>
            <a:r>
              <a:rPr lang="en-GB" sz="2100" dirty="0" smtClean="0"/>
              <a:t>: 10.1037/a0029315</a:t>
            </a:r>
            <a:endParaRPr lang="en-GB" sz="21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2667000"/>
          </a:xfrm>
        </p:spPr>
        <p:txBody>
          <a:bodyPr>
            <a:normAutofit/>
          </a:bodyPr>
          <a:lstStyle/>
          <a:p>
            <a:r>
              <a:rPr lang="en-GB" dirty="0" smtClean="0"/>
              <a:t>Acknowledgement:</a:t>
            </a:r>
            <a:br>
              <a:rPr lang="en-GB" dirty="0" smtClean="0"/>
            </a:br>
            <a:r>
              <a:rPr lang="en-GB" dirty="0" smtClean="0"/>
              <a:t/>
            </a:r>
            <a:br>
              <a:rPr lang="en-GB" dirty="0" smtClean="0"/>
            </a:br>
            <a:r>
              <a:rPr lang="en-GB" sz="3300" dirty="0" smtClean="0"/>
              <a:t>Dr. Adam Wagner provided thoughtful comments on earlier drafts </a:t>
            </a:r>
            <a:endParaRPr lang="en-GB" sz="3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76200"/>
            <a:ext cx="7772400" cy="1143000"/>
          </a:xfrm>
        </p:spPr>
        <p:txBody>
          <a:bodyPr>
            <a:normAutofit fontScale="90000"/>
          </a:bodyPr>
          <a:lstStyle/>
          <a:p>
            <a:r>
              <a:rPr lang="en-GB" dirty="0" smtClean="0"/>
              <a:t>Assessing measurement invariance</a:t>
            </a:r>
            <a:endParaRPr lang="en-GB" dirty="0"/>
          </a:p>
        </p:txBody>
      </p:sp>
      <p:sp>
        <p:nvSpPr>
          <p:cNvPr id="3" name="Content Placeholder 2"/>
          <p:cNvSpPr>
            <a:spLocks noGrp="1"/>
          </p:cNvSpPr>
          <p:nvPr>
            <p:ph sz="quarter" idx="1"/>
          </p:nvPr>
        </p:nvSpPr>
        <p:spPr>
          <a:xfrm>
            <a:off x="457200" y="1295400"/>
            <a:ext cx="8229600" cy="5105400"/>
          </a:xfrm>
        </p:spPr>
        <p:txBody>
          <a:bodyPr>
            <a:normAutofit/>
          </a:bodyPr>
          <a:lstStyle/>
          <a:p>
            <a:pPr lvl="1">
              <a:buFont typeface="Wingdings" pitchFamily="2" charset="2"/>
              <a:buChar char="Ø"/>
            </a:pPr>
            <a:r>
              <a:rPr lang="en-GB" sz="2600" dirty="0" smtClean="0"/>
              <a:t>Multiple group confirmatory factor analysis is a popular method for measurement invariance analysis (Meredith, 1993)</a:t>
            </a:r>
          </a:p>
          <a:p>
            <a:pPr lvl="2"/>
            <a:r>
              <a:rPr lang="en-GB" sz="2400" dirty="0" smtClean="0"/>
              <a:t>Evaluation on whether the variables of interest is equivalent across groups, using latent variable modelling method</a:t>
            </a:r>
          </a:p>
          <a:p>
            <a:pPr lvl="2"/>
            <a:r>
              <a:rPr lang="en-GB" sz="2400" dirty="0" smtClean="0"/>
              <a:t>Parameters in the CFA model can be set equal or vary across groups</a:t>
            </a:r>
          </a:p>
          <a:p>
            <a:pPr lvl="2"/>
            <a:r>
              <a:rPr lang="en-GB" sz="2400" dirty="0" smtClean="0"/>
              <a:t>Level of measurement equivalency can be assessed through model fit of a series of </a:t>
            </a:r>
            <a:r>
              <a:rPr lang="en-GB" sz="2400" b="1" dirty="0" smtClean="0"/>
              <a:t>nested</a:t>
            </a:r>
            <a:r>
              <a:rPr lang="en-GB" sz="2400" dirty="0" smtClean="0"/>
              <a:t> multiple group models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7315200" cy="1417638"/>
          </a:xfrm>
        </p:spPr>
        <p:txBody>
          <a:bodyPr>
            <a:normAutofit fontScale="90000"/>
          </a:bodyPr>
          <a:lstStyle/>
          <a:p>
            <a:r>
              <a:rPr lang="en-GB" sz="3600" dirty="0" smtClean="0"/>
              <a:t>Illustration of MI analysis based on the </a:t>
            </a:r>
            <a:r>
              <a:rPr lang="en-GB" sz="3600" dirty="0" err="1" smtClean="0"/>
              <a:t>Holzinger-Swineford</a:t>
            </a:r>
            <a:r>
              <a:rPr lang="en-GB" sz="3600" dirty="0" smtClean="0"/>
              <a:t> study </a:t>
            </a:r>
            <a:r>
              <a:rPr lang="en-GB" dirty="0" smtClean="0"/>
              <a:t/>
            </a:r>
            <a:br>
              <a:rPr lang="en-GB" dirty="0" smtClean="0"/>
            </a:br>
            <a:endParaRPr lang="en-GB" dirty="0"/>
          </a:p>
        </p:txBody>
      </p:sp>
      <p:sp>
        <p:nvSpPr>
          <p:cNvPr id="3" name="Content Placeholder 2"/>
          <p:cNvSpPr>
            <a:spLocks noGrp="1"/>
          </p:cNvSpPr>
          <p:nvPr>
            <p:ph sz="quarter" idx="1"/>
          </p:nvPr>
        </p:nvSpPr>
        <p:spPr>
          <a:xfrm>
            <a:off x="304800" y="1371600"/>
            <a:ext cx="5029200" cy="3581400"/>
          </a:xfrm>
        </p:spPr>
        <p:txBody>
          <a:bodyPr>
            <a:noAutofit/>
          </a:bodyPr>
          <a:lstStyle/>
          <a:p>
            <a:pPr>
              <a:buFont typeface="Wingdings" pitchFamily="2" charset="2"/>
              <a:buChar char="Ø"/>
            </a:pPr>
            <a:r>
              <a:rPr lang="en-GB" sz="2200" dirty="0" smtClean="0"/>
              <a:t>Cognitive function tests (n=301) </a:t>
            </a:r>
          </a:p>
          <a:p>
            <a:pPr lvl="1">
              <a:buFont typeface="Arial" pitchFamily="34" charset="0"/>
              <a:buChar char="•"/>
            </a:pPr>
            <a:r>
              <a:rPr lang="en-GB" sz="2200" dirty="0" smtClean="0"/>
              <a:t>Two school groups: </a:t>
            </a:r>
            <a:r>
              <a:rPr lang="en-GB" sz="2200" smtClean="0"/>
              <a:t>Pasteur=156 </a:t>
            </a:r>
            <a:r>
              <a:rPr lang="en-GB" sz="2200" smtClean="0"/>
              <a:t>Grant-white=145</a:t>
            </a:r>
            <a:endParaRPr lang="en-GB" sz="2200" dirty="0" smtClean="0"/>
          </a:p>
          <a:p>
            <a:pPr lvl="1">
              <a:buFont typeface="Arial" pitchFamily="34" charset="0"/>
              <a:buChar char="•"/>
            </a:pPr>
            <a:r>
              <a:rPr lang="en-GB" sz="2200" dirty="0" smtClean="0"/>
              <a:t>Three factors, 9 indicators</a:t>
            </a:r>
          </a:p>
          <a:p>
            <a:pPr marL="971550" lvl="1" indent="-514350">
              <a:buNone/>
            </a:pPr>
            <a:endParaRPr lang="en-GB" sz="2200" dirty="0" smtClean="0"/>
          </a:p>
          <a:p>
            <a:pPr marL="971550" lvl="1" indent="-514350">
              <a:buNone/>
            </a:pPr>
            <a:endParaRPr lang="en-GB" sz="2200" dirty="0" smtClean="0"/>
          </a:p>
        </p:txBody>
      </p:sp>
      <p:sp>
        <p:nvSpPr>
          <p:cNvPr id="5" name="Content Placeholder 2"/>
          <p:cNvSpPr txBox="1">
            <a:spLocks/>
          </p:cNvSpPr>
          <p:nvPr/>
        </p:nvSpPr>
        <p:spPr>
          <a:xfrm>
            <a:off x="76200" y="4038600"/>
            <a:ext cx="41148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5837663" y="1447800"/>
            <a:ext cx="2620537" cy="3581400"/>
          </a:xfrm>
          <a:prstGeom prst="rect">
            <a:avLst/>
          </a:prstGeom>
          <a:noFill/>
          <a:ln w="9525">
            <a:noFill/>
            <a:miter lim="800000"/>
            <a:headEnd/>
            <a:tailEnd/>
          </a:ln>
        </p:spPr>
      </p:pic>
      <p:sp>
        <p:nvSpPr>
          <p:cNvPr id="8" name="Rectangle 7"/>
          <p:cNvSpPr/>
          <p:nvPr/>
        </p:nvSpPr>
        <p:spPr>
          <a:xfrm>
            <a:off x="304800" y="5521404"/>
            <a:ext cx="8610600" cy="769441"/>
          </a:xfrm>
          <a:prstGeom prst="rect">
            <a:avLst/>
          </a:prstGeom>
        </p:spPr>
        <p:txBody>
          <a:bodyPr wrap="square">
            <a:spAutoFit/>
          </a:bodyPr>
          <a:lstStyle/>
          <a:p>
            <a:pPr marL="274320" indent="-274320">
              <a:spcBef>
                <a:spcPts val="580"/>
              </a:spcBef>
              <a:buClr>
                <a:schemeClr val="accent1"/>
              </a:buClr>
              <a:buSzPct val="85000"/>
              <a:buFont typeface="Wingdings" pitchFamily="2" charset="2"/>
              <a:buChar char="Ø"/>
            </a:pPr>
            <a:r>
              <a:rPr lang="en-GB" sz="2200" dirty="0" smtClean="0"/>
              <a:t>Some indicators might show measurement non-invariance due to different backgrounds of the students or the specific teaching style of the type of schools</a:t>
            </a:r>
          </a:p>
        </p:txBody>
      </p:sp>
      <p:graphicFrame>
        <p:nvGraphicFramePr>
          <p:cNvPr id="10" name="Table 9"/>
          <p:cNvGraphicFramePr>
            <a:graphicFrameLocks noGrp="1"/>
          </p:cNvGraphicFramePr>
          <p:nvPr/>
        </p:nvGraphicFramePr>
        <p:xfrm>
          <a:off x="1016000" y="3048000"/>
          <a:ext cx="3860800" cy="2286000"/>
        </p:xfrm>
        <a:graphic>
          <a:graphicData uri="http://schemas.openxmlformats.org/drawingml/2006/table">
            <a:tbl>
              <a:tblPr/>
              <a:tblGrid>
                <a:gridCol w="355600"/>
                <a:gridCol w="3505200"/>
              </a:tblGrid>
              <a:tr h="190500">
                <a:tc>
                  <a:txBody>
                    <a:bodyPr/>
                    <a:lstStyle/>
                    <a:p>
                      <a:pPr algn="l" fontAlgn="b"/>
                      <a:r>
                        <a:rPr lang="en-GB" sz="1500" b="1" i="0" u="none" strike="noStrike">
                          <a:solidFill>
                            <a:srgbClr val="000000"/>
                          </a:solidFill>
                          <a:latin typeface="Calibri"/>
                        </a:rPr>
                        <a:t>x1</a:t>
                      </a:r>
                    </a:p>
                  </a:txBody>
                  <a:tcPr marL="0" marR="0" marT="0" marB="0" anchor="b">
                    <a:lnL>
                      <a:noFill/>
                    </a:lnL>
                    <a:lnR>
                      <a:noFill/>
                    </a:lnR>
                    <a:lnT>
                      <a:noFill/>
                    </a:lnT>
                    <a:lnB>
                      <a:noFill/>
                    </a:lnB>
                  </a:tcPr>
                </a:tc>
                <a:tc>
                  <a:txBody>
                    <a:bodyPr/>
                    <a:lstStyle/>
                    <a:p>
                      <a:pPr algn="l" fontAlgn="b"/>
                      <a:r>
                        <a:rPr lang="en-GB" sz="1500" b="1" i="0" u="none" strike="noStrike" dirty="0">
                          <a:solidFill>
                            <a:srgbClr val="000000"/>
                          </a:solidFill>
                          <a:latin typeface="Calibri"/>
                        </a:rPr>
                        <a:t>Visual perception</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x2</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Cubes</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x3</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Lozenges</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x4</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Paragraph comprehension</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x5</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Sentence completion</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x6</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Word meaning</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x7</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Addition speed</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x8</a:t>
                      </a:r>
                    </a:p>
                  </a:txBody>
                  <a:tcPr marL="0" marR="0" marT="0" marB="0" anchor="b">
                    <a:lnL>
                      <a:noFill/>
                    </a:lnL>
                    <a:lnR>
                      <a:noFill/>
                    </a:lnR>
                    <a:lnT>
                      <a:noFill/>
                    </a:lnT>
                    <a:lnB>
                      <a:noFill/>
                    </a:lnB>
                  </a:tcPr>
                </a:tc>
                <a:tc>
                  <a:txBody>
                    <a:bodyPr/>
                    <a:lstStyle/>
                    <a:p>
                      <a:pPr algn="l" fontAlgn="b"/>
                      <a:r>
                        <a:rPr lang="en-GB" sz="1500" b="1" i="0" u="none" strike="noStrike">
                          <a:solidFill>
                            <a:srgbClr val="000000"/>
                          </a:solidFill>
                          <a:latin typeface="Calibri"/>
                        </a:rPr>
                        <a:t>Speed of counting of dots</a:t>
                      </a:r>
                    </a:p>
                  </a:txBody>
                  <a:tcPr marL="0" marR="0" marT="0" marB="0" anchor="b">
                    <a:lnL>
                      <a:noFill/>
                    </a:lnL>
                    <a:lnR>
                      <a:noFill/>
                    </a:lnR>
                    <a:lnT>
                      <a:noFill/>
                    </a:lnT>
                    <a:lnB>
                      <a:noFill/>
                    </a:lnB>
                  </a:tcPr>
                </a:tc>
              </a:tr>
              <a:tr h="190500">
                <a:tc>
                  <a:txBody>
                    <a:bodyPr/>
                    <a:lstStyle/>
                    <a:p>
                      <a:pPr algn="l" fontAlgn="b"/>
                      <a:r>
                        <a:rPr lang="en-GB" sz="1500" b="1" i="0" u="none" strike="noStrike">
                          <a:solidFill>
                            <a:srgbClr val="000000"/>
                          </a:solidFill>
                          <a:latin typeface="Calibri"/>
                        </a:rPr>
                        <a:t>x9</a:t>
                      </a:r>
                    </a:p>
                  </a:txBody>
                  <a:tcPr marL="0" marR="0" marT="0" marB="0" anchor="b">
                    <a:lnL>
                      <a:noFill/>
                    </a:lnL>
                    <a:lnR>
                      <a:noFill/>
                    </a:lnR>
                    <a:lnT>
                      <a:noFill/>
                    </a:lnT>
                    <a:lnB>
                      <a:noFill/>
                    </a:lnB>
                  </a:tcPr>
                </a:tc>
                <a:tc>
                  <a:txBody>
                    <a:bodyPr/>
                    <a:lstStyle/>
                    <a:p>
                      <a:pPr algn="l" fontAlgn="b"/>
                      <a:r>
                        <a:rPr lang="en-GB" sz="1500" b="1" i="0" u="none" strike="noStrike" dirty="0">
                          <a:solidFill>
                            <a:srgbClr val="000000"/>
                          </a:solidFill>
                          <a:latin typeface="Calibri"/>
                        </a:rPr>
                        <a:t>Discrimination speed between</a:t>
                      </a:r>
                      <a:br>
                        <a:rPr lang="en-GB" sz="1500" b="1" i="0" u="none" strike="noStrike" dirty="0">
                          <a:solidFill>
                            <a:srgbClr val="000000"/>
                          </a:solidFill>
                          <a:latin typeface="Calibri"/>
                        </a:rPr>
                      </a:br>
                      <a:r>
                        <a:rPr lang="en-GB" sz="1500" b="1" i="0" u="none" strike="noStrike" dirty="0">
                          <a:solidFill>
                            <a:srgbClr val="000000"/>
                          </a:solidFill>
                          <a:latin typeface="Calibri"/>
                        </a:rPr>
                        <a:t>straight and curved capitals</a:t>
                      </a:r>
                    </a:p>
                  </a:txBody>
                  <a:tcPr marL="0" marR="0" marT="0" marB="0" anchor="b">
                    <a:lnL>
                      <a:noFill/>
                    </a:lnL>
                    <a:lnR>
                      <a:noFill/>
                    </a:lnR>
                    <a:lnT>
                      <a:noFill/>
                    </a:lnT>
                    <a:lnB>
                      <a:noFill/>
                    </a:lnB>
                  </a:tcPr>
                </a:tc>
              </a:tr>
            </a:tbl>
          </a:graphicData>
        </a:graphic>
      </p:graphicFrame>
      <p:sp>
        <p:nvSpPr>
          <p:cNvPr id="11" name="Rectangle 10"/>
          <p:cNvSpPr/>
          <p:nvPr/>
        </p:nvSpPr>
        <p:spPr>
          <a:xfrm>
            <a:off x="914400" y="2971800"/>
            <a:ext cx="4038600" cy="2438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2"/>
          <p:cNvPicPr>
            <a:picLocks noChangeAspect="1" noChangeArrowheads="1"/>
          </p:cNvPicPr>
          <p:nvPr/>
        </p:nvPicPr>
        <p:blipFill>
          <a:blip r:embed="rId2" cstate="print"/>
          <a:srcRect/>
          <a:stretch>
            <a:fillRect/>
          </a:stretch>
        </p:blipFill>
        <p:spPr bwMode="auto">
          <a:xfrm>
            <a:off x="152401" y="838200"/>
            <a:ext cx="4572000" cy="5791200"/>
          </a:xfrm>
          <a:prstGeom prst="rect">
            <a:avLst/>
          </a:prstGeom>
          <a:noFill/>
          <a:ln w="9525">
            <a:noFill/>
            <a:miter lim="800000"/>
            <a:headEnd/>
            <a:tailEnd/>
          </a:ln>
        </p:spPr>
      </p:pic>
      <p:sp>
        <p:nvSpPr>
          <p:cNvPr id="2" name="Title 1"/>
          <p:cNvSpPr>
            <a:spLocks noGrp="1"/>
          </p:cNvSpPr>
          <p:nvPr>
            <p:ph type="title"/>
          </p:nvPr>
        </p:nvSpPr>
        <p:spPr>
          <a:xfrm>
            <a:off x="152400" y="0"/>
            <a:ext cx="5943600" cy="762000"/>
          </a:xfrm>
        </p:spPr>
        <p:txBody>
          <a:bodyPr>
            <a:normAutofit/>
          </a:bodyPr>
          <a:lstStyle/>
          <a:p>
            <a:r>
              <a:rPr lang="en-GB" sz="3200" dirty="0" smtClean="0"/>
              <a:t>Parameter annotations</a:t>
            </a:r>
            <a:endParaRPr lang="en-GB" sz="3200" dirty="0"/>
          </a:p>
        </p:txBody>
      </p:sp>
      <p:sp>
        <p:nvSpPr>
          <p:cNvPr id="119" name="Content Placeholder 2"/>
          <p:cNvSpPr>
            <a:spLocks noGrp="1"/>
          </p:cNvSpPr>
          <p:nvPr>
            <p:ph sz="quarter" idx="1"/>
          </p:nvPr>
        </p:nvSpPr>
        <p:spPr>
          <a:xfrm>
            <a:off x="4724400" y="762000"/>
            <a:ext cx="4419600" cy="3048000"/>
          </a:xfrm>
        </p:spPr>
        <p:txBody>
          <a:bodyPr>
            <a:noAutofit/>
          </a:bodyPr>
          <a:lstStyle/>
          <a:p>
            <a:pPr>
              <a:buFont typeface="Wingdings" pitchFamily="2" charset="2"/>
              <a:buChar char="Ø"/>
            </a:pPr>
            <a:r>
              <a:rPr lang="en-GB" sz="2200" dirty="0" smtClean="0"/>
              <a:t>Measurement parameters</a:t>
            </a:r>
          </a:p>
          <a:p>
            <a:pPr lvl="1">
              <a:buFont typeface="Arial" pitchFamily="34" charset="0"/>
              <a:buChar char="•"/>
            </a:pPr>
            <a:r>
              <a:rPr lang="en-GB" sz="2200" dirty="0" smtClean="0"/>
              <a:t>6 factor loadings</a:t>
            </a:r>
          </a:p>
          <a:p>
            <a:pPr lvl="1">
              <a:buNone/>
            </a:pPr>
            <a:r>
              <a:rPr lang="en-GB" sz="2200" dirty="0" smtClean="0"/>
              <a:t>	</a:t>
            </a:r>
            <a:r>
              <a:rPr lang="el-GR" sz="2200" dirty="0" smtClean="0"/>
              <a:t>λ</a:t>
            </a:r>
            <a:r>
              <a:rPr lang="en-GB" sz="2200" dirty="0" smtClean="0"/>
              <a:t>2, </a:t>
            </a:r>
            <a:r>
              <a:rPr lang="el-GR" sz="2200" dirty="0" smtClean="0"/>
              <a:t>λ</a:t>
            </a:r>
            <a:r>
              <a:rPr lang="en-GB" sz="2200" dirty="0" smtClean="0"/>
              <a:t>3, </a:t>
            </a:r>
            <a:r>
              <a:rPr lang="el-GR" sz="2200" dirty="0" smtClean="0"/>
              <a:t>λ</a:t>
            </a:r>
            <a:r>
              <a:rPr lang="en-GB" sz="2200" dirty="0" smtClean="0"/>
              <a:t>4, </a:t>
            </a:r>
            <a:r>
              <a:rPr lang="el-GR" sz="2200" dirty="0" smtClean="0"/>
              <a:t>λ</a:t>
            </a:r>
            <a:r>
              <a:rPr lang="en-GB" sz="2200" dirty="0" smtClean="0"/>
              <a:t>5, </a:t>
            </a:r>
            <a:r>
              <a:rPr lang="el-GR" sz="2200" dirty="0" smtClean="0"/>
              <a:t>λ</a:t>
            </a:r>
            <a:r>
              <a:rPr lang="en-GB" sz="2200" dirty="0" smtClean="0"/>
              <a:t>6, </a:t>
            </a:r>
            <a:r>
              <a:rPr lang="el-GR" sz="2200" dirty="0" smtClean="0"/>
              <a:t>λ</a:t>
            </a:r>
            <a:r>
              <a:rPr lang="en-GB" sz="2200" dirty="0" smtClean="0"/>
              <a:t>7 </a:t>
            </a:r>
          </a:p>
          <a:p>
            <a:pPr lvl="1">
              <a:buFont typeface="Arial" pitchFamily="34" charset="0"/>
              <a:buChar char="•"/>
            </a:pPr>
            <a:r>
              <a:rPr lang="en-GB" sz="2200" dirty="0" smtClean="0"/>
              <a:t>9 factor intercepts</a:t>
            </a:r>
          </a:p>
          <a:p>
            <a:pPr lvl="1">
              <a:buNone/>
            </a:pPr>
            <a:r>
              <a:rPr lang="en-GB" sz="2200" dirty="0" smtClean="0"/>
              <a:t>	τ1, τ2, τ3, τ4, τ5, τ6, τ7, τ8, τ9</a:t>
            </a:r>
          </a:p>
          <a:p>
            <a:pPr lvl="1">
              <a:buFont typeface="Arial" pitchFamily="34" charset="0"/>
              <a:buChar char="•"/>
            </a:pPr>
            <a:r>
              <a:rPr lang="en-GB" sz="2200" dirty="0" smtClean="0"/>
              <a:t>9 Item residuals </a:t>
            </a:r>
          </a:p>
          <a:p>
            <a:pPr lvl="1">
              <a:buNone/>
            </a:pPr>
            <a:r>
              <a:rPr lang="en-GB" sz="2200" dirty="0" smtClean="0"/>
              <a:t>	ε1, ε2, ε3, ε4, ε5, ε6, ε7, ε8, ε9 </a:t>
            </a:r>
          </a:p>
          <a:p>
            <a:pPr marL="971550" lvl="1" indent="-514350">
              <a:buNone/>
            </a:pPr>
            <a:r>
              <a:rPr lang="en-GB" sz="2200" dirty="0" smtClean="0"/>
              <a:t> </a:t>
            </a:r>
          </a:p>
          <a:p>
            <a:pPr>
              <a:buNone/>
            </a:pPr>
            <a:endParaRPr lang="en-GB" sz="2200" dirty="0"/>
          </a:p>
        </p:txBody>
      </p:sp>
      <p:sp>
        <p:nvSpPr>
          <p:cNvPr id="135" name="Rounded Rectangle 134"/>
          <p:cNvSpPr/>
          <p:nvPr/>
        </p:nvSpPr>
        <p:spPr>
          <a:xfrm>
            <a:off x="2876550" y="800100"/>
            <a:ext cx="1752600" cy="5715000"/>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ounded Rectangle 136"/>
          <p:cNvSpPr/>
          <p:nvPr/>
        </p:nvSpPr>
        <p:spPr>
          <a:xfrm>
            <a:off x="114300" y="800100"/>
            <a:ext cx="2590800" cy="5715000"/>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Content Placeholder 2"/>
          <p:cNvSpPr txBox="1">
            <a:spLocks/>
          </p:cNvSpPr>
          <p:nvPr/>
        </p:nvSpPr>
        <p:spPr>
          <a:xfrm>
            <a:off x="4724400" y="3733800"/>
            <a:ext cx="4419600" cy="3200400"/>
          </a:xfrm>
          <a:prstGeom prst="rect">
            <a:avLst/>
          </a:prstGeom>
        </p:spPr>
        <p:txBody>
          <a:bodyPr vert="horz" lIns="91440" tIns="45720" rIns="91440" bIns="45720" rtlCol="0">
            <a:normAutofit/>
          </a:bodyPr>
          <a:lstStyle/>
          <a:p>
            <a:pPr marL="361950" marR="0" lvl="0" indent="-361950" algn="l" defTabSz="914400" rtl="0" eaLnBrk="1" fontAlgn="auto" latinLnBrk="0" hangingPunct="1">
              <a:lnSpc>
                <a:spcPct val="100000"/>
              </a:lnSpc>
              <a:spcBef>
                <a:spcPct val="20000"/>
              </a:spcBef>
              <a:spcAft>
                <a:spcPts val="0"/>
              </a:spcAft>
              <a:buClr>
                <a:srgbClr val="C00000"/>
              </a:buClr>
              <a:buSzTx/>
              <a:buFont typeface="Wingdings" pitchFamily="2" charset="2"/>
              <a:buChar char="Ø"/>
              <a:tabLst>
                <a:tab pos="723900" algn="l"/>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Structural parameters </a:t>
            </a: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latent means</a:t>
            </a: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	α1, α1, α3 (set to 0)</a:t>
            </a: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3 factor variances </a:t>
            </a: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11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22,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33</a:t>
            </a: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3 factor </a:t>
            </a:r>
            <a:r>
              <a:rPr kumimoji="0" lang="en-GB" sz="2200" b="0" i="0" u="none" strike="noStrike" kern="1200" cap="none" spc="0" normalizeH="0" baseline="0" noProof="0" dirty="0" err="1" smtClean="0">
                <a:ln>
                  <a:noFill/>
                </a:ln>
                <a:solidFill>
                  <a:schemeClr val="tx1"/>
                </a:solidFill>
                <a:effectLst/>
                <a:uLnTx/>
                <a:uFillTx/>
                <a:latin typeface="+mn-lt"/>
                <a:ea typeface="+mn-ea"/>
                <a:cs typeface="+mn-cs"/>
              </a:rPr>
              <a:t>covariances</a:t>
            </a: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C00000"/>
              </a:buClr>
              <a:buSzTx/>
              <a:buFont typeface="Arial" pitchFamily="34" charset="0"/>
              <a:buChar char="•"/>
              <a:tabLst/>
              <a:defRPr/>
            </a:pPr>
            <a:r>
              <a:rPr kumimoji="0" lang="en-GB" sz="2200" b="0" i="0" u="none" strike="noStrike" kern="1200" cap="none" spc="0" normalizeH="0" baseline="0" noProof="0" dirty="0" smtClean="0">
                <a:ln>
                  <a:noFill/>
                </a:ln>
                <a:solidFill>
                  <a:schemeClr val="tx1"/>
                </a:solidFill>
                <a:effectLst/>
                <a:uLnTx/>
                <a:uFillTx/>
                <a:latin typeface="+mn-lt"/>
                <a:ea typeface="+mn-ea"/>
                <a:cs typeface="+mn-cs"/>
              </a:rPr>
              <a:t>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12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13, </a:t>
            </a:r>
            <a:r>
              <a:rPr kumimoji="0" lang="el-GR" sz="2200" b="0" i="0" u="none" strike="noStrike" kern="1200" cap="none" spc="0" normalizeH="0" baseline="0" noProof="0" dirty="0" smtClean="0">
                <a:ln>
                  <a:noFill/>
                </a:ln>
                <a:solidFill>
                  <a:schemeClr val="tx1"/>
                </a:solidFill>
                <a:effectLst/>
                <a:uLnTx/>
                <a:uFillTx/>
                <a:latin typeface="+mn-lt"/>
                <a:ea typeface="+mn-ea"/>
                <a:cs typeface="+mn-cs"/>
              </a:rPr>
              <a:t>ψ</a:t>
            </a:r>
            <a:r>
              <a:rPr kumimoji="0" lang="en-GB" sz="2200" b="0" i="0" u="none" strike="noStrike" kern="1200" cap="none" spc="0" normalizeH="0" baseline="0" noProof="0" dirty="0" smtClean="0">
                <a:ln>
                  <a:noFill/>
                </a:ln>
                <a:solidFill>
                  <a:schemeClr val="tx1"/>
                </a:solidFill>
                <a:effectLst/>
                <a:uLnTx/>
                <a:uFillTx/>
                <a:latin typeface="+mn-lt"/>
                <a:ea typeface="+mn-ea"/>
                <a:cs typeface="+mn-cs"/>
              </a:rPr>
              <a:t>23</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itchFamily="2" charset="2"/>
              <a:buChar char="Ø"/>
              <a:tabLst/>
              <a:defRPr/>
            </a:pPr>
            <a:endParaRPr kumimoji="0" lang="en-GB"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 calcmode="lin" valueType="num">
                                      <p:cBhvr additive="base">
                                        <p:cTn id="7" dur="500" fill="hold"/>
                                        <p:tgtEl>
                                          <p:spTgt spid="1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anim calcmode="lin" valueType="num">
                                      <p:cBhvr additive="base">
                                        <p:cTn id="11" dur="500" fill="hold"/>
                                        <p:tgtEl>
                                          <p:spTgt spid="1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anim calcmode="lin" valueType="num">
                                      <p:cBhvr additive="base">
                                        <p:cTn id="15" dur="500" fill="hold"/>
                                        <p:tgtEl>
                                          <p:spTgt spid="1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anim calcmode="lin" valueType="num">
                                      <p:cBhvr additive="base">
                                        <p:cTn id="19" dur="500" fill="hold"/>
                                        <p:tgtEl>
                                          <p:spTgt spid="1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anim calcmode="lin" valueType="num">
                                      <p:cBhvr additive="base">
                                        <p:cTn id="23" dur="500" fill="hold"/>
                                        <p:tgtEl>
                                          <p:spTgt spid="1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anim calcmode="lin" valueType="num">
                                      <p:cBhvr additive="base">
                                        <p:cTn id="27" dur="500" fill="hold"/>
                                        <p:tgtEl>
                                          <p:spTgt spid="1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anim calcmode="lin" valueType="num">
                                      <p:cBhvr additive="base">
                                        <p:cTn id="31" dur="500" fill="hold"/>
                                        <p:tgtEl>
                                          <p:spTgt spid="1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anim calcmode="lin" valueType="num">
                                      <p:cBhvr additive="base">
                                        <p:cTn id="35" dur="500" fill="hold"/>
                                        <p:tgtEl>
                                          <p:spTgt spid="1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
                                        </p:tgtEl>
                                        <p:attrNameLst>
                                          <p:attrName>style.visibility</p:attrName>
                                        </p:attrNameLst>
                                      </p:cBhvr>
                                      <p:to>
                                        <p:strVal val="visible"/>
                                      </p:to>
                                    </p:set>
                                    <p:anim calcmode="lin" valueType="num">
                                      <p:cBhvr additive="base">
                                        <p:cTn id="39" dur="500" fill="hold"/>
                                        <p:tgtEl>
                                          <p:spTgt spid="137"/>
                                        </p:tgtEl>
                                        <p:attrNameLst>
                                          <p:attrName>ppt_x</p:attrName>
                                        </p:attrNameLst>
                                      </p:cBhvr>
                                      <p:tavLst>
                                        <p:tav tm="0">
                                          <p:val>
                                            <p:strVal val="#ppt_x"/>
                                          </p:val>
                                        </p:tav>
                                        <p:tav tm="100000">
                                          <p:val>
                                            <p:strVal val="#ppt_x"/>
                                          </p:val>
                                        </p:tav>
                                      </p:tavLst>
                                    </p:anim>
                                    <p:anim calcmode="lin" valueType="num">
                                      <p:cBhvr additive="base">
                                        <p:cTn id="4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 calcmode="lin" valueType="num">
                                      <p:cBhvr additive="base">
                                        <p:cTn id="45" dur="500" fill="hold"/>
                                        <p:tgtEl>
                                          <p:spTgt spid="138"/>
                                        </p:tgtEl>
                                        <p:attrNameLst>
                                          <p:attrName>ppt_x</p:attrName>
                                        </p:attrNameLst>
                                      </p:cBhvr>
                                      <p:tavLst>
                                        <p:tav tm="0">
                                          <p:val>
                                            <p:strVal val="#ppt_x"/>
                                          </p:val>
                                        </p:tav>
                                        <p:tav tm="100000">
                                          <p:val>
                                            <p:strVal val="#ppt_x"/>
                                          </p:val>
                                        </p:tav>
                                      </p:tavLst>
                                    </p:anim>
                                    <p:anim calcmode="lin" valueType="num">
                                      <p:cBhvr additive="base">
                                        <p:cTn id="46" dur="500" fill="hold"/>
                                        <p:tgtEl>
                                          <p:spTgt spid="13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 calcmode="lin" valueType="num">
                                      <p:cBhvr additive="base">
                                        <p:cTn id="49" dur="500" fill="hold"/>
                                        <p:tgtEl>
                                          <p:spTgt spid="135"/>
                                        </p:tgtEl>
                                        <p:attrNameLst>
                                          <p:attrName>ppt_x</p:attrName>
                                        </p:attrNameLst>
                                      </p:cBhvr>
                                      <p:tavLst>
                                        <p:tav tm="0">
                                          <p:val>
                                            <p:strVal val="#ppt_x"/>
                                          </p:val>
                                        </p:tav>
                                        <p:tav tm="100000">
                                          <p:val>
                                            <p:strVal val="#ppt_x"/>
                                          </p:val>
                                        </p:tav>
                                      </p:tavLst>
                                    </p:anim>
                                    <p:anim calcmode="lin" valueType="num">
                                      <p:cBhvr additive="base">
                                        <p:cTn id="50"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uild="p"/>
      <p:bldP spid="135" grpId="0" animBg="1"/>
      <p:bldP spid="137" grpId="0" animBg="1"/>
      <p:bldP spid="1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GB" dirty="0" smtClean="0"/>
              <a:t>Multiple group CFA</a:t>
            </a:r>
            <a:endParaRPr lang="en-GB" dirty="0"/>
          </a:p>
        </p:txBody>
      </p:sp>
      <p:sp>
        <p:nvSpPr>
          <p:cNvPr id="3" name="Content Placeholder 2"/>
          <p:cNvSpPr>
            <a:spLocks noGrp="1"/>
          </p:cNvSpPr>
          <p:nvPr>
            <p:ph sz="quarter" idx="1"/>
          </p:nvPr>
        </p:nvSpPr>
        <p:spPr>
          <a:xfrm>
            <a:off x="762000" y="1066801"/>
            <a:ext cx="3810000" cy="838200"/>
          </a:xfrm>
        </p:spPr>
        <p:txBody>
          <a:bodyPr/>
          <a:lstStyle/>
          <a:p>
            <a:pPr marL="342900" lvl="1" indent="-342900">
              <a:buClr>
                <a:srgbClr val="C00000"/>
              </a:buClr>
              <a:buFont typeface="Wingdings" pitchFamily="2" charset="2"/>
              <a:buChar char="Ø"/>
            </a:pPr>
            <a:r>
              <a:rPr lang="en-GB" dirty="0" smtClean="0"/>
              <a:t>Pasteur  (n=156)</a:t>
            </a:r>
            <a:endParaRPr lang="en-GB" dirty="0"/>
          </a:p>
        </p:txBody>
      </p:sp>
      <p:sp>
        <p:nvSpPr>
          <p:cNvPr id="8" name="Content Placeholder 2"/>
          <p:cNvSpPr txBox="1">
            <a:spLocks/>
          </p:cNvSpPr>
          <p:nvPr/>
        </p:nvSpPr>
        <p:spPr>
          <a:xfrm>
            <a:off x="4572000" y="1066801"/>
            <a:ext cx="4038600" cy="762000"/>
          </a:xfrm>
          <a:prstGeom prst="rect">
            <a:avLst/>
          </a:prstGeom>
        </p:spPr>
        <p:txBody>
          <a:bodyPr vert="horz" lIns="91440" tIns="45720" rIns="91440" bIns="45720" rtlCol="0">
            <a:normAutofit/>
          </a:bodyPr>
          <a:lstStyle/>
          <a:p>
            <a:pPr marL="342900" indent="-342900">
              <a:spcBef>
                <a:spcPct val="20000"/>
              </a:spcBef>
              <a:buClr>
                <a:srgbClr val="C00000"/>
              </a:buClr>
              <a:buFont typeface="Wingdings" pitchFamily="2" charset="2"/>
              <a:buChar char="Ø"/>
              <a:defRPr/>
            </a:pPr>
            <a:r>
              <a:rPr lang="en-GB" sz="2400" dirty="0" smtClean="0"/>
              <a:t>Grand-white (n=145)</a:t>
            </a:r>
          </a:p>
        </p:txBody>
      </p:sp>
      <p:pic>
        <p:nvPicPr>
          <p:cNvPr id="2053" name="Picture 5"/>
          <p:cNvPicPr>
            <a:picLocks noChangeAspect="1" noChangeArrowheads="1"/>
          </p:cNvPicPr>
          <p:nvPr/>
        </p:nvPicPr>
        <p:blipFill>
          <a:blip r:embed="rId2" cstate="print"/>
          <a:srcRect/>
          <a:stretch>
            <a:fillRect/>
          </a:stretch>
        </p:blipFill>
        <p:spPr bwMode="auto">
          <a:xfrm>
            <a:off x="602355" y="1752600"/>
            <a:ext cx="8236845" cy="45767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fontScale="90000"/>
          </a:bodyPr>
          <a:lstStyle/>
          <a:p>
            <a:r>
              <a:rPr lang="en-GB" dirty="0" smtClean="0"/>
              <a:t>Summary of steps in measurement invariance tests</a:t>
            </a:r>
            <a:endParaRPr lang="en-GB" dirty="0"/>
          </a:p>
        </p:txBody>
      </p:sp>
      <p:graphicFrame>
        <p:nvGraphicFramePr>
          <p:cNvPr id="12" name="Content Placeholder 11"/>
          <p:cNvGraphicFramePr>
            <a:graphicFrameLocks noGrp="1"/>
          </p:cNvGraphicFramePr>
          <p:nvPr>
            <p:ph sz="quarter" idx="1"/>
          </p:nvPr>
        </p:nvGraphicFramePr>
        <p:xfrm>
          <a:off x="533400" y="2133600"/>
          <a:ext cx="8229599" cy="2944738"/>
        </p:xfrm>
        <a:graphic>
          <a:graphicData uri="http://schemas.openxmlformats.org/drawingml/2006/table">
            <a:tbl>
              <a:tblPr/>
              <a:tblGrid>
                <a:gridCol w="2476869"/>
                <a:gridCol w="1677879"/>
                <a:gridCol w="1712652"/>
                <a:gridCol w="2362199"/>
              </a:tblGrid>
              <a:tr h="388522">
                <a:tc>
                  <a:txBody>
                    <a:bodyPr/>
                    <a:lstStyle/>
                    <a:p>
                      <a:pPr algn="l" fontAlgn="b"/>
                      <a:r>
                        <a:rPr lang="en-GB" sz="1800" b="0" i="0" u="none" strike="noStrike" dirty="0">
                          <a:solidFill>
                            <a:srgbClr val="000000"/>
                          </a:solidFill>
                          <a:latin typeface="Times New Roman"/>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latin typeface="Times New Roman"/>
                        </a:rPr>
                        <a:t>Constrained parameters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latin typeface="Times New Roman"/>
                        </a:rPr>
                        <a:t>Free parameters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smtClean="0">
                          <a:solidFill>
                            <a:srgbClr val="000000"/>
                          </a:solidFill>
                          <a:latin typeface="Times New Roman"/>
                        </a:rPr>
                        <a:t>comparison </a:t>
                      </a:r>
                      <a:r>
                        <a:rPr lang="en-GB" sz="1800" b="0" i="0" u="none" strike="noStrike" dirty="0">
                          <a:solidFill>
                            <a:srgbClr val="000000"/>
                          </a:solidFill>
                          <a:latin typeface="Times New Roman"/>
                        </a:rPr>
                        <a:t>model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388522">
                <a:tc>
                  <a:txBody>
                    <a:bodyPr/>
                    <a:lstStyle/>
                    <a:p>
                      <a:pPr algn="l" fontAlgn="b"/>
                      <a:r>
                        <a:rPr lang="en-GB" sz="1800" b="0" i="0" u="none" strike="noStrike" dirty="0">
                          <a:solidFill>
                            <a:srgbClr val="000000"/>
                          </a:solidFill>
                          <a:latin typeface="Times New Roman"/>
                        </a:rPr>
                        <a:t>configural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800" b="0" i="0" u="none" strike="noStrike" dirty="0" err="1" smtClean="0">
                          <a:solidFill>
                            <a:srgbClr val="000000"/>
                          </a:solidFill>
                          <a:latin typeface="Times New Roman"/>
                        </a:rPr>
                        <a:t>FMean</a:t>
                      </a:r>
                      <a:r>
                        <a:rPr lang="en-GB" sz="1800" b="0" i="0" u="none" strike="noStrike" dirty="0" smtClean="0">
                          <a:solidFill>
                            <a:srgbClr val="000000"/>
                          </a:solidFill>
                          <a:latin typeface="Times New Roman"/>
                        </a:rPr>
                        <a:t> (=0)</a:t>
                      </a:r>
                      <a:endParaRPr lang="en-GB" sz="1800" b="0" i="0" u="none" strike="noStrike" dirty="0">
                        <a:solidFill>
                          <a:srgbClr val="000000"/>
                        </a:solidFill>
                        <a:latin typeface="Times New Roman"/>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800" b="0" i="0" u="none" strike="noStrike" dirty="0">
                          <a:solidFill>
                            <a:srgbClr val="000000"/>
                          </a:solidFill>
                          <a:latin typeface="Times New Roman"/>
                        </a:rPr>
                        <a:t>fl+inter+res+var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800" b="0" i="0" u="none" strike="noStrike" dirty="0">
                        <a:solidFill>
                          <a:srgbClr val="000000"/>
                        </a:solidFill>
                        <a:latin typeface="Times New Roman"/>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388522">
                <a:tc>
                  <a:txBody>
                    <a:bodyPr/>
                    <a:lstStyle/>
                    <a:p>
                      <a:pPr algn="l" fontAlgn="b"/>
                      <a:r>
                        <a:rPr lang="en-GB" sz="1800" b="0" i="0" u="none" strike="noStrike" dirty="0" smtClean="0">
                          <a:solidFill>
                            <a:srgbClr val="000000"/>
                          </a:solidFill>
                          <a:latin typeface="Times New Roman"/>
                        </a:rPr>
                        <a:t>Weak/loading </a:t>
                      </a:r>
                      <a:r>
                        <a:rPr lang="en-GB" sz="1800" b="0" i="0" u="none" strike="noStrike" dirty="0">
                          <a:solidFill>
                            <a:srgbClr val="000000"/>
                          </a:solidFill>
                          <a:latin typeface="Times New Roman"/>
                        </a:rPr>
                        <a:t>invariance</a:t>
                      </a:r>
                    </a:p>
                  </a:txBody>
                  <a:tcPr marL="9525" marR="9525" marT="9525" marB="0" anchor="b">
                    <a:lnL>
                      <a:noFill/>
                    </a:lnL>
                    <a:lnR>
                      <a:noFill/>
                    </a:lnR>
                    <a:lnT>
                      <a:noFill/>
                    </a:lnT>
                    <a:lnB>
                      <a:noFill/>
                    </a:lnB>
                  </a:tcPr>
                </a:tc>
                <a:tc>
                  <a:txBody>
                    <a:bodyPr/>
                    <a:lstStyle/>
                    <a:p>
                      <a:pPr algn="l" fontAlgn="b"/>
                      <a:r>
                        <a:rPr lang="en-GB" sz="1800" b="0" i="0" u="none" strike="noStrike" dirty="0" err="1" smtClean="0">
                          <a:solidFill>
                            <a:srgbClr val="000000"/>
                          </a:solidFill>
                          <a:latin typeface="Times New Roman"/>
                        </a:rPr>
                        <a:t>fl+Fmean</a:t>
                      </a:r>
                      <a:r>
                        <a:rPr lang="en-GB" sz="1800" b="0" i="0" u="none" strike="noStrike" dirty="0" smtClean="0">
                          <a:solidFill>
                            <a:srgbClr val="000000"/>
                          </a:solidFill>
                          <a:latin typeface="Times New Roman"/>
                        </a:rPr>
                        <a:t> (=0)</a:t>
                      </a:r>
                      <a:endParaRPr lang="en-GB" sz="18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GB" sz="1800" b="0" i="0" u="none" strike="noStrike" dirty="0">
                          <a:solidFill>
                            <a:srgbClr val="000000"/>
                          </a:solidFill>
                          <a:latin typeface="Times New Roman"/>
                        </a:rPr>
                        <a:t>inter+res+var</a:t>
                      </a:r>
                    </a:p>
                  </a:txBody>
                  <a:tcPr marL="9525" marR="9525" marT="9525" marB="0" anchor="b">
                    <a:lnL>
                      <a:noFill/>
                    </a:lnL>
                    <a:lnR>
                      <a:noFill/>
                    </a:lnR>
                    <a:lnT>
                      <a:noFill/>
                    </a:lnT>
                    <a:lnB>
                      <a:noFill/>
                    </a:lnB>
                  </a:tcPr>
                </a:tc>
                <a:tc>
                  <a:txBody>
                    <a:bodyPr/>
                    <a:lstStyle/>
                    <a:p>
                      <a:pPr algn="l" fontAlgn="b"/>
                      <a:r>
                        <a:rPr lang="en-GB" sz="1800" b="0" i="0" u="none" strike="noStrike" dirty="0">
                          <a:solidFill>
                            <a:srgbClr val="000000"/>
                          </a:solidFill>
                          <a:latin typeface="Times New Roman"/>
                        </a:rPr>
                        <a:t>configural</a:t>
                      </a:r>
                    </a:p>
                  </a:txBody>
                  <a:tcPr marL="9525" marR="9525" marT="9525" marB="0" anchor="b">
                    <a:lnL>
                      <a:noFill/>
                    </a:lnL>
                    <a:lnR>
                      <a:noFill/>
                    </a:lnR>
                    <a:lnT>
                      <a:noFill/>
                    </a:lnT>
                    <a:lnB>
                      <a:noFill/>
                    </a:lnB>
                  </a:tcPr>
                </a:tc>
              </a:tr>
              <a:tr h="388522">
                <a:tc>
                  <a:txBody>
                    <a:bodyPr/>
                    <a:lstStyle/>
                    <a:p>
                      <a:pPr algn="l" fontAlgn="b"/>
                      <a:r>
                        <a:rPr lang="en-GB" sz="1800" b="0" i="0" u="none" strike="noStrike" dirty="0" smtClean="0">
                          <a:solidFill>
                            <a:srgbClr val="000000"/>
                          </a:solidFill>
                          <a:latin typeface="Times New Roman"/>
                        </a:rPr>
                        <a:t>Strong/scalar invariance</a:t>
                      </a:r>
                      <a:endParaRPr lang="en-GB" sz="18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GB" sz="1800" b="0" i="0" u="none" strike="noStrike" dirty="0" err="1" smtClean="0">
                          <a:solidFill>
                            <a:srgbClr val="000000"/>
                          </a:solidFill>
                          <a:latin typeface="Times New Roman"/>
                        </a:rPr>
                        <a:t>fl+inter</a:t>
                      </a:r>
                      <a:endParaRPr lang="en-GB" sz="18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GB" sz="1800" b="0" i="0" u="none" strike="noStrike" dirty="0" err="1" smtClean="0">
                          <a:solidFill>
                            <a:srgbClr val="000000"/>
                          </a:solidFill>
                          <a:latin typeface="Times New Roman"/>
                        </a:rPr>
                        <a:t>res+var+Fmean</a:t>
                      </a:r>
                      <a:r>
                        <a:rPr lang="en-GB" sz="1800" b="0" i="0" u="none" strike="noStrike" dirty="0" smtClean="0">
                          <a:solidFill>
                            <a:srgbClr val="000000"/>
                          </a:solidFill>
                          <a:latin typeface="Times New Roman"/>
                        </a:rPr>
                        <a:t>*</a:t>
                      </a:r>
                      <a:endParaRPr lang="en-GB" sz="1800" b="0" i="0" u="none" strike="noStrike" dirty="0">
                        <a:solidFill>
                          <a:srgbClr val="000000"/>
                        </a:solidFill>
                        <a:latin typeface="Times New Roman"/>
                      </a:endParaRPr>
                    </a:p>
                  </a:txBody>
                  <a:tcPr marL="9525" marR="9525" marT="9525" marB="0" anchor="b">
                    <a:lnL>
                      <a:noFill/>
                    </a:lnL>
                    <a:lnR>
                      <a:noFill/>
                    </a:lnR>
                    <a:lnT>
                      <a:noFill/>
                    </a:lnT>
                    <a:lnB>
                      <a:noFill/>
                    </a:lnB>
                  </a:tcPr>
                </a:tc>
                <a:tc>
                  <a:txBody>
                    <a:bodyPr/>
                    <a:lstStyle/>
                    <a:p>
                      <a:pPr algn="l" fontAlgn="b"/>
                      <a:r>
                        <a:rPr lang="en-GB" sz="1800" b="0" i="0" u="none" strike="noStrike" dirty="0" smtClean="0">
                          <a:solidFill>
                            <a:srgbClr val="000000"/>
                          </a:solidFill>
                          <a:latin typeface="Times New Roman"/>
                        </a:rPr>
                        <a:t>Weak/loading invariance</a:t>
                      </a:r>
                      <a:endParaRPr lang="en-GB" sz="1800" b="0" i="0" u="none" strike="noStrike" dirty="0">
                        <a:solidFill>
                          <a:srgbClr val="000000"/>
                        </a:solidFill>
                        <a:latin typeface="Times New Roman"/>
                      </a:endParaRPr>
                    </a:p>
                  </a:txBody>
                  <a:tcPr marL="9525" marR="9525" marT="9525" marB="0" anchor="b">
                    <a:lnL>
                      <a:noFill/>
                    </a:lnL>
                    <a:lnR>
                      <a:noFill/>
                    </a:lnR>
                    <a:lnT>
                      <a:noFill/>
                    </a:lnT>
                    <a:lnB>
                      <a:noFill/>
                    </a:lnB>
                  </a:tcPr>
                </a:tc>
              </a:tr>
              <a:tr h="388522">
                <a:tc>
                  <a:txBody>
                    <a:bodyPr/>
                    <a:lstStyle/>
                    <a:p>
                      <a:pPr algn="l" fontAlgn="b"/>
                      <a:r>
                        <a:rPr lang="en-GB" sz="1800" b="0" i="0" u="none" strike="noStrike" dirty="0">
                          <a:solidFill>
                            <a:srgbClr val="000000"/>
                          </a:solidFill>
                          <a:latin typeface="Times New Roman"/>
                        </a:rPr>
                        <a:t>strict invariance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GB" sz="1800" b="0" i="0" u="none" strike="noStrike" dirty="0">
                          <a:solidFill>
                            <a:srgbClr val="000000"/>
                          </a:solidFill>
                          <a:latin typeface="Times New Roman"/>
                        </a:rPr>
                        <a:t>fl+inter+res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GB" sz="1800" b="0" i="0" u="none" strike="noStrike" dirty="0" err="1" smtClean="0">
                          <a:solidFill>
                            <a:srgbClr val="000000"/>
                          </a:solidFill>
                          <a:latin typeface="Times New Roman"/>
                        </a:rPr>
                        <a:t>Fmean</a:t>
                      </a:r>
                      <a:r>
                        <a:rPr lang="en-GB" sz="1800" b="0" i="0" u="none" strike="noStrike" dirty="0" smtClean="0">
                          <a:solidFill>
                            <a:srgbClr val="000000"/>
                          </a:solidFill>
                          <a:latin typeface="Times New Roman"/>
                        </a:rPr>
                        <a:t>*+</a:t>
                      </a:r>
                      <a:r>
                        <a:rPr lang="en-GB" sz="1800" b="0" i="0" u="none" strike="noStrike" dirty="0" err="1" smtClean="0">
                          <a:solidFill>
                            <a:srgbClr val="000000"/>
                          </a:solidFill>
                          <a:latin typeface="Times New Roman"/>
                        </a:rPr>
                        <a:t>var</a:t>
                      </a:r>
                      <a:endParaRPr lang="en-GB" sz="1800" b="0" i="0" u="none" strike="noStrike" dirty="0">
                        <a:solidFill>
                          <a:srgbClr val="000000"/>
                        </a:solidFill>
                        <a:latin typeface="Times New Roman"/>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GB" sz="1800" b="0" i="0" u="none" strike="noStrike" dirty="0" smtClean="0">
                          <a:solidFill>
                            <a:srgbClr val="000000"/>
                          </a:solidFill>
                          <a:latin typeface="Times New Roman"/>
                        </a:rPr>
                        <a:t>Strong/scalar invariance</a:t>
                      </a:r>
                      <a:endParaRPr lang="en-GB" sz="1800" b="0" i="0" u="none" strike="noStrike" dirty="0">
                        <a:solidFill>
                          <a:srgbClr val="000000"/>
                        </a:solidFill>
                        <a:latin typeface="Times New Roman"/>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r>
              <a:tr h="640668">
                <a:tc gridSpan="4">
                  <a:txBody>
                    <a:bodyPr/>
                    <a:lstStyle/>
                    <a:p>
                      <a:pPr algn="l" fontAlgn="b"/>
                      <a:r>
                        <a:rPr lang="en-GB" sz="1800" b="0" i="0" u="none" strike="noStrike" dirty="0">
                          <a:solidFill>
                            <a:srgbClr val="000000"/>
                          </a:solidFill>
                          <a:latin typeface="Times New Roman"/>
                        </a:rPr>
                        <a:t>Note. fl= factor loadings, inter = item intercepts, res = item residual </a:t>
                      </a:r>
                      <a:r>
                        <a:rPr lang="en-GB" sz="1800" b="0" i="0" u="none" strike="noStrike" dirty="0" smtClean="0">
                          <a:solidFill>
                            <a:srgbClr val="000000"/>
                          </a:solidFill>
                          <a:latin typeface="Times New Roman"/>
                        </a:rPr>
                        <a:t>variances, </a:t>
                      </a:r>
                      <a:r>
                        <a:rPr lang="en-GB" sz="1800" b="0" i="0" u="none" strike="noStrike" dirty="0" err="1" smtClean="0">
                          <a:solidFill>
                            <a:srgbClr val="000000"/>
                          </a:solidFill>
                          <a:latin typeface="Times New Roman"/>
                        </a:rPr>
                        <a:t>Fmean</a:t>
                      </a:r>
                      <a:r>
                        <a:rPr lang="en-GB" sz="1800" b="0" i="0" u="none" strike="noStrike" dirty="0" smtClean="0">
                          <a:solidFill>
                            <a:srgbClr val="000000"/>
                          </a:solidFill>
                          <a:latin typeface="Times New Roman"/>
                        </a:rPr>
                        <a:t> </a:t>
                      </a:r>
                      <a:r>
                        <a:rPr lang="en-GB" sz="1800" b="0" i="0" u="none" strike="noStrike" dirty="0">
                          <a:solidFill>
                            <a:srgbClr val="000000"/>
                          </a:solidFill>
                          <a:latin typeface="Times New Roman"/>
                        </a:rPr>
                        <a:t>= mean of latent variable, var = variance of latent </a:t>
                      </a:r>
                      <a:r>
                        <a:rPr lang="en-GB" sz="1800" b="0" i="0" u="none" strike="noStrike" dirty="0" smtClean="0">
                          <a:solidFill>
                            <a:srgbClr val="000000"/>
                          </a:solidFill>
                          <a:latin typeface="Times New Roman"/>
                        </a:rPr>
                        <a:t>variable</a:t>
                      </a:r>
                    </a:p>
                    <a:p>
                      <a:pPr algn="l" fontAlgn="b"/>
                      <a:r>
                        <a:rPr lang="en-GB" sz="1800" b="0" i="0" u="none" strike="noStrike" dirty="0" smtClean="0">
                          <a:solidFill>
                            <a:srgbClr val="000000"/>
                          </a:solidFill>
                          <a:latin typeface="Times New Roman"/>
                        </a:rPr>
                        <a:t>*</a:t>
                      </a:r>
                      <a:r>
                        <a:rPr lang="en-GB" sz="1800" b="0" i="0" u="none" strike="noStrike" dirty="0" err="1" smtClean="0">
                          <a:solidFill>
                            <a:srgbClr val="000000"/>
                          </a:solidFill>
                          <a:latin typeface="Times New Roman"/>
                        </a:rPr>
                        <a:t>Fmean</a:t>
                      </a:r>
                      <a:r>
                        <a:rPr lang="en-GB" sz="1800" b="0" i="0" u="none" strike="noStrike" dirty="0" smtClean="0">
                          <a:solidFill>
                            <a:srgbClr val="000000"/>
                          </a:solidFill>
                          <a:latin typeface="Times New Roman"/>
                        </a:rPr>
                        <a:t> is fixed</a:t>
                      </a:r>
                      <a:r>
                        <a:rPr lang="en-GB" sz="1800" b="0" i="0" u="none" strike="noStrike" baseline="0" dirty="0" smtClean="0">
                          <a:solidFill>
                            <a:srgbClr val="000000"/>
                          </a:solidFill>
                          <a:latin typeface="Times New Roman"/>
                        </a:rPr>
                        <a:t> to 0 in group 1 and estimated in the other group(s)</a:t>
                      </a:r>
                      <a:endParaRPr lang="en-GB" sz="1800" b="0" i="0" u="none" strike="noStrike" dirty="0">
                        <a:solidFill>
                          <a:srgbClr val="000000"/>
                        </a:solidFill>
                        <a:latin typeface="Times New Roman"/>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GB" dirty="0" smtClean="0"/>
              <a:t>Evaluating measurement invariance using fit indices</a:t>
            </a:r>
            <a:endParaRPr lang="en-GB" dirty="0"/>
          </a:p>
        </p:txBody>
      </p:sp>
      <p:sp>
        <p:nvSpPr>
          <p:cNvPr id="4" name="Content Placeholder 3"/>
          <p:cNvSpPr>
            <a:spLocks noGrp="1"/>
          </p:cNvSpPr>
          <p:nvPr>
            <p:ph sz="quarter" idx="1"/>
          </p:nvPr>
        </p:nvSpPr>
        <p:spPr>
          <a:xfrm>
            <a:off x="457200" y="1905000"/>
            <a:ext cx="8229600" cy="4796185"/>
          </a:xfrm>
          <a:prstGeom prst="rect">
            <a:avLst/>
          </a:prstGeom>
        </p:spPr>
        <p:txBody>
          <a:bodyPr wrap="square">
            <a:spAutoFit/>
          </a:bodyPr>
          <a:lstStyle/>
          <a:p>
            <a:pPr>
              <a:buFont typeface="Wingdings" pitchFamily="2" charset="2"/>
              <a:buChar char="Ø"/>
            </a:pPr>
            <a:r>
              <a:rPr lang="en-GB" sz="2800" dirty="0" smtClean="0"/>
              <a:t>Substantial decrease in goodness of fit indicates non-invariance</a:t>
            </a:r>
          </a:p>
          <a:p>
            <a:pPr>
              <a:buFont typeface="Wingdings" pitchFamily="2" charset="2"/>
              <a:buChar char="Ø"/>
            </a:pPr>
            <a:r>
              <a:rPr lang="en-GB" sz="2800" dirty="0" smtClean="0"/>
              <a:t>It is a good practise to look at several model fit indices rather than relying on a single one</a:t>
            </a:r>
          </a:p>
          <a:p>
            <a:pPr lvl="1">
              <a:buFont typeface="Arial" pitchFamily="34" charset="0"/>
              <a:buChar char="•"/>
            </a:pPr>
            <a:r>
              <a:rPr lang="el-GR" sz="2000" dirty="0" smtClean="0"/>
              <a:t>Δχ</a:t>
            </a:r>
            <a:r>
              <a:rPr lang="el-GR" sz="2000" baseline="30000" dirty="0" smtClean="0"/>
              <a:t>2</a:t>
            </a:r>
            <a:endParaRPr lang="en-GB" sz="2000" dirty="0" smtClean="0"/>
          </a:p>
          <a:p>
            <a:pPr lvl="1">
              <a:buFont typeface="Arial" pitchFamily="34" charset="0"/>
              <a:buChar char="•"/>
            </a:pPr>
            <a:r>
              <a:rPr lang="el-GR" sz="2000" dirty="0" smtClean="0"/>
              <a:t>Δ</a:t>
            </a:r>
            <a:r>
              <a:rPr lang="en-GB" sz="2000" dirty="0" smtClean="0"/>
              <a:t>RMSEA</a:t>
            </a:r>
          </a:p>
          <a:p>
            <a:pPr lvl="1">
              <a:buFont typeface="Arial" pitchFamily="34" charset="0"/>
              <a:buChar char="•"/>
            </a:pPr>
            <a:r>
              <a:rPr lang="el-GR" sz="2000" dirty="0" smtClean="0"/>
              <a:t>Δ</a:t>
            </a:r>
            <a:r>
              <a:rPr lang="en-GB" sz="2000" dirty="0" smtClean="0"/>
              <a:t>CFI</a:t>
            </a:r>
          </a:p>
          <a:p>
            <a:pPr lvl="1">
              <a:buFont typeface="Arial" pitchFamily="34" charset="0"/>
              <a:buChar char="•"/>
            </a:pPr>
            <a:r>
              <a:rPr lang="el-GR" sz="2000" dirty="0" smtClean="0"/>
              <a:t>Δ</a:t>
            </a:r>
            <a:r>
              <a:rPr lang="en-GB" sz="2000" dirty="0" smtClean="0"/>
              <a:t>TLI</a:t>
            </a:r>
          </a:p>
          <a:p>
            <a:pPr lvl="1">
              <a:buFont typeface="Arial" pitchFamily="34" charset="0"/>
              <a:buChar char="•"/>
            </a:pPr>
            <a:r>
              <a:rPr lang="el-GR" sz="2000" dirty="0" smtClean="0"/>
              <a:t>Δ</a:t>
            </a:r>
            <a:r>
              <a:rPr lang="en-GB" sz="2000" dirty="0" smtClean="0"/>
              <a:t>BIC </a:t>
            </a:r>
          </a:p>
          <a:p>
            <a:pPr lvl="1">
              <a:buFont typeface="Arial" pitchFamily="34" charset="0"/>
              <a:buChar char="•"/>
            </a:pPr>
            <a:r>
              <a:rPr lang="el-GR" sz="2000" dirty="0" smtClean="0"/>
              <a:t>Δ</a:t>
            </a:r>
            <a:r>
              <a:rPr lang="en-GB" sz="2000" dirty="0" smtClean="0"/>
              <a:t>AIC</a:t>
            </a:r>
          </a:p>
          <a:p>
            <a:pPr lvl="1">
              <a:buFont typeface="Arial" pitchFamily="34" charset="0"/>
              <a:buChar char="•"/>
            </a:pPr>
            <a:r>
              <a:rPr lang="en-GB" sz="2000" dirty="0" smtClean="0"/>
              <a:t>… </a:t>
            </a:r>
          </a:p>
          <a:p>
            <a:pPr lvl="1">
              <a:buFont typeface="Arial" pitchFamily="34" charset="0"/>
              <a:buChar char="•"/>
            </a:pPr>
            <a:endParaRPr lang="en-GB" sz="2200" dirty="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2828</TotalTime>
  <Words>2421</Words>
  <Application>Microsoft Office PowerPoint</Application>
  <PresentationFormat>On-screen Show (4:3)</PresentationFormat>
  <Paragraphs>390</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Multiple group measurement invariance analysis in Lavaan</vt:lpstr>
      <vt:lpstr>Measurement invariance</vt:lpstr>
      <vt:lpstr>Applications of measurement invariance</vt:lpstr>
      <vt:lpstr>Assessing measurement invariance</vt:lpstr>
      <vt:lpstr>Illustration of MI analysis based on the Holzinger-Swineford study  </vt:lpstr>
      <vt:lpstr>Parameter annotations</vt:lpstr>
      <vt:lpstr>Multiple group CFA</vt:lpstr>
      <vt:lpstr>Summary of steps in measurement invariance tests</vt:lpstr>
      <vt:lpstr>Evaluating measurement invariance using fit indices</vt:lpstr>
      <vt:lpstr>Identifying non-invariance</vt:lpstr>
      <vt:lpstr>Lavaan: Measurement invariance analysis</vt:lpstr>
      <vt:lpstr>measurementInvariance(HS.model,data=HolzingerSwineford1939,  group="school")</vt:lpstr>
      <vt:lpstr>Measurement invariance: Step 1: Configural invariance</vt:lpstr>
      <vt:lpstr>Configural invariance</vt:lpstr>
      <vt:lpstr>Lavaan: Model 1 configural model  </vt:lpstr>
      <vt:lpstr>Measurement invariance: Step 2: Weak/metric invariance</vt:lpstr>
      <vt:lpstr>Weak/metric Invariance</vt:lpstr>
      <vt:lpstr>Weak/metric non-invariance</vt:lpstr>
      <vt:lpstr>Lavaan: Model 2 metric MI</vt:lpstr>
      <vt:lpstr>Lavaan: Model 2 metric MI</vt:lpstr>
      <vt:lpstr>Measurement invariance: Step 3: Strong/scalar invariance</vt:lpstr>
      <vt:lpstr>Strong/scalar invariance</vt:lpstr>
      <vt:lpstr>Strong/scalar non-invariance</vt:lpstr>
      <vt:lpstr>Lavaan: Model 3 scalar invariance</vt:lpstr>
      <vt:lpstr>Slide 25</vt:lpstr>
      <vt:lpstr>Lavaan: Modification index</vt:lpstr>
      <vt:lpstr>Lavaan: Model 3a scalar invariance  with partial invariance</vt:lpstr>
      <vt:lpstr>Lavaan: Model 3a scalar invariance  with partial invariance (x3, x7)</vt:lpstr>
      <vt:lpstr>Measurement invariance: Step 4: Strict invariance</vt:lpstr>
      <vt:lpstr>Strict invariance</vt:lpstr>
      <vt:lpstr>Lavaan: Model 4 strict invariance </vt:lpstr>
      <vt:lpstr>Structural invariances</vt:lpstr>
      <vt:lpstr>Lavaan: Model 5 factor variances and covariances</vt:lpstr>
      <vt:lpstr>Summarising the MI analysis</vt:lpstr>
      <vt:lpstr>Measurement invariance  – other issues</vt:lpstr>
      <vt:lpstr>Some references</vt:lpstr>
      <vt:lpstr>Acknowledgement:  Dr. Adam Wagner provided thoughtful comments on earlier drafts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group analysis</dc:title>
  <dc:creator>Kate</dc:creator>
  <cp:lastModifiedBy>Kate</cp:lastModifiedBy>
  <cp:revision>345</cp:revision>
  <dcterms:created xsi:type="dcterms:W3CDTF">2006-08-16T00:00:00Z</dcterms:created>
  <dcterms:modified xsi:type="dcterms:W3CDTF">2012-12-06T12:03:42Z</dcterms:modified>
</cp:coreProperties>
</file>