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66" r:id="rId2"/>
    <p:sldId id="256" r:id="rId3"/>
    <p:sldId id="257" r:id="rId4"/>
    <p:sldId id="258" r:id="rId5"/>
    <p:sldId id="267" r:id="rId6"/>
    <p:sldId id="270" r:id="rId7"/>
    <p:sldId id="271" r:id="rId8"/>
    <p:sldId id="272" r:id="rId9"/>
    <p:sldId id="273" r:id="rId10"/>
    <p:sldId id="269" r:id="rId11"/>
    <p:sldId id="274" r:id="rId12"/>
    <p:sldId id="276" r:id="rId13"/>
    <p:sldId id="277" r:id="rId14"/>
    <p:sldId id="278" r:id="rId15"/>
    <p:sldId id="279" r:id="rId16"/>
    <p:sldId id="280" r:id="rId17"/>
    <p:sldId id="281" r:id="rId18"/>
    <p:sldId id="282" r:id="rId19"/>
    <p:sldId id="283" r:id="rId20"/>
    <p:sldId id="263" r:id="rId2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18DE32-E52C-4509-8F2A-25BA57610439}" v="12" dt="2023-11-08T09:41:13.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100" d="100"/>
          <a:sy n="100" d="100"/>
        </p:scale>
        <p:origin x="1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dey, Shilpa" userId="0f826d01-0752-448d-a1ee-b8091e887cf2" providerId="ADAL" clId="{DB18DE32-E52C-4509-8F2A-25BA57610439}"/>
    <pc:docChg chg="undo custSel addSld delSld modSld">
      <pc:chgData name="Pandey, Shilpa" userId="0f826d01-0752-448d-a1ee-b8091e887cf2" providerId="ADAL" clId="{DB18DE32-E52C-4509-8F2A-25BA57610439}" dt="2023-11-08T09:51:37.094" v="1205" actId="20577"/>
      <pc:docMkLst>
        <pc:docMk/>
      </pc:docMkLst>
      <pc:sldChg chg="modSp mod">
        <pc:chgData name="Pandey, Shilpa" userId="0f826d01-0752-448d-a1ee-b8091e887cf2" providerId="ADAL" clId="{DB18DE32-E52C-4509-8F2A-25BA57610439}" dt="2023-11-08T08:56:02.829" v="3" actId="20577"/>
        <pc:sldMkLst>
          <pc:docMk/>
          <pc:sldMk cId="0" sldId="257"/>
        </pc:sldMkLst>
        <pc:spChg chg="mod">
          <ac:chgData name="Pandey, Shilpa" userId="0f826d01-0752-448d-a1ee-b8091e887cf2" providerId="ADAL" clId="{DB18DE32-E52C-4509-8F2A-25BA57610439}" dt="2023-11-08T08:56:02.829" v="3" actId="20577"/>
          <ac:spMkLst>
            <pc:docMk/>
            <pc:sldMk cId="0" sldId="257"/>
            <ac:spMk id="9" creationId="{00000000-0000-0000-0000-000000000000}"/>
          </ac:spMkLst>
        </pc:spChg>
      </pc:sldChg>
      <pc:sldChg chg="modSp mod">
        <pc:chgData name="Pandey, Shilpa" userId="0f826d01-0752-448d-a1ee-b8091e887cf2" providerId="ADAL" clId="{DB18DE32-E52C-4509-8F2A-25BA57610439}" dt="2023-11-08T09:51:37.094" v="1205" actId="20577"/>
        <pc:sldMkLst>
          <pc:docMk/>
          <pc:sldMk cId="82925022" sldId="267"/>
        </pc:sldMkLst>
        <pc:spChg chg="mod">
          <ac:chgData name="Pandey, Shilpa" userId="0f826d01-0752-448d-a1ee-b8091e887cf2" providerId="ADAL" clId="{DB18DE32-E52C-4509-8F2A-25BA57610439}" dt="2023-11-08T09:51:37.094" v="1205" actId="20577"/>
          <ac:spMkLst>
            <pc:docMk/>
            <pc:sldMk cId="82925022" sldId="267"/>
            <ac:spMk id="13" creationId="{00000000-0000-0000-0000-000000000000}"/>
          </ac:spMkLst>
        </pc:spChg>
      </pc:sldChg>
      <pc:sldChg chg="modSp mod">
        <pc:chgData name="Pandey, Shilpa" userId="0f826d01-0752-448d-a1ee-b8091e887cf2" providerId="ADAL" clId="{DB18DE32-E52C-4509-8F2A-25BA57610439}" dt="2023-11-08T09:00:54.457" v="14" actId="20577"/>
        <pc:sldMkLst>
          <pc:docMk/>
          <pc:sldMk cId="2433908839" sldId="269"/>
        </pc:sldMkLst>
        <pc:spChg chg="mod">
          <ac:chgData name="Pandey, Shilpa" userId="0f826d01-0752-448d-a1ee-b8091e887cf2" providerId="ADAL" clId="{DB18DE32-E52C-4509-8F2A-25BA57610439}" dt="2023-11-08T09:00:54.457" v="14" actId="20577"/>
          <ac:spMkLst>
            <pc:docMk/>
            <pc:sldMk cId="2433908839" sldId="269"/>
            <ac:spMk id="4" creationId="{00000000-0000-0000-0000-000000000000}"/>
          </ac:spMkLst>
        </pc:spChg>
      </pc:sldChg>
      <pc:sldChg chg="addSp delSp modSp new del mod">
        <pc:chgData name="Pandey, Shilpa" userId="0f826d01-0752-448d-a1ee-b8091e887cf2" providerId="ADAL" clId="{DB18DE32-E52C-4509-8F2A-25BA57610439}" dt="2023-11-08T09:00:44.542" v="12" actId="2696"/>
        <pc:sldMkLst>
          <pc:docMk/>
          <pc:sldMk cId="65693860" sldId="274"/>
        </pc:sldMkLst>
        <pc:graphicFrameChg chg="add del mod">
          <ac:chgData name="Pandey, Shilpa" userId="0f826d01-0752-448d-a1ee-b8091e887cf2" providerId="ADAL" clId="{DB18DE32-E52C-4509-8F2A-25BA57610439}" dt="2023-11-08T08:59:59.728" v="8"/>
          <ac:graphicFrameMkLst>
            <pc:docMk/>
            <pc:sldMk cId="65693860" sldId="274"/>
            <ac:graphicFrameMk id="2" creationId="{23DA4A7A-430E-A17E-AF52-65406E7CB415}"/>
          </ac:graphicFrameMkLst>
        </pc:graphicFrameChg>
        <pc:picChg chg="add del mod">
          <ac:chgData name="Pandey, Shilpa" userId="0f826d01-0752-448d-a1ee-b8091e887cf2" providerId="ADAL" clId="{DB18DE32-E52C-4509-8F2A-25BA57610439}" dt="2023-11-08T09:00:40.032" v="11" actId="21"/>
          <ac:picMkLst>
            <pc:docMk/>
            <pc:sldMk cId="65693860" sldId="274"/>
            <ac:picMk id="3" creationId="{FD737DEE-06B7-2ABA-E544-3B40815E170E}"/>
          </ac:picMkLst>
        </pc:picChg>
      </pc:sldChg>
      <pc:sldChg chg="addSp delSp modSp new mod">
        <pc:chgData name="Pandey, Shilpa" userId="0f826d01-0752-448d-a1ee-b8091e887cf2" providerId="ADAL" clId="{DB18DE32-E52C-4509-8F2A-25BA57610439}" dt="2023-11-08T09:14:04.207" v="418" actId="14100"/>
        <pc:sldMkLst>
          <pc:docMk/>
          <pc:sldMk cId="956915494" sldId="274"/>
        </pc:sldMkLst>
        <pc:spChg chg="add mod">
          <ac:chgData name="Pandey, Shilpa" userId="0f826d01-0752-448d-a1ee-b8091e887cf2" providerId="ADAL" clId="{DB18DE32-E52C-4509-8F2A-25BA57610439}" dt="2023-11-08T09:14:04.207" v="418" actId="14100"/>
          <ac:spMkLst>
            <pc:docMk/>
            <pc:sldMk cId="956915494" sldId="274"/>
            <ac:spMk id="2" creationId="{0D556949-3526-DD9C-261E-A37C7B03DA83}"/>
          </ac:spMkLst>
        </pc:spChg>
        <pc:spChg chg="add mod">
          <ac:chgData name="Pandey, Shilpa" userId="0f826d01-0752-448d-a1ee-b8091e887cf2" providerId="ADAL" clId="{DB18DE32-E52C-4509-8F2A-25BA57610439}" dt="2023-11-08T09:12:26.418" v="338" actId="14100"/>
          <ac:spMkLst>
            <pc:docMk/>
            <pc:sldMk cId="956915494" sldId="274"/>
            <ac:spMk id="3" creationId="{9289D3ED-C397-2B14-5875-F7BED1B201DE}"/>
          </ac:spMkLst>
        </pc:spChg>
        <pc:spChg chg="add mod">
          <ac:chgData name="Pandey, Shilpa" userId="0f826d01-0752-448d-a1ee-b8091e887cf2" providerId="ADAL" clId="{DB18DE32-E52C-4509-8F2A-25BA57610439}" dt="2023-11-08T09:13:33.260" v="416" actId="113"/>
          <ac:spMkLst>
            <pc:docMk/>
            <pc:sldMk cId="956915494" sldId="274"/>
            <ac:spMk id="14" creationId="{8BE32155-8594-8448-C4DF-B45E3F7C0843}"/>
          </ac:spMkLst>
        </pc:spChg>
        <pc:picChg chg="add mod">
          <ac:chgData name="Pandey, Shilpa" userId="0f826d01-0752-448d-a1ee-b8091e887cf2" providerId="ADAL" clId="{DB18DE32-E52C-4509-8F2A-25BA57610439}" dt="2023-11-08T09:08:32.630" v="287" actId="14100"/>
          <ac:picMkLst>
            <pc:docMk/>
            <pc:sldMk cId="956915494" sldId="274"/>
            <ac:picMk id="5" creationId="{5CE6045F-1F51-518B-4CE6-21D6D5B646F6}"/>
          </ac:picMkLst>
        </pc:picChg>
        <pc:picChg chg="add del mod">
          <ac:chgData name="Pandey, Shilpa" userId="0f826d01-0752-448d-a1ee-b8091e887cf2" providerId="ADAL" clId="{DB18DE32-E52C-4509-8F2A-25BA57610439}" dt="2023-11-08T09:10:30.536" v="296" actId="22"/>
          <ac:picMkLst>
            <pc:docMk/>
            <pc:sldMk cId="956915494" sldId="274"/>
            <ac:picMk id="7" creationId="{9FA17F4C-00B8-4365-BB31-0B7D2F9156FC}"/>
          </ac:picMkLst>
        </pc:picChg>
        <pc:picChg chg="add mod">
          <ac:chgData name="Pandey, Shilpa" userId="0f826d01-0752-448d-a1ee-b8091e887cf2" providerId="ADAL" clId="{DB18DE32-E52C-4509-8F2A-25BA57610439}" dt="2023-11-08T09:10:41.971" v="300" actId="14100"/>
          <ac:picMkLst>
            <pc:docMk/>
            <pc:sldMk cId="956915494" sldId="274"/>
            <ac:picMk id="9" creationId="{C42D4BB8-5AD0-FF4E-7119-96606CBF131E}"/>
          </ac:picMkLst>
        </pc:picChg>
        <pc:picChg chg="add del">
          <ac:chgData name="Pandey, Shilpa" userId="0f826d01-0752-448d-a1ee-b8091e887cf2" providerId="ADAL" clId="{DB18DE32-E52C-4509-8F2A-25BA57610439}" dt="2023-11-08T09:11:52.647" v="302" actId="22"/>
          <ac:picMkLst>
            <pc:docMk/>
            <pc:sldMk cId="956915494" sldId="274"/>
            <ac:picMk id="11" creationId="{7FBF827F-9E96-E03F-0EC7-504900AE41FD}"/>
          </ac:picMkLst>
        </pc:picChg>
        <pc:picChg chg="add del">
          <ac:chgData name="Pandey, Shilpa" userId="0f826d01-0752-448d-a1ee-b8091e887cf2" providerId="ADAL" clId="{DB18DE32-E52C-4509-8F2A-25BA57610439}" dt="2023-11-08T09:11:57.876" v="304" actId="22"/>
          <ac:picMkLst>
            <pc:docMk/>
            <pc:sldMk cId="956915494" sldId="274"/>
            <ac:picMk id="13" creationId="{766723AF-173F-0BBD-8980-AF1CCABF76C8}"/>
          </ac:picMkLst>
        </pc:picChg>
      </pc:sldChg>
      <pc:sldChg chg="addSp delSp modSp new del">
        <pc:chgData name="Pandey, Shilpa" userId="0f826d01-0752-448d-a1ee-b8091e887cf2" providerId="ADAL" clId="{DB18DE32-E52C-4509-8F2A-25BA57610439}" dt="2023-11-08T09:32:21.727" v="576" actId="47"/>
        <pc:sldMkLst>
          <pc:docMk/>
          <pc:sldMk cId="528489202" sldId="275"/>
        </pc:sldMkLst>
        <pc:spChg chg="add del mod">
          <ac:chgData name="Pandey, Shilpa" userId="0f826d01-0752-448d-a1ee-b8091e887cf2" providerId="ADAL" clId="{DB18DE32-E52C-4509-8F2A-25BA57610439}" dt="2023-11-08T09:14:13.283" v="420"/>
          <ac:spMkLst>
            <pc:docMk/>
            <pc:sldMk cId="528489202" sldId="275"/>
            <ac:spMk id="2" creationId="{E3C58957-0803-0679-6CD9-FA18BDB4D714}"/>
          </ac:spMkLst>
        </pc:spChg>
      </pc:sldChg>
      <pc:sldChg chg="addSp delSp modSp add mod">
        <pc:chgData name="Pandey, Shilpa" userId="0f826d01-0752-448d-a1ee-b8091e887cf2" providerId="ADAL" clId="{DB18DE32-E52C-4509-8F2A-25BA57610439}" dt="2023-11-08T09:21:36.313" v="495" actId="14100"/>
        <pc:sldMkLst>
          <pc:docMk/>
          <pc:sldMk cId="260748811" sldId="276"/>
        </pc:sldMkLst>
        <pc:spChg chg="mod">
          <ac:chgData name="Pandey, Shilpa" userId="0f826d01-0752-448d-a1ee-b8091e887cf2" providerId="ADAL" clId="{DB18DE32-E52C-4509-8F2A-25BA57610439}" dt="2023-11-08T09:14:25.945" v="422" actId="20577"/>
          <ac:spMkLst>
            <pc:docMk/>
            <pc:sldMk cId="260748811" sldId="276"/>
            <ac:spMk id="2" creationId="{0D556949-3526-DD9C-261E-A37C7B03DA83}"/>
          </ac:spMkLst>
        </pc:spChg>
        <pc:spChg chg="mod">
          <ac:chgData name="Pandey, Shilpa" userId="0f826d01-0752-448d-a1ee-b8091e887cf2" providerId="ADAL" clId="{DB18DE32-E52C-4509-8F2A-25BA57610439}" dt="2023-11-08T09:15:26.018" v="452" actId="255"/>
          <ac:spMkLst>
            <pc:docMk/>
            <pc:sldMk cId="260748811" sldId="276"/>
            <ac:spMk id="3" creationId="{9289D3ED-C397-2B14-5875-F7BED1B201DE}"/>
          </ac:spMkLst>
        </pc:spChg>
        <pc:spChg chg="mod">
          <ac:chgData name="Pandey, Shilpa" userId="0f826d01-0752-448d-a1ee-b8091e887cf2" providerId="ADAL" clId="{DB18DE32-E52C-4509-8F2A-25BA57610439}" dt="2023-11-08T09:16:36.927" v="491" actId="114"/>
          <ac:spMkLst>
            <pc:docMk/>
            <pc:sldMk cId="260748811" sldId="276"/>
            <ac:spMk id="14" creationId="{8BE32155-8594-8448-C4DF-B45E3F7C0843}"/>
          </ac:spMkLst>
        </pc:spChg>
        <pc:picChg chg="del mod">
          <ac:chgData name="Pandey, Shilpa" userId="0f826d01-0752-448d-a1ee-b8091e887cf2" providerId="ADAL" clId="{DB18DE32-E52C-4509-8F2A-25BA57610439}" dt="2023-11-08T09:15:29.296" v="453" actId="478"/>
          <ac:picMkLst>
            <pc:docMk/>
            <pc:sldMk cId="260748811" sldId="276"/>
            <ac:picMk id="5" creationId="{5CE6045F-1F51-518B-4CE6-21D6D5B646F6}"/>
          </ac:picMkLst>
        </pc:picChg>
        <pc:picChg chg="add mod">
          <ac:chgData name="Pandey, Shilpa" userId="0f826d01-0752-448d-a1ee-b8091e887cf2" providerId="ADAL" clId="{DB18DE32-E52C-4509-8F2A-25BA57610439}" dt="2023-11-08T09:21:36.313" v="495" actId="14100"/>
          <ac:picMkLst>
            <pc:docMk/>
            <pc:sldMk cId="260748811" sldId="276"/>
            <ac:picMk id="6" creationId="{A98BF6F4-DA24-D790-0F74-855A9E735A16}"/>
          </ac:picMkLst>
        </pc:picChg>
        <pc:picChg chg="del mod">
          <ac:chgData name="Pandey, Shilpa" userId="0f826d01-0752-448d-a1ee-b8091e887cf2" providerId="ADAL" clId="{DB18DE32-E52C-4509-8F2A-25BA57610439}" dt="2023-11-08T09:15:31.011" v="454" actId="478"/>
          <ac:picMkLst>
            <pc:docMk/>
            <pc:sldMk cId="260748811" sldId="276"/>
            <ac:picMk id="9" creationId="{C42D4BB8-5AD0-FF4E-7119-96606CBF131E}"/>
          </ac:picMkLst>
        </pc:picChg>
      </pc:sldChg>
      <pc:sldChg chg="addSp delSp modSp add mod">
        <pc:chgData name="Pandey, Shilpa" userId="0f826d01-0752-448d-a1ee-b8091e887cf2" providerId="ADAL" clId="{DB18DE32-E52C-4509-8F2A-25BA57610439}" dt="2023-11-08T09:30:25.470" v="563" actId="1076"/>
        <pc:sldMkLst>
          <pc:docMk/>
          <pc:sldMk cId="3060268911" sldId="277"/>
        </pc:sldMkLst>
        <pc:spChg chg="mod">
          <ac:chgData name="Pandey, Shilpa" userId="0f826d01-0752-448d-a1ee-b8091e887cf2" providerId="ADAL" clId="{DB18DE32-E52C-4509-8F2A-25BA57610439}" dt="2023-11-08T09:30:25.470" v="563" actId="1076"/>
          <ac:spMkLst>
            <pc:docMk/>
            <pc:sldMk cId="3060268911" sldId="277"/>
            <ac:spMk id="3" creationId="{9289D3ED-C397-2B14-5875-F7BED1B201DE}"/>
          </ac:spMkLst>
        </pc:spChg>
        <pc:spChg chg="mod">
          <ac:chgData name="Pandey, Shilpa" userId="0f826d01-0752-448d-a1ee-b8091e887cf2" providerId="ADAL" clId="{DB18DE32-E52C-4509-8F2A-25BA57610439}" dt="2023-11-08T09:30:19.059" v="562" actId="114"/>
          <ac:spMkLst>
            <pc:docMk/>
            <pc:sldMk cId="3060268911" sldId="277"/>
            <ac:spMk id="14" creationId="{8BE32155-8594-8448-C4DF-B45E3F7C0843}"/>
          </ac:spMkLst>
        </pc:spChg>
        <pc:picChg chg="add mod">
          <ac:chgData name="Pandey, Shilpa" userId="0f826d01-0752-448d-a1ee-b8091e887cf2" providerId="ADAL" clId="{DB18DE32-E52C-4509-8F2A-25BA57610439}" dt="2023-11-08T09:28:13.895" v="558" actId="14100"/>
          <ac:picMkLst>
            <pc:docMk/>
            <pc:sldMk cId="3060268911" sldId="277"/>
            <ac:picMk id="5" creationId="{88E0BC19-E386-DE17-6347-B3379BF42524}"/>
          </ac:picMkLst>
        </pc:picChg>
        <pc:picChg chg="del">
          <ac:chgData name="Pandey, Shilpa" userId="0f826d01-0752-448d-a1ee-b8091e887cf2" providerId="ADAL" clId="{DB18DE32-E52C-4509-8F2A-25BA57610439}" dt="2023-11-08T09:26:38.884" v="554" actId="478"/>
          <ac:picMkLst>
            <pc:docMk/>
            <pc:sldMk cId="3060268911" sldId="277"/>
            <ac:picMk id="6" creationId="{A98BF6F4-DA24-D790-0F74-855A9E735A16}"/>
          </ac:picMkLst>
        </pc:picChg>
      </pc:sldChg>
      <pc:sldChg chg="addSp delSp modSp add mod">
        <pc:chgData name="Pandey, Shilpa" userId="0f826d01-0752-448d-a1ee-b8091e887cf2" providerId="ADAL" clId="{DB18DE32-E52C-4509-8F2A-25BA57610439}" dt="2023-11-08T09:31:59.637" v="575" actId="14100"/>
        <pc:sldMkLst>
          <pc:docMk/>
          <pc:sldMk cId="693341695" sldId="278"/>
        </pc:sldMkLst>
        <pc:spChg chg="mod">
          <ac:chgData name="Pandey, Shilpa" userId="0f826d01-0752-448d-a1ee-b8091e887cf2" providerId="ADAL" clId="{DB18DE32-E52C-4509-8F2A-25BA57610439}" dt="2023-11-08T09:31:25.098" v="570" actId="1076"/>
          <ac:spMkLst>
            <pc:docMk/>
            <pc:sldMk cId="693341695" sldId="278"/>
            <ac:spMk id="3" creationId="{9289D3ED-C397-2B14-5875-F7BED1B201DE}"/>
          </ac:spMkLst>
        </pc:spChg>
        <pc:spChg chg="mod">
          <ac:chgData name="Pandey, Shilpa" userId="0f826d01-0752-448d-a1ee-b8091e887cf2" providerId="ADAL" clId="{DB18DE32-E52C-4509-8F2A-25BA57610439}" dt="2023-11-08T09:31:18.642" v="569" actId="14100"/>
          <ac:spMkLst>
            <pc:docMk/>
            <pc:sldMk cId="693341695" sldId="278"/>
            <ac:spMk id="14" creationId="{8BE32155-8594-8448-C4DF-B45E3F7C0843}"/>
          </ac:spMkLst>
        </pc:spChg>
        <pc:picChg chg="del">
          <ac:chgData name="Pandey, Shilpa" userId="0f826d01-0752-448d-a1ee-b8091e887cf2" providerId="ADAL" clId="{DB18DE32-E52C-4509-8F2A-25BA57610439}" dt="2023-11-08T09:31:29.361" v="571" actId="478"/>
          <ac:picMkLst>
            <pc:docMk/>
            <pc:sldMk cId="693341695" sldId="278"/>
            <ac:picMk id="5" creationId="{88E0BC19-E386-DE17-6347-B3379BF42524}"/>
          </ac:picMkLst>
        </pc:picChg>
        <pc:picChg chg="add mod">
          <ac:chgData name="Pandey, Shilpa" userId="0f826d01-0752-448d-a1ee-b8091e887cf2" providerId="ADAL" clId="{DB18DE32-E52C-4509-8F2A-25BA57610439}" dt="2023-11-08T09:31:59.637" v="575" actId="14100"/>
          <ac:picMkLst>
            <pc:docMk/>
            <pc:sldMk cId="693341695" sldId="278"/>
            <ac:picMk id="6" creationId="{B90D132D-7F7E-63C0-40C4-331C8DFCDC8D}"/>
          </ac:picMkLst>
        </pc:picChg>
      </pc:sldChg>
      <pc:sldChg chg="addSp delSp modSp add mod">
        <pc:chgData name="Pandey, Shilpa" userId="0f826d01-0752-448d-a1ee-b8091e887cf2" providerId="ADAL" clId="{DB18DE32-E52C-4509-8F2A-25BA57610439}" dt="2023-11-08T09:38:00.357" v="866" actId="14100"/>
        <pc:sldMkLst>
          <pc:docMk/>
          <pc:sldMk cId="1952111441" sldId="279"/>
        </pc:sldMkLst>
        <pc:spChg chg="mod">
          <ac:chgData name="Pandey, Shilpa" userId="0f826d01-0752-448d-a1ee-b8091e887cf2" providerId="ADAL" clId="{DB18DE32-E52C-4509-8F2A-25BA57610439}" dt="2023-11-08T09:35:18.082" v="843" actId="1076"/>
          <ac:spMkLst>
            <pc:docMk/>
            <pc:sldMk cId="1952111441" sldId="279"/>
            <ac:spMk id="3" creationId="{9289D3ED-C397-2B14-5875-F7BED1B201DE}"/>
          </ac:spMkLst>
        </pc:spChg>
        <pc:spChg chg="add mod">
          <ac:chgData name="Pandey, Shilpa" userId="0f826d01-0752-448d-a1ee-b8091e887cf2" providerId="ADAL" clId="{DB18DE32-E52C-4509-8F2A-25BA57610439}" dt="2023-11-08T09:36:48.876" v="856" actId="1076"/>
          <ac:spMkLst>
            <pc:docMk/>
            <pc:sldMk cId="1952111441" sldId="279"/>
            <ac:spMk id="4" creationId="{0610FA75-68F5-9B9D-6D62-5513F4C33CF6}"/>
          </ac:spMkLst>
        </pc:spChg>
        <pc:spChg chg="mod">
          <ac:chgData name="Pandey, Shilpa" userId="0f826d01-0752-448d-a1ee-b8091e887cf2" providerId="ADAL" clId="{DB18DE32-E52C-4509-8F2A-25BA57610439}" dt="2023-11-08T09:37:54.433" v="865" actId="114"/>
          <ac:spMkLst>
            <pc:docMk/>
            <pc:sldMk cId="1952111441" sldId="279"/>
            <ac:spMk id="14" creationId="{8BE32155-8594-8448-C4DF-B45E3F7C0843}"/>
          </ac:spMkLst>
        </pc:spChg>
        <pc:picChg chg="del mod">
          <ac:chgData name="Pandey, Shilpa" userId="0f826d01-0752-448d-a1ee-b8091e887cf2" providerId="ADAL" clId="{DB18DE32-E52C-4509-8F2A-25BA57610439}" dt="2023-11-08T09:36:06.238" v="851" actId="21"/>
          <ac:picMkLst>
            <pc:docMk/>
            <pc:sldMk cId="1952111441" sldId="279"/>
            <ac:picMk id="6" creationId="{B90D132D-7F7E-63C0-40C4-331C8DFCDC8D}"/>
          </ac:picMkLst>
        </pc:picChg>
        <pc:picChg chg="add mod">
          <ac:chgData name="Pandey, Shilpa" userId="0f826d01-0752-448d-a1ee-b8091e887cf2" providerId="ADAL" clId="{DB18DE32-E52C-4509-8F2A-25BA57610439}" dt="2023-11-08T09:38:00.357" v="866" actId="14100"/>
          <ac:picMkLst>
            <pc:docMk/>
            <pc:sldMk cId="1952111441" sldId="279"/>
            <ac:picMk id="7" creationId="{C54578B0-8954-031C-DDA3-CA140FE53E2D}"/>
          </ac:picMkLst>
        </pc:picChg>
      </pc:sldChg>
      <pc:sldChg chg="addSp delSp modSp add mod">
        <pc:chgData name="Pandey, Shilpa" userId="0f826d01-0752-448d-a1ee-b8091e887cf2" providerId="ADAL" clId="{DB18DE32-E52C-4509-8F2A-25BA57610439}" dt="2023-11-08T09:44:55.771" v="1088" actId="1076"/>
        <pc:sldMkLst>
          <pc:docMk/>
          <pc:sldMk cId="2041748563" sldId="280"/>
        </pc:sldMkLst>
        <pc:spChg chg="del">
          <ac:chgData name="Pandey, Shilpa" userId="0f826d01-0752-448d-a1ee-b8091e887cf2" providerId="ADAL" clId="{DB18DE32-E52C-4509-8F2A-25BA57610439}" dt="2023-11-08T09:38:27.645" v="868" actId="21"/>
          <ac:spMkLst>
            <pc:docMk/>
            <pc:sldMk cId="2041748563" sldId="280"/>
            <ac:spMk id="3" creationId="{9289D3ED-C397-2B14-5875-F7BED1B201DE}"/>
          </ac:spMkLst>
        </pc:spChg>
        <pc:spChg chg="mod">
          <ac:chgData name="Pandey, Shilpa" userId="0f826d01-0752-448d-a1ee-b8091e887cf2" providerId="ADAL" clId="{DB18DE32-E52C-4509-8F2A-25BA57610439}" dt="2023-11-08T09:44:48.385" v="1087" actId="1076"/>
          <ac:spMkLst>
            <pc:docMk/>
            <pc:sldMk cId="2041748563" sldId="280"/>
            <ac:spMk id="4" creationId="{0610FA75-68F5-9B9D-6D62-5513F4C33CF6}"/>
          </ac:spMkLst>
        </pc:spChg>
        <pc:spChg chg="add mod">
          <ac:chgData name="Pandey, Shilpa" userId="0f826d01-0752-448d-a1ee-b8091e887cf2" providerId="ADAL" clId="{DB18DE32-E52C-4509-8F2A-25BA57610439}" dt="2023-11-08T09:44:35.682" v="1085" actId="14100"/>
          <ac:spMkLst>
            <pc:docMk/>
            <pc:sldMk cId="2041748563" sldId="280"/>
            <ac:spMk id="8" creationId="{77170C65-DEC8-22A7-65C6-20E67CF9C2E7}"/>
          </ac:spMkLst>
        </pc:spChg>
        <pc:spChg chg="mod">
          <ac:chgData name="Pandey, Shilpa" userId="0f826d01-0752-448d-a1ee-b8091e887cf2" providerId="ADAL" clId="{DB18DE32-E52C-4509-8F2A-25BA57610439}" dt="2023-11-08T09:44:55.771" v="1088" actId="1076"/>
          <ac:spMkLst>
            <pc:docMk/>
            <pc:sldMk cId="2041748563" sldId="280"/>
            <ac:spMk id="14" creationId="{8BE32155-8594-8448-C4DF-B45E3F7C0843}"/>
          </ac:spMkLst>
        </pc:spChg>
        <pc:picChg chg="add mod">
          <ac:chgData name="Pandey, Shilpa" userId="0f826d01-0752-448d-a1ee-b8091e887cf2" providerId="ADAL" clId="{DB18DE32-E52C-4509-8F2A-25BA57610439}" dt="2023-11-08T09:44:42.005" v="1086" actId="14100"/>
          <ac:picMkLst>
            <pc:docMk/>
            <pc:sldMk cId="2041748563" sldId="280"/>
            <ac:picMk id="6" creationId="{2F4FF9C7-42C1-D11C-002C-787F2E17F5D5}"/>
          </ac:picMkLst>
        </pc:picChg>
        <pc:picChg chg="del">
          <ac:chgData name="Pandey, Shilpa" userId="0f826d01-0752-448d-a1ee-b8091e887cf2" providerId="ADAL" clId="{DB18DE32-E52C-4509-8F2A-25BA57610439}" dt="2023-11-08T09:38:43.951" v="872" actId="478"/>
          <ac:picMkLst>
            <pc:docMk/>
            <pc:sldMk cId="2041748563" sldId="280"/>
            <ac:picMk id="7" creationId="{C54578B0-8954-031C-DDA3-CA140FE53E2D}"/>
          </ac:picMkLst>
        </pc:picChg>
        <pc:picChg chg="add mod">
          <ac:chgData name="Pandey, Shilpa" userId="0f826d01-0752-448d-a1ee-b8091e887cf2" providerId="ADAL" clId="{DB18DE32-E52C-4509-8F2A-25BA57610439}" dt="2023-11-08T09:44:01.899" v="1066" actId="1076"/>
          <ac:picMkLst>
            <pc:docMk/>
            <pc:sldMk cId="2041748563" sldId="280"/>
            <ac:picMk id="10" creationId="{4DD7CFA7-682F-9EBA-70EA-BA4AF4431E42}"/>
          </ac:picMkLst>
        </pc:picChg>
      </pc:sldChg>
      <pc:sldChg chg="addSp delSp modSp add mod">
        <pc:chgData name="Pandey, Shilpa" userId="0f826d01-0752-448d-a1ee-b8091e887cf2" providerId="ADAL" clId="{DB18DE32-E52C-4509-8F2A-25BA57610439}" dt="2023-11-08T09:47:35.110" v="1132" actId="114"/>
        <pc:sldMkLst>
          <pc:docMk/>
          <pc:sldMk cId="1809305672" sldId="281"/>
        </pc:sldMkLst>
        <pc:spChg chg="mod">
          <ac:chgData name="Pandey, Shilpa" userId="0f826d01-0752-448d-a1ee-b8091e887cf2" providerId="ADAL" clId="{DB18DE32-E52C-4509-8F2A-25BA57610439}" dt="2023-11-08T09:47:04.126" v="1121" actId="1076"/>
          <ac:spMkLst>
            <pc:docMk/>
            <pc:sldMk cId="1809305672" sldId="281"/>
            <ac:spMk id="4" creationId="{0610FA75-68F5-9B9D-6D62-5513F4C33CF6}"/>
          </ac:spMkLst>
        </pc:spChg>
        <pc:spChg chg="del">
          <ac:chgData name="Pandey, Shilpa" userId="0f826d01-0752-448d-a1ee-b8091e887cf2" providerId="ADAL" clId="{DB18DE32-E52C-4509-8F2A-25BA57610439}" dt="2023-11-08T09:46:19.060" v="1114" actId="21"/>
          <ac:spMkLst>
            <pc:docMk/>
            <pc:sldMk cId="1809305672" sldId="281"/>
            <ac:spMk id="8" creationId="{77170C65-DEC8-22A7-65C6-20E67CF9C2E7}"/>
          </ac:spMkLst>
        </pc:spChg>
        <pc:spChg chg="mod">
          <ac:chgData name="Pandey, Shilpa" userId="0f826d01-0752-448d-a1ee-b8091e887cf2" providerId="ADAL" clId="{DB18DE32-E52C-4509-8F2A-25BA57610439}" dt="2023-11-08T09:47:35.110" v="1132" actId="114"/>
          <ac:spMkLst>
            <pc:docMk/>
            <pc:sldMk cId="1809305672" sldId="281"/>
            <ac:spMk id="14" creationId="{8BE32155-8594-8448-C4DF-B45E3F7C0843}"/>
          </ac:spMkLst>
        </pc:spChg>
        <pc:picChg chg="add mod">
          <ac:chgData name="Pandey, Shilpa" userId="0f826d01-0752-448d-a1ee-b8091e887cf2" providerId="ADAL" clId="{DB18DE32-E52C-4509-8F2A-25BA57610439}" dt="2023-11-08T09:46:59.331" v="1120" actId="14100"/>
          <ac:picMkLst>
            <pc:docMk/>
            <pc:sldMk cId="1809305672" sldId="281"/>
            <ac:picMk id="5" creationId="{380CB1E2-06D0-AD36-3B9F-EDC56FBE274A}"/>
          </ac:picMkLst>
        </pc:picChg>
        <pc:picChg chg="del">
          <ac:chgData name="Pandey, Shilpa" userId="0f826d01-0752-448d-a1ee-b8091e887cf2" providerId="ADAL" clId="{DB18DE32-E52C-4509-8F2A-25BA57610439}" dt="2023-11-08T09:46:22.722" v="1115" actId="478"/>
          <ac:picMkLst>
            <pc:docMk/>
            <pc:sldMk cId="1809305672" sldId="281"/>
            <ac:picMk id="6" creationId="{2F4FF9C7-42C1-D11C-002C-787F2E17F5D5}"/>
          </ac:picMkLst>
        </pc:picChg>
        <pc:picChg chg="del">
          <ac:chgData name="Pandey, Shilpa" userId="0f826d01-0752-448d-a1ee-b8091e887cf2" providerId="ADAL" clId="{DB18DE32-E52C-4509-8F2A-25BA57610439}" dt="2023-11-08T09:46:24.394" v="1116" actId="478"/>
          <ac:picMkLst>
            <pc:docMk/>
            <pc:sldMk cId="1809305672" sldId="281"/>
            <ac:picMk id="10" creationId="{4DD7CFA7-682F-9EBA-70EA-BA4AF4431E42}"/>
          </ac:picMkLst>
        </pc:picChg>
      </pc:sldChg>
      <pc:sldChg chg="addSp delSp modSp add mod">
        <pc:chgData name="Pandey, Shilpa" userId="0f826d01-0752-448d-a1ee-b8091e887cf2" providerId="ADAL" clId="{DB18DE32-E52C-4509-8F2A-25BA57610439}" dt="2023-11-08T09:49:28.871" v="1154" actId="14100"/>
        <pc:sldMkLst>
          <pc:docMk/>
          <pc:sldMk cId="318446671" sldId="282"/>
        </pc:sldMkLst>
        <pc:spChg chg="mod">
          <ac:chgData name="Pandey, Shilpa" userId="0f826d01-0752-448d-a1ee-b8091e887cf2" providerId="ADAL" clId="{DB18DE32-E52C-4509-8F2A-25BA57610439}" dt="2023-11-08T09:48:39.044" v="1146" actId="20577"/>
          <ac:spMkLst>
            <pc:docMk/>
            <pc:sldMk cId="318446671" sldId="282"/>
            <ac:spMk id="4" creationId="{0610FA75-68F5-9B9D-6D62-5513F4C33CF6}"/>
          </ac:spMkLst>
        </pc:spChg>
        <pc:spChg chg="mod">
          <ac:chgData name="Pandey, Shilpa" userId="0f826d01-0752-448d-a1ee-b8091e887cf2" providerId="ADAL" clId="{DB18DE32-E52C-4509-8F2A-25BA57610439}" dt="2023-11-08T09:48:55.985" v="1149" actId="113"/>
          <ac:spMkLst>
            <pc:docMk/>
            <pc:sldMk cId="318446671" sldId="282"/>
            <ac:spMk id="14" creationId="{8BE32155-8594-8448-C4DF-B45E3F7C0843}"/>
          </ac:spMkLst>
        </pc:spChg>
        <pc:picChg chg="del">
          <ac:chgData name="Pandey, Shilpa" userId="0f826d01-0752-448d-a1ee-b8091e887cf2" providerId="ADAL" clId="{DB18DE32-E52C-4509-8F2A-25BA57610439}" dt="2023-11-08T09:48:57.107" v="1150" actId="478"/>
          <ac:picMkLst>
            <pc:docMk/>
            <pc:sldMk cId="318446671" sldId="282"/>
            <ac:picMk id="5" creationId="{380CB1E2-06D0-AD36-3B9F-EDC56FBE274A}"/>
          </ac:picMkLst>
        </pc:picChg>
        <pc:picChg chg="add mod">
          <ac:chgData name="Pandey, Shilpa" userId="0f826d01-0752-448d-a1ee-b8091e887cf2" providerId="ADAL" clId="{DB18DE32-E52C-4509-8F2A-25BA57610439}" dt="2023-11-08T09:49:28.871" v="1154" actId="14100"/>
          <ac:picMkLst>
            <pc:docMk/>
            <pc:sldMk cId="318446671" sldId="282"/>
            <ac:picMk id="6" creationId="{6CB20652-F94B-A987-BF1B-4123882FEB66}"/>
          </ac:picMkLst>
        </pc:picChg>
      </pc:sldChg>
      <pc:sldChg chg="addSp delSp modSp add mod">
        <pc:chgData name="Pandey, Shilpa" userId="0f826d01-0752-448d-a1ee-b8091e887cf2" providerId="ADAL" clId="{DB18DE32-E52C-4509-8F2A-25BA57610439}" dt="2023-11-08T09:50:59.854" v="1194" actId="20577"/>
        <pc:sldMkLst>
          <pc:docMk/>
          <pc:sldMk cId="1010369574" sldId="283"/>
        </pc:sldMkLst>
        <pc:spChg chg="mod">
          <ac:chgData name="Pandey, Shilpa" userId="0f826d01-0752-448d-a1ee-b8091e887cf2" providerId="ADAL" clId="{DB18DE32-E52C-4509-8F2A-25BA57610439}" dt="2023-11-08T09:50:28.231" v="1179" actId="20577"/>
          <ac:spMkLst>
            <pc:docMk/>
            <pc:sldMk cId="1010369574" sldId="283"/>
            <ac:spMk id="4" creationId="{0610FA75-68F5-9B9D-6D62-5513F4C33CF6}"/>
          </ac:spMkLst>
        </pc:spChg>
        <pc:spChg chg="mod">
          <ac:chgData name="Pandey, Shilpa" userId="0f826d01-0752-448d-a1ee-b8091e887cf2" providerId="ADAL" clId="{DB18DE32-E52C-4509-8F2A-25BA57610439}" dt="2023-11-08T09:50:59.854" v="1194" actId="20577"/>
          <ac:spMkLst>
            <pc:docMk/>
            <pc:sldMk cId="1010369574" sldId="283"/>
            <ac:spMk id="14" creationId="{8BE32155-8594-8448-C4DF-B45E3F7C0843}"/>
          </ac:spMkLst>
        </pc:spChg>
        <pc:picChg chg="add mod">
          <ac:chgData name="Pandey, Shilpa" userId="0f826d01-0752-448d-a1ee-b8091e887cf2" providerId="ADAL" clId="{DB18DE32-E52C-4509-8F2A-25BA57610439}" dt="2023-11-08T09:50:18.211" v="1160" actId="14100"/>
          <ac:picMkLst>
            <pc:docMk/>
            <pc:sldMk cId="1010369574" sldId="283"/>
            <ac:picMk id="5" creationId="{3BE55EF5-BB66-85BE-AFC8-7152C22F65DD}"/>
          </ac:picMkLst>
        </pc:picChg>
        <pc:picChg chg="del">
          <ac:chgData name="Pandey, Shilpa" userId="0f826d01-0752-448d-a1ee-b8091e887cf2" providerId="ADAL" clId="{DB18DE32-E52C-4509-8F2A-25BA57610439}" dt="2023-11-08T09:49:52.872" v="1156" actId="478"/>
          <ac:picMkLst>
            <pc:docMk/>
            <pc:sldMk cId="1010369574" sldId="283"/>
            <ac:picMk id="6" creationId="{6CB20652-F94B-A987-BF1B-4123882FEB6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947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2171203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210294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170447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87511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457668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604863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18034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668185"/>
            <a:ext cx="7913236" cy="2499598"/>
          </a:xfrm>
          <a:prstGeom prst="rect">
            <a:avLst/>
          </a:prstGeom>
          <a:noFill/>
          <a:ln/>
        </p:spPr>
        <p:txBody>
          <a:bodyPr wrap="square" rtlCol="0" anchor="t"/>
          <a:lstStyle/>
          <a:p>
            <a:pPr marL="0" indent="0">
              <a:lnSpc>
                <a:spcPts val="6561"/>
              </a:lnSpc>
              <a:buNone/>
            </a:pPr>
            <a:r>
              <a:rPr lang="en-US" sz="5249" dirty="0">
                <a:solidFill>
                  <a:srgbClr val="312F2B"/>
                </a:solidFill>
                <a:latin typeface="Gelasio" pitchFamily="34" charset="0"/>
                <a:ea typeface="Gelasio" pitchFamily="34" charset="-122"/>
                <a:cs typeface="Gelasio" pitchFamily="34" charset="-120"/>
              </a:rPr>
              <a:t>Lending Club Case Study</a:t>
            </a:r>
            <a:endParaRPr lang="en-US" sz="5249" dirty="0"/>
          </a:p>
        </p:txBody>
      </p:sp>
      <p:sp>
        <p:nvSpPr>
          <p:cNvPr id="6" name="Text 2"/>
          <p:cNvSpPr/>
          <p:nvPr/>
        </p:nvSpPr>
        <p:spPr>
          <a:xfrm>
            <a:off x="6319599" y="3051312"/>
            <a:ext cx="7477601" cy="2912165"/>
          </a:xfrm>
          <a:prstGeom prst="rect">
            <a:avLst/>
          </a:prstGeom>
          <a:noFill/>
          <a:ln/>
        </p:spPr>
        <p:txBody>
          <a:bodyPr wrap="square" rtlCol="0" anchor="t"/>
          <a:lstStyle/>
          <a:p>
            <a:pPr>
              <a:lnSpc>
                <a:spcPts val="2799"/>
              </a:lnSpc>
            </a:pPr>
            <a:r>
              <a:rPr lang="en-US" dirty="0">
                <a:solidFill>
                  <a:srgbClr val="272525"/>
                </a:solidFill>
                <a:latin typeface="Lato" pitchFamily="34" charset="0"/>
                <a:ea typeface="Lato" pitchFamily="34" charset="-122"/>
                <a:cs typeface="Lato" pitchFamily="34" charset="-120"/>
              </a:rPr>
              <a:t>Lending Club </a:t>
            </a:r>
            <a:r>
              <a:rPr lang="en-US" dirty="0"/>
              <a:t>is the largest online loan marketplace, facilitating personal loans, business loans, and financing of medical procedures. Borrowers can easily access lower interest rate loans through a fast online interface. </a:t>
            </a:r>
          </a:p>
          <a:p>
            <a:pPr>
              <a:lnSpc>
                <a:spcPts val="2799"/>
              </a:lnSpc>
            </a:pPr>
            <a:endParaRPr lang="en-US" sz="1750" dirty="0">
              <a:solidFill>
                <a:srgbClr val="272525"/>
              </a:solidFill>
              <a:latin typeface="Lato" pitchFamily="34" charset="0"/>
              <a:ea typeface="Lato" pitchFamily="34" charset="-122"/>
              <a:cs typeface="Lato" pitchFamily="34" charset="-120"/>
            </a:endParaRPr>
          </a:p>
          <a:p>
            <a:pPr marL="0" indent="0">
              <a:lnSpc>
                <a:spcPts val="2799"/>
              </a:lnSpc>
              <a:buNone/>
            </a:pPr>
            <a:r>
              <a:rPr lang="en-US" sz="1750" dirty="0">
                <a:solidFill>
                  <a:srgbClr val="272525"/>
                </a:solidFill>
                <a:latin typeface="Lato" pitchFamily="34" charset="0"/>
                <a:ea typeface="Lato" pitchFamily="34" charset="-122"/>
                <a:cs typeface="Lato" pitchFamily="34" charset="-120"/>
              </a:rPr>
              <a:t>It provides loans to valued customers. In this presentation, we will walk you through our customer data, understand the data, data cleaning and manipulation, data analysis done with python code and presentation and recommendations. </a:t>
            </a:r>
            <a:endParaRPr lang="en-US" sz="1750" dirty="0"/>
          </a:p>
        </p:txBody>
      </p:sp>
      <p:sp>
        <p:nvSpPr>
          <p:cNvPr id="7" name="Shape 3"/>
          <p:cNvSpPr/>
          <p:nvPr/>
        </p:nvSpPr>
        <p:spPr>
          <a:xfrm>
            <a:off x="6319599" y="6189226"/>
            <a:ext cx="355402" cy="355402"/>
          </a:xfrm>
          <a:prstGeom prst="roundRect">
            <a:avLst>
              <a:gd name="adj" fmla="val 25726039"/>
            </a:avLst>
          </a:prstGeom>
          <a:noFill/>
          <a:ln w="7620">
            <a:solidFill>
              <a:srgbClr val="FFFFFF"/>
            </a:solidFill>
            <a:prstDash val="solid"/>
          </a:ln>
        </p:spPr>
        <p:txBody>
          <a:bodyPr/>
          <a:lstStyle/>
          <a:p>
            <a:endParaRPr lang="en-IN"/>
          </a:p>
        </p:txBody>
      </p:sp>
      <p:pic>
        <p:nvPicPr>
          <p:cNvPr id="8" name="Image 2" descr="preencoded.png"/>
          <p:cNvPicPr>
            <a:picLocks noChangeAspect="1"/>
          </p:cNvPicPr>
          <p:nvPr/>
        </p:nvPicPr>
        <p:blipFill>
          <a:blip r:embed="rId5"/>
          <a:stretch>
            <a:fillRect/>
          </a:stretch>
        </p:blipFill>
        <p:spPr>
          <a:xfrm>
            <a:off x="6327219" y="6196846"/>
            <a:ext cx="340162" cy="340162"/>
          </a:xfrm>
          <a:prstGeom prst="rect">
            <a:avLst/>
          </a:prstGeom>
        </p:spPr>
      </p:pic>
      <p:sp>
        <p:nvSpPr>
          <p:cNvPr id="9" name="Text 4"/>
          <p:cNvSpPr/>
          <p:nvPr/>
        </p:nvSpPr>
        <p:spPr>
          <a:xfrm>
            <a:off x="6786085" y="6172557"/>
            <a:ext cx="5148739" cy="388858"/>
          </a:xfrm>
          <a:prstGeom prst="rect">
            <a:avLst/>
          </a:prstGeom>
          <a:noFill/>
          <a:ln/>
        </p:spPr>
        <p:txBody>
          <a:bodyPr wrap="none" rtlCol="0" anchor="t"/>
          <a:lstStyle/>
          <a:p>
            <a:pPr marL="0" indent="0" algn="l">
              <a:lnSpc>
                <a:spcPts val="3062"/>
              </a:lnSpc>
              <a:buNone/>
            </a:pPr>
            <a:r>
              <a:rPr lang="en-US" sz="2187" b="1" dirty="0">
                <a:solidFill>
                  <a:srgbClr val="272525"/>
                </a:solidFill>
                <a:latin typeface="Lato" pitchFamily="34" charset="0"/>
                <a:ea typeface="Lato" pitchFamily="34" charset="-122"/>
                <a:cs typeface="Lato" pitchFamily="34" charset="-120"/>
              </a:rPr>
              <a:t>by Prem </a:t>
            </a:r>
            <a:r>
              <a:rPr lang="en-US" sz="2187" b="1" dirty="0" smtClean="0">
                <a:solidFill>
                  <a:srgbClr val="272525"/>
                </a:solidFill>
                <a:latin typeface="Lato" pitchFamily="34" charset="0"/>
                <a:ea typeface="Lato" pitchFamily="34" charset="-122"/>
                <a:cs typeface="Lato" pitchFamily="34" charset="-120"/>
              </a:rPr>
              <a:t>Subudhi and </a:t>
            </a:r>
            <a:r>
              <a:rPr lang="en-US" sz="2187" b="1" dirty="0" err="1" smtClean="0">
                <a:solidFill>
                  <a:srgbClr val="272525"/>
                </a:solidFill>
                <a:latin typeface="Lato" pitchFamily="34" charset="0"/>
                <a:ea typeface="Lato" pitchFamily="34" charset="-122"/>
                <a:cs typeface="Lato" pitchFamily="34" charset="-120"/>
              </a:rPr>
              <a:t>Shilpa</a:t>
            </a:r>
            <a:r>
              <a:rPr lang="en-US" sz="2187" b="1" smtClean="0">
                <a:solidFill>
                  <a:srgbClr val="272525"/>
                </a:solidFill>
                <a:latin typeface="Lato" pitchFamily="34" charset="0"/>
                <a:ea typeface="Lato" pitchFamily="34" charset="-122"/>
                <a:cs typeface="Lato" pitchFamily="34" charset="-120"/>
              </a:rPr>
              <a:t> Pandey</a:t>
            </a:r>
            <a:endParaRPr lang="en-US" sz="2187" dirty="0"/>
          </a:p>
        </p:txBody>
      </p:sp>
    </p:spTree>
    <p:extLst>
      <p:ext uri="{BB962C8B-B14F-4D97-AF65-F5344CB8AC3E}">
        <p14:creationId xmlns:p14="http://schemas.microsoft.com/office/powerpoint/2010/main" val="110102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03200" y="178287"/>
            <a:ext cx="14630400" cy="8232815"/>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IN"/>
          </a:p>
        </p:txBody>
      </p:sp>
      <p:sp>
        <p:nvSpPr>
          <p:cNvPr id="4" name="Text 1"/>
          <p:cNvSpPr/>
          <p:nvPr/>
        </p:nvSpPr>
        <p:spPr>
          <a:xfrm>
            <a:off x="2363510" y="573286"/>
            <a:ext cx="9903381" cy="1303020"/>
          </a:xfrm>
          <a:prstGeom prst="rect">
            <a:avLst/>
          </a:prstGeom>
          <a:noFill/>
          <a:ln/>
        </p:spPr>
        <p:txBody>
          <a:bodyPr wrap="square" rtlCol="0" anchor="t"/>
          <a:lstStyle/>
          <a:p>
            <a:pPr marL="0" indent="0">
              <a:lnSpc>
                <a:spcPts val="5130"/>
              </a:lnSpc>
              <a:buNone/>
            </a:pPr>
            <a:r>
              <a:rPr lang="en-US" sz="4104" dirty="0">
                <a:solidFill>
                  <a:srgbClr val="312F2B"/>
                </a:solidFill>
                <a:latin typeface="Gelasio" pitchFamily="34" charset="0"/>
                <a:ea typeface="Gelasio" pitchFamily="34" charset="-122"/>
                <a:cs typeface="Gelasio" pitchFamily="34" charset="-120"/>
              </a:rPr>
              <a:t>Visualizing Insights: Correlation Metrics</a:t>
            </a:r>
            <a:endParaRPr lang="en-US" sz="4104" dirty="0"/>
          </a:p>
        </p:txBody>
      </p:sp>
      <p:sp>
        <p:nvSpPr>
          <p:cNvPr id="6" name="Text 2"/>
          <p:cNvSpPr/>
          <p:nvPr/>
        </p:nvSpPr>
        <p:spPr>
          <a:xfrm>
            <a:off x="2363510" y="4465082"/>
            <a:ext cx="3092648" cy="651510"/>
          </a:xfrm>
          <a:prstGeom prst="rect">
            <a:avLst/>
          </a:prstGeom>
          <a:noFill/>
          <a:ln/>
        </p:spPr>
        <p:txBody>
          <a:bodyPr wrap="square" rtlCol="0" anchor="t"/>
          <a:lstStyle/>
          <a:p>
            <a:pPr marL="0" indent="0" algn="l">
              <a:lnSpc>
                <a:spcPts val="2565"/>
              </a:lnSpc>
              <a:buNone/>
            </a:pPr>
            <a:endParaRPr lang="en-US" sz="2052" dirty="0"/>
          </a:p>
        </p:txBody>
      </p:sp>
      <p:sp>
        <p:nvSpPr>
          <p:cNvPr id="7" name="Text 3"/>
          <p:cNvSpPr/>
          <p:nvPr/>
        </p:nvSpPr>
        <p:spPr>
          <a:xfrm>
            <a:off x="2363510" y="4482775"/>
            <a:ext cx="3092648" cy="2334458"/>
          </a:xfrm>
          <a:prstGeom prst="rect">
            <a:avLst/>
          </a:prstGeom>
          <a:noFill/>
          <a:ln/>
        </p:spPr>
        <p:txBody>
          <a:bodyPr wrap="square" rtlCol="0" anchor="t"/>
          <a:lstStyle/>
          <a:p>
            <a:pPr marL="0" indent="0" algn="l">
              <a:lnSpc>
                <a:spcPts val="2627"/>
              </a:lnSpc>
              <a:buNone/>
            </a:pPr>
            <a:endParaRPr lang="en-US" sz="1642" dirty="0"/>
          </a:p>
        </p:txBody>
      </p:sp>
      <p:sp>
        <p:nvSpPr>
          <p:cNvPr id="9" name="Text 4"/>
          <p:cNvSpPr/>
          <p:nvPr/>
        </p:nvSpPr>
        <p:spPr>
          <a:xfrm>
            <a:off x="5768816" y="4465082"/>
            <a:ext cx="2377440" cy="325755"/>
          </a:xfrm>
          <a:prstGeom prst="rect">
            <a:avLst/>
          </a:prstGeom>
          <a:noFill/>
          <a:ln/>
        </p:spPr>
        <p:txBody>
          <a:bodyPr wrap="none" rtlCol="0" anchor="t"/>
          <a:lstStyle/>
          <a:p>
            <a:pPr marL="0" indent="0" algn="l">
              <a:lnSpc>
                <a:spcPts val="2565"/>
              </a:lnSpc>
              <a:buNone/>
            </a:pPr>
            <a:endParaRPr lang="en-US" sz="2052" dirty="0"/>
          </a:p>
        </p:txBody>
      </p:sp>
      <p:sp>
        <p:nvSpPr>
          <p:cNvPr id="10" name="Text 5"/>
          <p:cNvSpPr/>
          <p:nvPr/>
        </p:nvSpPr>
        <p:spPr>
          <a:xfrm>
            <a:off x="5768816" y="4999315"/>
            <a:ext cx="3092648" cy="2000964"/>
          </a:xfrm>
          <a:prstGeom prst="rect">
            <a:avLst/>
          </a:prstGeom>
          <a:noFill/>
          <a:ln/>
        </p:spPr>
        <p:txBody>
          <a:bodyPr wrap="square" rtlCol="0" anchor="t"/>
          <a:lstStyle/>
          <a:p>
            <a:pPr marL="0" indent="0" algn="l">
              <a:lnSpc>
                <a:spcPts val="2627"/>
              </a:lnSpc>
              <a:buNone/>
            </a:pPr>
            <a:endParaRPr lang="en-US" sz="1642" dirty="0"/>
          </a:p>
        </p:txBody>
      </p:sp>
      <p:sp>
        <p:nvSpPr>
          <p:cNvPr id="12" name="Text 6"/>
          <p:cNvSpPr/>
          <p:nvPr/>
        </p:nvSpPr>
        <p:spPr>
          <a:xfrm>
            <a:off x="9174123" y="4465201"/>
            <a:ext cx="3032760" cy="325755"/>
          </a:xfrm>
          <a:prstGeom prst="rect">
            <a:avLst/>
          </a:prstGeom>
          <a:noFill/>
          <a:ln/>
        </p:spPr>
        <p:txBody>
          <a:bodyPr wrap="none" rtlCol="0" anchor="t"/>
          <a:lstStyle/>
          <a:p>
            <a:pPr marL="0" indent="0" algn="l">
              <a:lnSpc>
                <a:spcPts val="2565"/>
              </a:lnSpc>
              <a:buNone/>
            </a:pPr>
            <a:endParaRPr lang="en-US" sz="2052" dirty="0"/>
          </a:p>
        </p:txBody>
      </p:sp>
      <p:sp>
        <p:nvSpPr>
          <p:cNvPr id="13" name="Text 7"/>
          <p:cNvSpPr/>
          <p:nvPr/>
        </p:nvSpPr>
        <p:spPr>
          <a:xfrm>
            <a:off x="9174123" y="4999434"/>
            <a:ext cx="3092768" cy="2334458"/>
          </a:xfrm>
          <a:prstGeom prst="rect">
            <a:avLst/>
          </a:prstGeom>
          <a:noFill/>
          <a:ln/>
        </p:spPr>
        <p:txBody>
          <a:bodyPr wrap="square" rtlCol="0" anchor="t"/>
          <a:lstStyle/>
          <a:p>
            <a:pPr marL="0" indent="0" algn="l">
              <a:lnSpc>
                <a:spcPts val="2627"/>
              </a:lnSpc>
              <a:buNone/>
            </a:pPr>
            <a:endParaRPr lang="en-US" sz="1642" dirty="0"/>
          </a:p>
        </p:txBody>
      </p:sp>
      <p:pic>
        <p:nvPicPr>
          <p:cNvPr id="5" name="Picture 4"/>
          <p:cNvPicPr>
            <a:picLocks noChangeAspect="1"/>
          </p:cNvPicPr>
          <p:nvPr/>
        </p:nvPicPr>
        <p:blipFill>
          <a:blip r:embed="rId4"/>
          <a:stretch>
            <a:fillRect/>
          </a:stretch>
        </p:blipFill>
        <p:spPr>
          <a:xfrm>
            <a:off x="771536" y="1882037"/>
            <a:ext cx="15593366" cy="3390583"/>
          </a:xfrm>
          <a:prstGeom prst="rect">
            <a:avLst/>
          </a:prstGeom>
        </p:spPr>
      </p:pic>
      <p:sp>
        <p:nvSpPr>
          <p:cNvPr id="8" name="TextBox 7"/>
          <p:cNvSpPr txBox="1"/>
          <p:nvPr/>
        </p:nvSpPr>
        <p:spPr>
          <a:xfrm>
            <a:off x="771536" y="5445760"/>
            <a:ext cx="14062064" cy="646331"/>
          </a:xfrm>
          <a:prstGeom prst="rect">
            <a:avLst/>
          </a:prstGeom>
          <a:noFill/>
        </p:spPr>
        <p:txBody>
          <a:bodyPr wrap="square" rtlCol="0">
            <a:spAutoFit/>
          </a:bodyPr>
          <a:lstStyle/>
          <a:p>
            <a:r>
              <a:rPr lang="en-US" dirty="0"/>
              <a:t>On the cleaned data we created a correlation metrics demonstrates the correlation among the columns, it will help to understand how the columns are affected by the other variables. </a:t>
            </a:r>
            <a:endParaRPr lang="en-IN" dirty="0"/>
          </a:p>
        </p:txBody>
      </p:sp>
    </p:spTree>
    <p:extLst>
      <p:ext uri="{BB962C8B-B14F-4D97-AF65-F5344CB8AC3E}">
        <p14:creationId xmlns:p14="http://schemas.microsoft.com/office/powerpoint/2010/main" val="2433908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a16="http://schemas.microsoft.com/office/drawing/2014/main" id="{0D556949-3526-DD9C-261E-A37C7B03DA83}"/>
              </a:ext>
            </a:extLst>
          </p:cNvPr>
          <p:cNvSpPr/>
          <p:nvPr/>
        </p:nvSpPr>
        <p:spPr>
          <a:xfrm>
            <a:off x="843055" y="350003"/>
            <a:ext cx="9903381" cy="668569"/>
          </a:xfrm>
          <a:prstGeom prst="rect">
            <a:avLst/>
          </a:prstGeom>
          <a:noFill/>
          <a:ln/>
        </p:spPr>
        <p:txBody>
          <a:bodyPr wrap="square" rtlCol="0" anchor="t"/>
          <a:lstStyle/>
          <a:p>
            <a:pPr marL="0" indent="0">
              <a:lnSpc>
                <a:spcPts val="5130"/>
              </a:lnSpc>
              <a:buNone/>
            </a:pPr>
            <a:r>
              <a:rPr lang="en-US" sz="4104" dirty="0">
                <a:solidFill>
                  <a:srgbClr val="312F2B"/>
                </a:solidFill>
                <a:latin typeface="Gelasio" pitchFamily="34" charset="0"/>
                <a:ea typeface="Gelasio" pitchFamily="34" charset="-122"/>
                <a:cs typeface="Gelasio" pitchFamily="34" charset="-120"/>
              </a:rPr>
              <a:t>Visualizing Insights: Bivariate Analysis</a:t>
            </a:r>
            <a:endParaRPr lang="en-US" sz="4104" dirty="0"/>
          </a:p>
        </p:txBody>
      </p:sp>
      <p:sp>
        <p:nvSpPr>
          <p:cNvPr id="3" name="TextBox 2">
            <a:extLst>
              <a:ext uri="{FF2B5EF4-FFF2-40B4-BE49-F238E27FC236}">
                <a16:creationId xmlns:a16="http://schemas.microsoft.com/office/drawing/2014/main" id="{9289D3ED-C397-2B14-5875-F7BED1B201DE}"/>
              </a:ext>
            </a:extLst>
          </p:cNvPr>
          <p:cNvSpPr txBox="1"/>
          <p:nvPr/>
        </p:nvSpPr>
        <p:spPr>
          <a:xfrm>
            <a:off x="9516140" y="1191358"/>
            <a:ext cx="4720721" cy="1200329"/>
          </a:xfrm>
          <a:prstGeom prst="rect">
            <a:avLst/>
          </a:prstGeom>
          <a:noFill/>
        </p:spPr>
        <p:txBody>
          <a:bodyPr wrap="square" rtlCol="0">
            <a:spAutoFit/>
          </a:bodyPr>
          <a:lstStyle/>
          <a:p>
            <a:r>
              <a:rPr lang="en-US" dirty="0"/>
              <a:t>Generating another heatmap to find correlation between loan amount, funded amount, interest rate, installment, annual income, out principal, </a:t>
            </a:r>
            <a:r>
              <a:rPr lang="en-US" dirty="0" err="1"/>
              <a:t>dti</a:t>
            </a:r>
            <a:r>
              <a:rPr lang="en-US" dirty="0"/>
              <a:t>, loan amount income ration.</a:t>
            </a:r>
            <a:endParaRPr lang="en-IN" dirty="0"/>
          </a:p>
        </p:txBody>
      </p:sp>
      <p:pic>
        <p:nvPicPr>
          <p:cNvPr id="5" name="Picture 4">
            <a:extLst>
              <a:ext uri="{FF2B5EF4-FFF2-40B4-BE49-F238E27FC236}">
                <a16:creationId xmlns:a16="http://schemas.microsoft.com/office/drawing/2014/main" id="{5CE6045F-1F51-518B-4CE6-21D6D5B646F6}"/>
              </a:ext>
            </a:extLst>
          </p:cNvPr>
          <p:cNvPicPr>
            <a:picLocks noChangeAspect="1"/>
          </p:cNvPicPr>
          <p:nvPr/>
        </p:nvPicPr>
        <p:blipFill>
          <a:blip r:embed="rId2"/>
          <a:stretch>
            <a:fillRect/>
          </a:stretch>
        </p:blipFill>
        <p:spPr>
          <a:xfrm>
            <a:off x="291937" y="1191358"/>
            <a:ext cx="8945456" cy="1158303"/>
          </a:xfrm>
          <a:prstGeom prst="rect">
            <a:avLst/>
          </a:prstGeom>
        </p:spPr>
      </p:pic>
      <p:pic>
        <p:nvPicPr>
          <p:cNvPr id="9" name="Picture 8">
            <a:extLst>
              <a:ext uri="{FF2B5EF4-FFF2-40B4-BE49-F238E27FC236}">
                <a16:creationId xmlns:a16="http://schemas.microsoft.com/office/drawing/2014/main" id="{C42D4BB8-5AD0-FF4E-7119-96606CBF131E}"/>
              </a:ext>
            </a:extLst>
          </p:cNvPr>
          <p:cNvPicPr>
            <a:picLocks noChangeAspect="1"/>
          </p:cNvPicPr>
          <p:nvPr/>
        </p:nvPicPr>
        <p:blipFill>
          <a:blip r:embed="rId3"/>
          <a:stretch>
            <a:fillRect/>
          </a:stretch>
        </p:blipFill>
        <p:spPr>
          <a:xfrm>
            <a:off x="300810" y="2349661"/>
            <a:ext cx="9028385" cy="5395428"/>
          </a:xfrm>
          <a:prstGeom prst="rect">
            <a:avLst/>
          </a:prstGeom>
        </p:spPr>
      </p:pic>
      <p:sp>
        <p:nvSpPr>
          <p:cNvPr id="14" name="TextBox 13">
            <a:extLst>
              <a:ext uri="{FF2B5EF4-FFF2-40B4-BE49-F238E27FC236}">
                <a16:creationId xmlns:a16="http://schemas.microsoft.com/office/drawing/2014/main" id="{8BE32155-8594-8448-C4DF-B45E3F7C0843}"/>
              </a:ext>
            </a:extLst>
          </p:cNvPr>
          <p:cNvSpPr txBox="1"/>
          <p:nvPr/>
        </p:nvSpPr>
        <p:spPr>
          <a:xfrm>
            <a:off x="9608737" y="3344925"/>
            <a:ext cx="3880883" cy="954107"/>
          </a:xfrm>
          <a:prstGeom prst="rect">
            <a:avLst/>
          </a:prstGeom>
          <a:noFill/>
        </p:spPr>
        <p:txBody>
          <a:bodyPr wrap="square" rtlCol="0">
            <a:spAutoFit/>
          </a:bodyPr>
          <a:lstStyle/>
          <a:p>
            <a:r>
              <a:rPr lang="en-US" sz="2000" b="1" u="sng" dirty="0"/>
              <a:t>Inference from the heatmap </a:t>
            </a:r>
            <a:r>
              <a:rPr lang="en-US" dirty="0"/>
              <a:t>: </a:t>
            </a:r>
            <a:r>
              <a:rPr lang="en-US" i="1" dirty="0"/>
              <a:t>Loan Amount, Funded Amount and Annual Income is highly correlated. </a:t>
            </a:r>
            <a:endParaRPr lang="en-IN" i="1" dirty="0"/>
          </a:p>
        </p:txBody>
      </p:sp>
    </p:spTree>
    <p:extLst>
      <p:ext uri="{BB962C8B-B14F-4D97-AF65-F5344CB8AC3E}">
        <p14:creationId xmlns:p14="http://schemas.microsoft.com/office/powerpoint/2010/main" val="95691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a16="http://schemas.microsoft.com/office/drawing/2014/main" id="{0D556949-3526-DD9C-261E-A37C7B03DA83}"/>
              </a:ext>
            </a:extLst>
          </p:cNvPr>
          <p:cNvSpPr/>
          <p:nvPr/>
        </p:nvSpPr>
        <p:spPr>
          <a:xfrm>
            <a:off x="843055" y="350003"/>
            <a:ext cx="9903381" cy="668569"/>
          </a:xfrm>
          <a:prstGeom prst="rect">
            <a:avLst/>
          </a:prstGeom>
          <a:noFill/>
          <a:ln/>
        </p:spPr>
        <p:txBody>
          <a:bodyPr wrap="square" rtlCol="0" anchor="t"/>
          <a:lstStyle/>
          <a:p>
            <a:pPr marL="0" indent="0">
              <a:lnSpc>
                <a:spcPts val="5130"/>
              </a:lnSpc>
              <a:buNone/>
            </a:pPr>
            <a:r>
              <a:rPr lang="en-US" sz="4104" dirty="0">
                <a:solidFill>
                  <a:srgbClr val="312F2B"/>
                </a:solidFill>
                <a:latin typeface="Gelasio" pitchFamily="34" charset="0"/>
                <a:ea typeface="Gelasio" pitchFamily="34" charset="-122"/>
                <a:cs typeface="Gelasio" pitchFamily="34" charset="-120"/>
              </a:rPr>
              <a:t>Visualizing Insights: Bivariate Analysis</a:t>
            </a:r>
          </a:p>
          <a:p>
            <a:pPr marL="0" indent="0">
              <a:lnSpc>
                <a:spcPts val="5130"/>
              </a:lnSpc>
              <a:buNone/>
            </a:pPr>
            <a:endParaRPr lang="en-US" sz="4104" dirty="0"/>
          </a:p>
        </p:txBody>
      </p:sp>
      <p:sp>
        <p:nvSpPr>
          <p:cNvPr id="3" name="TextBox 2">
            <a:extLst>
              <a:ext uri="{FF2B5EF4-FFF2-40B4-BE49-F238E27FC236}">
                <a16:creationId xmlns:a16="http://schemas.microsoft.com/office/drawing/2014/main" id="{9289D3ED-C397-2B14-5875-F7BED1B201DE}"/>
              </a:ext>
            </a:extLst>
          </p:cNvPr>
          <p:cNvSpPr txBox="1"/>
          <p:nvPr/>
        </p:nvSpPr>
        <p:spPr>
          <a:xfrm>
            <a:off x="9516140" y="1191358"/>
            <a:ext cx="4720721" cy="1107996"/>
          </a:xfrm>
          <a:prstGeom prst="rect">
            <a:avLst/>
          </a:prstGeom>
          <a:noFill/>
        </p:spPr>
        <p:txBody>
          <a:bodyPr wrap="square" rtlCol="0">
            <a:spAutoFit/>
          </a:bodyPr>
          <a:lstStyle/>
          <a:p>
            <a:r>
              <a:rPr lang="en-US" sz="1600" i="0" dirty="0">
                <a:solidFill>
                  <a:srgbClr val="000000"/>
                </a:solidFill>
                <a:effectLst/>
                <a:latin typeface="Helvetica Neue"/>
              </a:rPr>
              <a:t>Analyze the purpose of loan to find the motive between loan and the amount with respect to each loan status.</a:t>
            </a:r>
          </a:p>
          <a:p>
            <a:r>
              <a:rPr lang="en-US" dirty="0"/>
              <a:t> </a:t>
            </a:r>
            <a:endParaRPr lang="en-IN" dirty="0"/>
          </a:p>
        </p:txBody>
      </p:sp>
      <p:sp>
        <p:nvSpPr>
          <p:cNvPr id="14" name="TextBox 13">
            <a:extLst>
              <a:ext uri="{FF2B5EF4-FFF2-40B4-BE49-F238E27FC236}">
                <a16:creationId xmlns:a16="http://schemas.microsoft.com/office/drawing/2014/main" id="{8BE32155-8594-8448-C4DF-B45E3F7C0843}"/>
              </a:ext>
            </a:extLst>
          </p:cNvPr>
          <p:cNvSpPr txBox="1"/>
          <p:nvPr/>
        </p:nvSpPr>
        <p:spPr>
          <a:xfrm>
            <a:off x="9608737" y="3344925"/>
            <a:ext cx="3880883" cy="3170099"/>
          </a:xfrm>
          <a:prstGeom prst="rect">
            <a:avLst/>
          </a:prstGeom>
          <a:noFill/>
        </p:spPr>
        <p:txBody>
          <a:bodyPr wrap="square" rtlCol="0">
            <a:spAutoFit/>
          </a:bodyPr>
          <a:lstStyle/>
          <a:p>
            <a:r>
              <a:rPr lang="en-US" sz="2000" b="1" u="sng" dirty="0"/>
              <a:t>Inference</a:t>
            </a:r>
            <a:r>
              <a:rPr lang="en-US" sz="2000" b="1" dirty="0"/>
              <a:t> : </a:t>
            </a:r>
            <a:r>
              <a:rPr lang="en-US" sz="2000" i="1" dirty="0">
                <a:solidFill>
                  <a:srgbClr val="000000"/>
                </a:solidFill>
                <a:latin typeface="Helvetica Neue"/>
              </a:rPr>
              <a:t>P</a:t>
            </a:r>
            <a:r>
              <a:rPr lang="en-US" i="1" dirty="0">
                <a:solidFill>
                  <a:srgbClr val="000000"/>
                </a:solidFill>
                <a:effectLst/>
                <a:latin typeface="Helvetica Neue"/>
              </a:rPr>
              <a:t>urpose having 'other' and 'major purchase' type are having lot of outliers in charge off which will result in more loss to the bank. 'Small business' purpose type also needs an attention. So overall, 'other', 'major purchase' and 'small business' types needs to be considered while lending loan to the customers.</a:t>
            </a:r>
          </a:p>
          <a:p>
            <a:endParaRPr lang="en-IN" i="1" dirty="0"/>
          </a:p>
        </p:txBody>
      </p:sp>
      <p:pic>
        <p:nvPicPr>
          <p:cNvPr id="6" name="Picture 5">
            <a:extLst>
              <a:ext uri="{FF2B5EF4-FFF2-40B4-BE49-F238E27FC236}">
                <a16:creationId xmlns:a16="http://schemas.microsoft.com/office/drawing/2014/main" id="{A98BF6F4-DA24-D790-0F74-855A9E735A16}"/>
              </a:ext>
            </a:extLst>
          </p:cNvPr>
          <p:cNvPicPr>
            <a:picLocks noChangeAspect="1"/>
          </p:cNvPicPr>
          <p:nvPr/>
        </p:nvPicPr>
        <p:blipFill>
          <a:blip r:embed="rId2"/>
          <a:stretch>
            <a:fillRect/>
          </a:stretch>
        </p:blipFill>
        <p:spPr>
          <a:xfrm>
            <a:off x="890983" y="1267179"/>
            <a:ext cx="8625157" cy="6760402"/>
          </a:xfrm>
          <a:prstGeom prst="rect">
            <a:avLst/>
          </a:prstGeom>
        </p:spPr>
      </p:pic>
    </p:spTree>
    <p:extLst>
      <p:ext uri="{BB962C8B-B14F-4D97-AF65-F5344CB8AC3E}">
        <p14:creationId xmlns:p14="http://schemas.microsoft.com/office/powerpoint/2010/main" val="26074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a16="http://schemas.microsoft.com/office/drawing/2014/main" id="{0D556949-3526-DD9C-261E-A37C7B03DA83}"/>
              </a:ext>
            </a:extLst>
          </p:cNvPr>
          <p:cNvSpPr/>
          <p:nvPr/>
        </p:nvSpPr>
        <p:spPr>
          <a:xfrm>
            <a:off x="843055" y="350003"/>
            <a:ext cx="9903381" cy="668569"/>
          </a:xfrm>
          <a:prstGeom prst="rect">
            <a:avLst/>
          </a:prstGeom>
          <a:noFill/>
          <a:ln/>
        </p:spPr>
        <p:txBody>
          <a:bodyPr wrap="square" rtlCol="0" anchor="t"/>
          <a:lstStyle/>
          <a:p>
            <a:pPr marL="0" indent="0">
              <a:lnSpc>
                <a:spcPts val="5130"/>
              </a:lnSpc>
              <a:buNone/>
            </a:pPr>
            <a:r>
              <a:rPr lang="en-US" sz="4104" dirty="0">
                <a:solidFill>
                  <a:srgbClr val="312F2B"/>
                </a:solidFill>
                <a:latin typeface="Gelasio" pitchFamily="34" charset="0"/>
                <a:ea typeface="Gelasio" pitchFamily="34" charset="-122"/>
                <a:cs typeface="Gelasio" pitchFamily="34" charset="-120"/>
              </a:rPr>
              <a:t>Visualizing Insights: Bivariate Analysis</a:t>
            </a:r>
          </a:p>
          <a:p>
            <a:pPr marL="0" indent="0">
              <a:lnSpc>
                <a:spcPts val="5130"/>
              </a:lnSpc>
              <a:buNone/>
            </a:pPr>
            <a:endParaRPr lang="en-US" sz="4104" dirty="0"/>
          </a:p>
        </p:txBody>
      </p:sp>
      <p:sp>
        <p:nvSpPr>
          <p:cNvPr id="3" name="TextBox 2">
            <a:extLst>
              <a:ext uri="{FF2B5EF4-FFF2-40B4-BE49-F238E27FC236}">
                <a16:creationId xmlns:a16="http://schemas.microsoft.com/office/drawing/2014/main" id="{9289D3ED-C397-2B14-5875-F7BED1B201DE}"/>
              </a:ext>
            </a:extLst>
          </p:cNvPr>
          <p:cNvSpPr txBox="1"/>
          <p:nvPr/>
        </p:nvSpPr>
        <p:spPr>
          <a:xfrm>
            <a:off x="9516140" y="1401845"/>
            <a:ext cx="4720721" cy="861774"/>
          </a:xfrm>
          <a:prstGeom prst="rect">
            <a:avLst/>
          </a:prstGeom>
          <a:noFill/>
        </p:spPr>
        <p:txBody>
          <a:bodyPr wrap="square" rtlCol="0">
            <a:spAutoFit/>
          </a:bodyPr>
          <a:lstStyle/>
          <a:p>
            <a:r>
              <a:rPr lang="en-US" sz="1600" i="0" dirty="0">
                <a:solidFill>
                  <a:srgbClr val="000000"/>
                </a:solidFill>
                <a:effectLst/>
                <a:latin typeface="Helvetica Neue"/>
              </a:rPr>
              <a:t>Analyze loan status and employee’s year of service/experience.</a:t>
            </a:r>
          </a:p>
          <a:p>
            <a:r>
              <a:rPr lang="en-US" dirty="0"/>
              <a:t> </a:t>
            </a:r>
            <a:endParaRPr lang="en-IN" dirty="0"/>
          </a:p>
        </p:txBody>
      </p:sp>
      <p:sp>
        <p:nvSpPr>
          <p:cNvPr id="14" name="TextBox 13">
            <a:extLst>
              <a:ext uri="{FF2B5EF4-FFF2-40B4-BE49-F238E27FC236}">
                <a16:creationId xmlns:a16="http://schemas.microsoft.com/office/drawing/2014/main" id="{8BE32155-8594-8448-C4DF-B45E3F7C0843}"/>
              </a:ext>
            </a:extLst>
          </p:cNvPr>
          <p:cNvSpPr txBox="1"/>
          <p:nvPr/>
        </p:nvSpPr>
        <p:spPr>
          <a:xfrm>
            <a:off x="9608737" y="3344925"/>
            <a:ext cx="3880883" cy="892552"/>
          </a:xfrm>
          <a:prstGeom prst="rect">
            <a:avLst/>
          </a:prstGeom>
          <a:noFill/>
        </p:spPr>
        <p:txBody>
          <a:bodyPr wrap="square" rtlCol="0">
            <a:spAutoFit/>
          </a:bodyPr>
          <a:lstStyle/>
          <a:p>
            <a:pPr algn="l"/>
            <a:r>
              <a:rPr lang="en-US" sz="2000" b="1" u="sng" dirty="0"/>
              <a:t>Inference</a:t>
            </a:r>
            <a:r>
              <a:rPr lang="en-US" sz="2000" b="1" dirty="0"/>
              <a:t> : </a:t>
            </a:r>
            <a:r>
              <a:rPr lang="en-US" sz="1400" i="1" dirty="0">
                <a:solidFill>
                  <a:srgbClr val="000000"/>
                </a:solidFill>
                <a:effectLst/>
                <a:latin typeface="Helvetica Neue"/>
              </a:rPr>
              <a:t>Maximum loan is taken by 10+ years employees, approximately 18%.</a:t>
            </a:r>
          </a:p>
          <a:p>
            <a:endParaRPr lang="en-IN" i="1" dirty="0"/>
          </a:p>
        </p:txBody>
      </p:sp>
      <p:pic>
        <p:nvPicPr>
          <p:cNvPr id="5" name="Picture 4">
            <a:extLst>
              <a:ext uri="{FF2B5EF4-FFF2-40B4-BE49-F238E27FC236}">
                <a16:creationId xmlns:a16="http://schemas.microsoft.com/office/drawing/2014/main" id="{88E0BC19-E386-DE17-6347-B3379BF42524}"/>
              </a:ext>
            </a:extLst>
          </p:cNvPr>
          <p:cNvPicPr>
            <a:picLocks noChangeAspect="1"/>
          </p:cNvPicPr>
          <p:nvPr/>
        </p:nvPicPr>
        <p:blipFill>
          <a:blip r:embed="rId2"/>
          <a:stretch>
            <a:fillRect/>
          </a:stretch>
        </p:blipFill>
        <p:spPr>
          <a:xfrm>
            <a:off x="843054" y="1401845"/>
            <a:ext cx="7758685" cy="5009588"/>
          </a:xfrm>
          <a:prstGeom prst="rect">
            <a:avLst/>
          </a:prstGeom>
        </p:spPr>
      </p:pic>
    </p:spTree>
    <p:extLst>
      <p:ext uri="{BB962C8B-B14F-4D97-AF65-F5344CB8AC3E}">
        <p14:creationId xmlns:p14="http://schemas.microsoft.com/office/powerpoint/2010/main" val="3060268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a16="http://schemas.microsoft.com/office/drawing/2014/main" id="{0D556949-3526-DD9C-261E-A37C7B03DA83}"/>
              </a:ext>
            </a:extLst>
          </p:cNvPr>
          <p:cNvSpPr/>
          <p:nvPr/>
        </p:nvSpPr>
        <p:spPr>
          <a:xfrm>
            <a:off x="843055" y="350003"/>
            <a:ext cx="9903381" cy="668569"/>
          </a:xfrm>
          <a:prstGeom prst="rect">
            <a:avLst/>
          </a:prstGeom>
          <a:noFill/>
          <a:ln/>
        </p:spPr>
        <p:txBody>
          <a:bodyPr wrap="square" rtlCol="0" anchor="t"/>
          <a:lstStyle/>
          <a:p>
            <a:pPr marL="0" indent="0">
              <a:lnSpc>
                <a:spcPts val="5130"/>
              </a:lnSpc>
              <a:buNone/>
            </a:pPr>
            <a:r>
              <a:rPr lang="en-US" sz="4104" dirty="0">
                <a:solidFill>
                  <a:srgbClr val="312F2B"/>
                </a:solidFill>
                <a:latin typeface="Gelasio" pitchFamily="34" charset="0"/>
                <a:ea typeface="Gelasio" pitchFamily="34" charset="-122"/>
                <a:cs typeface="Gelasio" pitchFamily="34" charset="-120"/>
              </a:rPr>
              <a:t>Visualizing Insights: Bivariate Analysis</a:t>
            </a:r>
          </a:p>
          <a:p>
            <a:pPr marL="0" indent="0">
              <a:lnSpc>
                <a:spcPts val="5130"/>
              </a:lnSpc>
              <a:buNone/>
            </a:pPr>
            <a:endParaRPr lang="en-US" sz="4104" dirty="0"/>
          </a:p>
        </p:txBody>
      </p:sp>
      <p:sp>
        <p:nvSpPr>
          <p:cNvPr id="3" name="TextBox 2">
            <a:extLst>
              <a:ext uri="{FF2B5EF4-FFF2-40B4-BE49-F238E27FC236}">
                <a16:creationId xmlns:a16="http://schemas.microsoft.com/office/drawing/2014/main" id="{9289D3ED-C397-2B14-5875-F7BED1B201DE}"/>
              </a:ext>
            </a:extLst>
          </p:cNvPr>
          <p:cNvSpPr txBox="1"/>
          <p:nvPr/>
        </p:nvSpPr>
        <p:spPr>
          <a:xfrm>
            <a:off x="9516140" y="1750861"/>
            <a:ext cx="4720721" cy="861774"/>
          </a:xfrm>
          <a:prstGeom prst="rect">
            <a:avLst/>
          </a:prstGeom>
          <a:noFill/>
        </p:spPr>
        <p:txBody>
          <a:bodyPr wrap="square" rtlCol="0">
            <a:spAutoFit/>
          </a:bodyPr>
          <a:lstStyle/>
          <a:p>
            <a:pPr algn="l"/>
            <a:r>
              <a:rPr lang="en-US" sz="1600" b="1" i="0" dirty="0">
                <a:solidFill>
                  <a:srgbClr val="000000"/>
                </a:solidFill>
                <a:effectLst/>
                <a:latin typeface="Helvetica Neue"/>
              </a:rPr>
              <a:t>Deriving relationship between employee's years of experience and purpose of loan</a:t>
            </a:r>
          </a:p>
          <a:p>
            <a:r>
              <a:rPr lang="en-US" dirty="0"/>
              <a:t> </a:t>
            </a:r>
            <a:endParaRPr lang="en-IN" dirty="0"/>
          </a:p>
        </p:txBody>
      </p:sp>
      <p:sp>
        <p:nvSpPr>
          <p:cNvPr id="14" name="TextBox 13">
            <a:extLst>
              <a:ext uri="{FF2B5EF4-FFF2-40B4-BE49-F238E27FC236}">
                <a16:creationId xmlns:a16="http://schemas.microsoft.com/office/drawing/2014/main" id="{8BE32155-8594-8448-C4DF-B45E3F7C0843}"/>
              </a:ext>
            </a:extLst>
          </p:cNvPr>
          <p:cNvSpPr txBox="1"/>
          <p:nvPr/>
        </p:nvSpPr>
        <p:spPr>
          <a:xfrm>
            <a:off x="9608737" y="3344925"/>
            <a:ext cx="4075365" cy="1107996"/>
          </a:xfrm>
          <a:prstGeom prst="rect">
            <a:avLst/>
          </a:prstGeom>
          <a:noFill/>
        </p:spPr>
        <p:txBody>
          <a:bodyPr wrap="square" rtlCol="0">
            <a:spAutoFit/>
          </a:bodyPr>
          <a:lstStyle/>
          <a:p>
            <a:pPr algn="l"/>
            <a:r>
              <a:rPr lang="en-US" sz="2000" b="1" u="sng" dirty="0"/>
              <a:t>Inference</a:t>
            </a:r>
            <a:r>
              <a:rPr lang="en-US" sz="2000" b="1" dirty="0"/>
              <a:t> : </a:t>
            </a:r>
            <a:r>
              <a:rPr lang="en-US" sz="1400" b="1" i="0" dirty="0">
                <a:solidFill>
                  <a:srgbClr val="000000"/>
                </a:solidFill>
                <a:effectLst/>
                <a:latin typeface="Helvetica Neue"/>
              </a:rPr>
              <a:t> </a:t>
            </a:r>
            <a:r>
              <a:rPr lang="en-US" sz="1400" i="1" dirty="0">
                <a:solidFill>
                  <a:srgbClr val="000000"/>
                </a:solidFill>
                <a:effectLst/>
                <a:latin typeface="Helvetica Neue"/>
              </a:rPr>
              <a:t>Employees with 10+ years of experience have taken loan in 'small business' , 'other, 'car', credit card' categories.</a:t>
            </a:r>
          </a:p>
          <a:p>
            <a:endParaRPr lang="en-IN" i="1" dirty="0"/>
          </a:p>
        </p:txBody>
      </p:sp>
      <p:pic>
        <p:nvPicPr>
          <p:cNvPr id="6" name="Picture 5">
            <a:extLst>
              <a:ext uri="{FF2B5EF4-FFF2-40B4-BE49-F238E27FC236}">
                <a16:creationId xmlns:a16="http://schemas.microsoft.com/office/drawing/2014/main" id="{B90D132D-7F7E-63C0-40C4-331C8DFCDC8D}"/>
              </a:ext>
            </a:extLst>
          </p:cNvPr>
          <p:cNvPicPr>
            <a:picLocks noChangeAspect="1"/>
          </p:cNvPicPr>
          <p:nvPr/>
        </p:nvPicPr>
        <p:blipFill>
          <a:blip r:embed="rId2"/>
          <a:stretch>
            <a:fillRect/>
          </a:stretch>
        </p:blipFill>
        <p:spPr>
          <a:xfrm>
            <a:off x="1" y="1191796"/>
            <a:ext cx="9516140" cy="5892462"/>
          </a:xfrm>
          <a:prstGeom prst="rect">
            <a:avLst/>
          </a:prstGeom>
        </p:spPr>
      </p:pic>
    </p:spTree>
    <p:extLst>
      <p:ext uri="{BB962C8B-B14F-4D97-AF65-F5344CB8AC3E}">
        <p14:creationId xmlns:p14="http://schemas.microsoft.com/office/powerpoint/2010/main" val="693341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a16="http://schemas.microsoft.com/office/drawing/2014/main" id="{0D556949-3526-DD9C-261E-A37C7B03DA83}"/>
              </a:ext>
            </a:extLst>
          </p:cNvPr>
          <p:cNvSpPr/>
          <p:nvPr/>
        </p:nvSpPr>
        <p:spPr>
          <a:xfrm>
            <a:off x="843055" y="350003"/>
            <a:ext cx="9903381" cy="668569"/>
          </a:xfrm>
          <a:prstGeom prst="rect">
            <a:avLst/>
          </a:prstGeom>
          <a:noFill/>
          <a:ln/>
        </p:spPr>
        <p:txBody>
          <a:bodyPr wrap="square" rtlCol="0" anchor="t"/>
          <a:lstStyle/>
          <a:p>
            <a:pPr marL="0" indent="0">
              <a:lnSpc>
                <a:spcPts val="5130"/>
              </a:lnSpc>
              <a:buNone/>
            </a:pPr>
            <a:r>
              <a:rPr lang="en-US" sz="4104" dirty="0">
                <a:solidFill>
                  <a:srgbClr val="312F2B"/>
                </a:solidFill>
                <a:latin typeface="Gelasio" pitchFamily="34" charset="0"/>
                <a:ea typeface="Gelasio" pitchFamily="34" charset="-122"/>
                <a:cs typeface="Gelasio" pitchFamily="34" charset="-120"/>
              </a:rPr>
              <a:t>Visualizing Insights: Bivariate Analysis</a:t>
            </a:r>
          </a:p>
          <a:p>
            <a:pPr marL="0" indent="0">
              <a:lnSpc>
                <a:spcPts val="5130"/>
              </a:lnSpc>
              <a:buNone/>
            </a:pPr>
            <a:endParaRPr lang="en-US" sz="4104" dirty="0"/>
          </a:p>
        </p:txBody>
      </p:sp>
      <p:sp>
        <p:nvSpPr>
          <p:cNvPr id="3" name="TextBox 2">
            <a:extLst>
              <a:ext uri="{FF2B5EF4-FFF2-40B4-BE49-F238E27FC236}">
                <a16:creationId xmlns:a16="http://schemas.microsoft.com/office/drawing/2014/main" id="{9289D3ED-C397-2B14-5875-F7BED1B201DE}"/>
              </a:ext>
            </a:extLst>
          </p:cNvPr>
          <p:cNvSpPr txBox="1"/>
          <p:nvPr/>
        </p:nvSpPr>
        <p:spPr>
          <a:xfrm>
            <a:off x="9516140" y="1453149"/>
            <a:ext cx="4720721" cy="2862322"/>
          </a:xfrm>
          <a:prstGeom prst="rect">
            <a:avLst/>
          </a:prstGeom>
          <a:noFill/>
        </p:spPr>
        <p:txBody>
          <a:bodyPr wrap="square" rtlCol="0">
            <a:spAutoFit/>
          </a:bodyPr>
          <a:lstStyle/>
          <a:p>
            <a:r>
              <a:rPr lang="en-US" dirty="0"/>
              <a:t>Finding out factors for loan defaulters, in other words, we are trying to find derived variables.</a:t>
            </a:r>
          </a:p>
          <a:p>
            <a:r>
              <a:rPr lang="en-US" dirty="0"/>
              <a:t>Following factors, we assume will be good for analysis :</a:t>
            </a:r>
          </a:p>
          <a:p>
            <a:pPr marL="342900" indent="-342900">
              <a:buAutoNum type="arabicPeriod"/>
            </a:pPr>
            <a:r>
              <a:rPr lang="en-US" dirty="0"/>
              <a:t>Loan status</a:t>
            </a:r>
          </a:p>
          <a:p>
            <a:pPr marL="342900" indent="-342900">
              <a:buAutoNum type="arabicPeriod"/>
            </a:pPr>
            <a:r>
              <a:rPr lang="en-US" dirty="0"/>
              <a:t>Charged Off</a:t>
            </a:r>
          </a:p>
          <a:p>
            <a:pPr marL="342900" indent="-342900">
              <a:buAutoNum type="arabicPeriod"/>
            </a:pPr>
            <a:r>
              <a:rPr lang="en-US" dirty="0"/>
              <a:t>Employment Year of Service</a:t>
            </a:r>
          </a:p>
          <a:p>
            <a:pPr marL="342900" indent="-342900">
              <a:buAutoNum type="arabicPeriod"/>
            </a:pPr>
            <a:r>
              <a:rPr lang="en-US" dirty="0"/>
              <a:t>Employment Grades</a:t>
            </a:r>
          </a:p>
          <a:p>
            <a:pPr marL="342900" indent="-342900">
              <a:buAutoNum type="arabicPeriod"/>
            </a:pPr>
            <a:r>
              <a:rPr lang="en-US" dirty="0"/>
              <a:t>Annual Income</a:t>
            </a:r>
          </a:p>
          <a:p>
            <a:pPr marL="342900" indent="-342900">
              <a:buAutoNum type="arabicPeriod"/>
            </a:pPr>
            <a:endParaRPr lang="en-IN" dirty="0"/>
          </a:p>
        </p:txBody>
      </p:sp>
      <p:sp>
        <p:nvSpPr>
          <p:cNvPr id="14" name="TextBox 13">
            <a:extLst>
              <a:ext uri="{FF2B5EF4-FFF2-40B4-BE49-F238E27FC236}">
                <a16:creationId xmlns:a16="http://schemas.microsoft.com/office/drawing/2014/main" id="{8BE32155-8594-8448-C4DF-B45E3F7C0843}"/>
              </a:ext>
            </a:extLst>
          </p:cNvPr>
          <p:cNvSpPr txBox="1"/>
          <p:nvPr/>
        </p:nvSpPr>
        <p:spPr>
          <a:xfrm>
            <a:off x="9516140" y="4603664"/>
            <a:ext cx="4075365" cy="1107996"/>
          </a:xfrm>
          <a:prstGeom prst="rect">
            <a:avLst/>
          </a:prstGeom>
          <a:noFill/>
        </p:spPr>
        <p:txBody>
          <a:bodyPr wrap="square" rtlCol="0">
            <a:spAutoFit/>
          </a:bodyPr>
          <a:lstStyle/>
          <a:p>
            <a:pPr algn="l"/>
            <a:r>
              <a:rPr lang="en-US" sz="2000" b="1" u="sng" dirty="0"/>
              <a:t>Inference</a:t>
            </a:r>
            <a:r>
              <a:rPr lang="en-US" sz="2000" b="1" dirty="0"/>
              <a:t> : </a:t>
            </a:r>
            <a:r>
              <a:rPr lang="en-US" sz="1400" b="1" i="0" dirty="0">
                <a:solidFill>
                  <a:srgbClr val="000000"/>
                </a:solidFill>
                <a:effectLst/>
                <a:latin typeface="Helvetica Neue"/>
              </a:rPr>
              <a:t>  </a:t>
            </a:r>
            <a:r>
              <a:rPr lang="en-US" sz="1400" i="1" dirty="0">
                <a:solidFill>
                  <a:srgbClr val="000000"/>
                </a:solidFill>
                <a:effectLst/>
                <a:latin typeface="Helvetica Neue"/>
              </a:rPr>
              <a:t>Applicants who are Self Employed and having less than 1 year of experience are more likely to be Defaulter.</a:t>
            </a:r>
          </a:p>
          <a:p>
            <a:endParaRPr lang="en-IN" i="1" dirty="0"/>
          </a:p>
        </p:txBody>
      </p:sp>
      <p:sp>
        <p:nvSpPr>
          <p:cNvPr id="4" name="TextBox 3">
            <a:extLst>
              <a:ext uri="{FF2B5EF4-FFF2-40B4-BE49-F238E27FC236}">
                <a16:creationId xmlns:a16="http://schemas.microsoft.com/office/drawing/2014/main" id="{0610FA75-68F5-9B9D-6D62-5513F4C33CF6}"/>
              </a:ext>
            </a:extLst>
          </p:cNvPr>
          <p:cNvSpPr txBox="1"/>
          <p:nvPr/>
        </p:nvSpPr>
        <p:spPr>
          <a:xfrm>
            <a:off x="843055" y="1339700"/>
            <a:ext cx="8016500" cy="677108"/>
          </a:xfrm>
          <a:prstGeom prst="rect">
            <a:avLst/>
          </a:prstGeom>
          <a:noFill/>
        </p:spPr>
        <p:txBody>
          <a:bodyPr wrap="square" rtlCol="0">
            <a:spAutoFit/>
          </a:bodyPr>
          <a:lstStyle/>
          <a:p>
            <a:pPr algn="l"/>
            <a:r>
              <a:rPr lang="en-US" sz="2000" b="1" i="0" dirty="0">
                <a:solidFill>
                  <a:srgbClr val="000000"/>
                </a:solidFill>
                <a:effectLst/>
                <a:latin typeface="Helvetica Neue"/>
              </a:rPr>
              <a:t>Deriving defaulter probability for employment year of service</a:t>
            </a:r>
          </a:p>
          <a:p>
            <a:endParaRPr lang="en-IN" i="1" dirty="0"/>
          </a:p>
        </p:txBody>
      </p:sp>
      <p:pic>
        <p:nvPicPr>
          <p:cNvPr id="7" name="Picture 6">
            <a:extLst>
              <a:ext uri="{FF2B5EF4-FFF2-40B4-BE49-F238E27FC236}">
                <a16:creationId xmlns:a16="http://schemas.microsoft.com/office/drawing/2014/main" id="{C54578B0-8954-031C-DDA3-CA140FE53E2D}"/>
              </a:ext>
            </a:extLst>
          </p:cNvPr>
          <p:cNvPicPr>
            <a:picLocks noChangeAspect="1"/>
          </p:cNvPicPr>
          <p:nvPr/>
        </p:nvPicPr>
        <p:blipFill>
          <a:blip r:embed="rId2"/>
          <a:stretch>
            <a:fillRect/>
          </a:stretch>
        </p:blipFill>
        <p:spPr>
          <a:xfrm>
            <a:off x="283386" y="2105633"/>
            <a:ext cx="8871247" cy="4784267"/>
          </a:xfrm>
          <a:prstGeom prst="rect">
            <a:avLst/>
          </a:prstGeom>
        </p:spPr>
      </p:pic>
    </p:spTree>
    <p:extLst>
      <p:ext uri="{BB962C8B-B14F-4D97-AF65-F5344CB8AC3E}">
        <p14:creationId xmlns:p14="http://schemas.microsoft.com/office/powerpoint/2010/main" val="1952111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a16="http://schemas.microsoft.com/office/drawing/2014/main" id="{0D556949-3526-DD9C-261E-A37C7B03DA83}"/>
              </a:ext>
            </a:extLst>
          </p:cNvPr>
          <p:cNvSpPr/>
          <p:nvPr/>
        </p:nvSpPr>
        <p:spPr>
          <a:xfrm>
            <a:off x="843055" y="350003"/>
            <a:ext cx="9903381" cy="668569"/>
          </a:xfrm>
          <a:prstGeom prst="rect">
            <a:avLst/>
          </a:prstGeom>
          <a:noFill/>
          <a:ln/>
        </p:spPr>
        <p:txBody>
          <a:bodyPr wrap="square" rtlCol="0" anchor="t"/>
          <a:lstStyle/>
          <a:p>
            <a:pPr marL="0" indent="0">
              <a:lnSpc>
                <a:spcPts val="5130"/>
              </a:lnSpc>
              <a:buNone/>
            </a:pPr>
            <a:r>
              <a:rPr lang="en-US" sz="4104" dirty="0">
                <a:solidFill>
                  <a:srgbClr val="312F2B"/>
                </a:solidFill>
                <a:latin typeface="Gelasio" pitchFamily="34" charset="0"/>
                <a:ea typeface="Gelasio" pitchFamily="34" charset="-122"/>
                <a:cs typeface="Gelasio" pitchFamily="34" charset="-120"/>
              </a:rPr>
              <a:t>Visualizing Insights: Bivariate Analysis</a:t>
            </a:r>
          </a:p>
          <a:p>
            <a:pPr marL="0" indent="0">
              <a:lnSpc>
                <a:spcPts val="5130"/>
              </a:lnSpc>
              <a:buNone/>
            </a:pPr>
            <a:endParaRPr lang="en-US" sz="4104" dirty="0"/>
          </a:p>
        </p:txBody>
      </p:sp>
      <p:sp>
        <p:nvSpPr>
          <p:cNvPr id="14" name="TextBox 13">
            <a:extLst>
              <a:ext uri="{FF2B5EF4-FFF2-40B4-BE49-F238E27FC236}">
                <a16:creationId xmlns:a16="http://schemas.microsoft.com/office/drawing/2014/main" id="{8BE32155-8594-8448-C4DF-B45E3F7C0843}"/>
              </a:ext>
            </a:extLst>
          </p:cNvPr>
          <p:cNvSpPr txBox="1"/>
          <p:nvPr/>
        </p:nvSpPr>
        <p:spPr>
          <a:xfrm>
            <a:off x="9225712" y="4278420"/>
            <a:ext cx="4075365" cy="892552"/>
          </a:xfrm>
          <a:prstGeom prst="rect">
            <a:avLst/>
          </a:prstGeom>
          <a:noFill/>
        </p:spPr>
        <p:txBody>
          <a:bodyPr wrap="square" rtlCol="0">
            <a:spAutoFit/>
          </a:bodyPr>
          <a:lstStyle/>
          <a:p>
            <a:pPr algn="l"/>
            <a:r>
              <a:rPr lang="en-US" sz="2000" b="1" u="sng" dirty="0"/>
              <a:t>Inference</a:t>
            </a:r>
            <a:r>
              <a:rPr lang="en-US" sz="2000" b="1" dirty="0"/>
              <a:t> : </a:t>
            </a:r>
            <a:r>
              <a:rPr lang="en-US" sz="1400" b="1" i="0" dirty="0">
                <a:solidFill>
                  <a:srgbClr val="000000"/>
                </a:solidFill>
                <a:effectLst/>
                <a:latin typeface="Helvetica Neue"/>
              </a:rPr>
              <a:t>  </a:t>
            </a:r>
            <a:r>
              <a:rPr lang="en-US" sz="1400" i="1" dirty="0">
                <a:solidFill>
                  <a:srgbClr val="000000"/>
                </a:solidFill>
                <a:effectLst/>
                <a:latin typeface="Helvetica Neue"/>
              </a:rPr>
              <a:t>From Grade A to G defaulter probability is increasing</a:t>
            </a:r>
          </a:p>
          <a:p>
            <a:endParaRPr lang="en-IN" i="1" dirty="0"/>
          </a:p>
        </p:txBody>
      </p:sp>
      <p:sp>
        <p:nvSpPr>
          <p:cNvPr id="4" name="TextBox 3">
            <a:extLst>
              <a:ext uri="{FF2B5EF4-FFF2-40B4-BE49-F238E27FC236}">
                <a16:creationId xmlns:a16="http://schemas.microsoft.com/office/drawing/2014/main" id="{0610FA75-68F5-9B9D-6D62-5513F4C33CF6}"/>
              </a:ext>
            </a:extLst>
          </p:cNvPr>
          <p:cNvSpPr txBox="1"/>
          <p:nvPr/>
        </p:nvSpPr>
        <p:spPr>
          <a:xfrm>
            <a:off x="8600327" y="1081500"/>
            <a:ext cx="4292217" cy="707886"/>
          </a:xfrm>
          <a:prstGeom prst="rect">
            <a:avLst/>
          </a:prstGeom>
          <a:noFill/>
        </p:spPr>
        <p:txBody>
          <a:bodyPr wrap="square" rtlCol="0">
            <a:spAutoFit/>
          </a:bodyPr>
          <a:lstStyle/>
          <a:p>
            <a:pPr algn="l"/>
            <a:r>
              <a:rPr lang="en-US" sz="2000" b="1" i="0" dirty="0">
                <a:solidFill>
                  <a:srgbClr val="000000"/>
                </a:solidFill>
                <a:effectLst/>
                <a:latin typeface="Helvetica Neue"/>
              </a:rPr>
              <a:t>Analyze defaulter probability for grades and sub-grades</a:t>
            </a:r>
          </a:p>
        </p:txBody>
      </p:sp>
      <p:pic>
        <p:nvPicPr>
          <p:cNvPr id="6" name="Picture 5">
            <a:extLst>
              <a:ext uri="{FF2B5EF4-FFF2-40B4-BE49-F238E27FC236}">
                <a16:creationId xmlns:a16="http://schemas.microsoft.com/office/drawing/2014/main" id="{2F4FF9C7-42C1-D11C-002C-787F2E17F5D5}"/>
              </a:ext>
            </a:extLst>
          </p:cNvPr>
          <p:cNvPicPr>
            <a:picLocks noChangeAspect="1"/>
          </p:cNvPicPr>
          <p:nvPr/>
        </p:nvPicPr>
        <p:blipFill>
          <a:blip r:embed="rId2"/>
          <a:stretch>
            <a:fillRect/>
          </a:stretch>
        </p:blipFill>
        <p:spPr>
          <a:xfrm>
            <a:off x="827239" y="1081500"/>
            <a:ext cx="7216765" cy="3543479"/>
          </a:xfrm>
          <a:prstGeom prst="rect">
            <a:avLst/>
          </a:prstGeom>
        </p:spPr>
      </p:pic>
      <p:sp>
        <p:nvSpPr>
          <p:cNvPr id="8" name="TextBox 7">
            <a:extLst>
              <a:ext uri="{FF2B5EF4-FFF2-40B4-BE49-F238E27FC236}">
                <a16:creationId xmlns:a16="http://schemas.microsoft.com/office/drawing/2014/main" id="{77170C65-DEC8-22A7-65C6-20E67CF9C2E7}"/>
              </a:ext>
            </a:extLst>
          </p:cNvPr>
          <p:cNvSpPr txBox="1"/>
          <p:nvPr/>
        </p:nvSpPr>
        <p:spPr>
          <a:xfrm>
            <a:off x="827238" y="4517787"/>
            <a:ext cx="5318381" cy="1200329"/>
          </a:xfrm>
          <a:prstGeom prst="rect">
            <a:avLst/>
          </a:prstGeom>
          <a:noFill/>
        </p:spPr>
        <p:txBody>
          <a:bodyPr wrap="square" rtlCol="0">
            <a:spAutoFit/>
          </a:bodyPr>
          <a:lstStyle/>
          <a:p>
            <a:pPr algn="l"/>
            <a:r>
              <a:rPr lang="en-US" sz="2000" b="1" dirty="0"/>
              <a:t>Fig 1: </a:t>
            </a:r>
            <a:r>
              <a:rPr lang="en-US" sz="1400" b="1" i="0" dirty="0">
                <a:solidFill>
                  <a:srgbClr val="000000"/>
                </a:solidFill>
                <a:effectLst/>
                <a:latin typeface="Helvetica Neue"/>
              </a:rPr>
              <a:t> Grade vs Number of Applications </a:t>
            </a:r>
          </a:p>
          <a:p>
            <a:r>
              <a:rPr lang="en-US" sz="2000" b="1" dirty="0"/>
              <a:t>Fig 2: </a:t>
            </a:r>
            <a:r>
              <a:rPr lang="en-US" sz="1400" b="1" i="0" dirty="0">
                <a:solidFill>
                  <a:srgbClr val="000000"/>
                </a:solidFill>
                <a:effectLst/>
                <a:latin typeface="Helvetica Neue"/>
              </a:rPr>
              <a:t> Sub Grade  vs Number of Applications </a:t>
            </a:r>
            <a:endParaRPr lang="en-US" sz="1400" i="1" dirty="0">
              <a:solidFill>
                <a:srgbClr val="000000"/>
              </a:solidFill>
              <a:effectLst/>
              <a:latin typeface="Helvetica Neue"/>
            </a:endParaRPr>
          </a:p>
          <a:p>
            <a:pPr algn="l"/>
            <a:endParaRPr lang="en-US" sz="1400" i="1" dirty="0">
              <a:solidFill>
                <a:srgbClr val="000000"/>
              </a:solidFill>
              <a:effectLst/>
              <a:latin typeface="Helvetica Neue"/>
            </a:endParaRPr>
          </a:p>
          <a:p>
            <a:endParaRPr lang="en-IN" i="1" dirty="0"/>
          </a:p>
        </p:txBody>
      </p:sp>
      <p:pic>
        <p:nvPicPr>
          <p:cNvPr id="10" name="Picture 9">
            <a:extLst>
              <a:ext uri="{FF2B5EF4-FFF2-40B4-BE49-F238E27FC236}">
                <a16:creationId xmlns:a16="http://schemas.microsoft.com/office/drawing/2014/main" id="{4DD7CFA7-682F-9EBA-70EA-BA4AF4431E42}"/>
              </a:ext>
            </a:extLst>
          </p:cNvPr>
          <p:cNvPicPr>
            <a:picLocks noChangeAspect="1"/>
          </p:cNvPicPr>
          <p:nvPr/>
        </p:nvPicPr>
        <p:blipFill>
          <a:blip r:embed="rId3"/>
          <a:stretch>
            <a:fillRect/>
          </a:stretch>
        </p:blipFill>
        <p:spPr>
          <a:xfrm>
            <a:off x="664855" y="5150174"/>
            <a:ext cx="7216765" cy="2911092"/>
          </a:xfrm>
          <a:prstGeom prst="rect">
            <a:avLst/>
          </a:prstGeom>
        </p:spPr>
      </p:pic>
    </p:spTree>
    <p:extLst>
      <p:ext uri="{BB962C8B-B14F-4D97-AF65-F5344CB8AC3E}">
        <p14:creationId xmlns:p14="http://schemas.microsoft.com/office/powerpoint/2010/main" val="2041748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a16="http://schemas.microsoft.com/office/drawing/2014/main" id="{0D556949-3526-DD9C-261E-A37C7B03DA83}"/>
              </a:ext>
            </a:extLst>
          </p:cNvPr>
          <p:cNvSpPr/>
          <p:nvPr/>
        </p:nvSpPr>
        <p:spPr>
          <a:xfrm>
            <a:off x="843055" y="350003"/>
            <a:ext cx="9903381" cy="668569"/>
          </a:xfrm>
          <a:prstGeom prst="rect">
            <a:avLst/>
          </a:prstGeom>
          <a:noFill/>
          <a:ln/>
        </p:spPr>
        <p:txBody>
          <a:bodyPr wrap="square" rtlCol="0" anchor="t"/>
          <a:lstStyle/>
          <a:p>
            <a:pPr marL="0" indent="0">
              <a:lnSpc>
                <a:spcPts val="5130"/>
              </a:lnSpc>
              <a:buNone/>
            </a:pPr>
            <a:r>
              <a:rPr lang="en-US" sz="4104" dirty="0">
                <a:solidFill>
                  <a:srgbClr val="312F2B"/>
                </a:solidFill>
                <a:latin typeface="Gelasio" pitchFamily="34" charset="0"/>
                <a:ea typeface="Gelasio" pitchFamily="34" charset="-122"/>
                <a:cs typeface="Gelasio" pitchFamily="34" charset="-120"/>
              </a:rPr>
              <a:t>Visualizing Insights: Bivariate Analysis</a:t>
            </a:r>
          </a:p>
          <a:p>
            <a:pPr marL="0" indent="0">
              <a:lnSpc>
                <a:spcPts val="5130"/>
              </a:lnSpc>
              <a:buNone/>
            </a:pPr>
            <a:endParaRPr lang="en-US" sz="4104" dirty="0"/>
          </a:p>
        </p:txBody>
      </p:sp>
      <p:sp>
        <p:nvSpPr>
          <p:cNvPr id="14" name="TextBox 13">
            <a:extLst>
              <a:ext uri="{FF2B5EF4-FFF2-40B4-BE49-F238E27FC236}">
                <a16:creationId xmlns:a16="http://schemas.microsoft.com/office/drawing/2014/main" id="{8BE32155-8594-8448-C4DF-B45E3F7C0843}"/>
              </a:ext>
            </a:extLst>
          </p:cNvPr>
          <p:cNvSpPr txBox="1"/>
          <p:nvPr/>
        </p:nvSpPr>
        <p:spPr>
          <a:xfrm>
            <a:off x="9117285" y="4278420"/>
            <a:ext cx="4075365" cy="1046440"/>
          </a:xfrm>
          <a:prstGeom prst="rect">
            <a:avLst/>
          </a:prstGeom>
          <a:noFill/>
        </p:spPr>
        <p:txBody>
          <a:bodyPr wrap="square" rtlCol="0">
            <a:spAutoFit/>
          </a:bodyPr>
          <a:lstStyle/>
          <a:p>
            <a:pPr algn="l"/>
            <a:r>
              <a:rPr lang="en-US" sz="2000" b="1" u="sng" dirty="0"/>
              <a:t>Inference</a:t>
            </a:r>
            <a:r>
              <a:rPr lang="en-US" sz="2000" b="1" dirty="0"/>
              <a:t> : </a:t>
            </a:r>
            <a:r>
              <a:rPr lang="en-US" sz="1400" b="1" i="0" dirty="0">
                <a:solidFill>
                  <a:srgbClr val="000000"/>
                </a:solidFill>
                <a:effectLst/>
                <a:latin typeface="Helvetica Neue"/>
              </a:rPr>
              <a:t> </a:t>
            </a:r>
            <a:r>
              <a:rPr lang="en-US" sz="1400" i="1" dirty="0">
                <a:solidFill>
                  <a:srgbClr val="000000"/>
                </a:solidFill>
                <a:effectLst/>
                <a:latin typeface="Helvetica Neue"/>
              </a:rPr>
              <a:t>From the graph, we can say that when loan amount is increasing defaulter rate is increasing so bank should pay attention for higher loan amount</a:t>
            </a:r>
          </a:p>
        </p:txBody>
      </p:sp>
      <p:sp>
        <p:nvSpPr>
          <p:cNvPr id="4" name="TextBox 3">
            <a:extLst>
              <a:ext uri="{FF2B5EF4-FFF2-40B4-BE49-F238E27FC236}">
                <a16:creationId xmlns:a16="http://schemas.microsoft.com/office/drawing/2014/main" id="{0610FA75-68F5-9B9D-6D62-5513F4C33CF6}"/>
              </a:ext>
            </a:extLst>
          </p:cNvPr>
          <p:cNvSpPr txBox="1"/>
          <p:nvPr/>
        </p:nvSpPr>
        <p:spPr>
          <a:xfrm>
            <a:off x="9008860" y="1435443"/>
            <a:ext cx="4292217" cy="707886"/>
          </a:xfrm>
          <a:prstGeom prst="rect">
            <a:avLst/>
          </a:prstGeom>
          <a:noFill/>
        </p:spPr>
        <p:txBody>
          <a:bodyPr wrap="square" rtlCol="0">
            <a:spAutoFit/>
          </a:bodyPr>
          <a:lstStyle/>
          <a:p>
            <a:pPr algn="l"/>
            <a:r>
              <a:rPr lang="en-US" sz="2000" b="1" i="0" dirty="0">
                <a:solidFill>
                  <a:srgbClr val="000000"/>
                </a:solidFill>
                <a:effectLst/>
                <a:latin typeface="Helvetica Neue"/>
              </a:rPr>
              <a:t>Analyze defaulter probability </a:t>
            </a:r>
            <a:r>
              <a:rPr lang="en-US" sz="2000" b="1" dirty="0">
                <a:solidFill>
                  <a:srgbClr val="000000"/>
                </a:solidFill>
                <a:latin typeface="Helvetica Neue"/>
              </a:rPr>
              <a:t>based on Loan Amount</a:t>
            </a:r>
            <a:endParaRPr lang="en-US" sz="2000" b="1" i="0" dirty="0">
              <a:solidFill>
                <a:srgbClr val="000000"/>
              </a:solidFill>
              <a:effectLst/>
              <a:latin typeface="Helvetica Neue"/>
            </a:endParaRPr>
          </a:p>
        </p:txBody>
      </p:sp>
      <p:pic>
        <p:nvPicPr>
          <p:cNvPr id="5" name="Picture 4">
            <a:extLst>
              <a:ext uri="{FF2B5EF4-FFF2-40B4-BE49-F238E27FC236}">
                <a16:creationId xmlns:a16="http://schemas.microsoft.com/office/drawing/2014/main" id="{380CB1E2-06D0-AD36-3B9F-EDC56FBE274A}"/>
              </a:ext>
            </a:extLst>
          </p:cNvPr>
          <p:cNvPicPr>
            <a:picLocks noChangeAspect="1"/>
          </p:cNvPicPr>
          <p:nvPr/>
        </p:nvPicPr>
        <p:blipFill>
          <a:blip r:embed="rId2"/>
          <a:stretch>
            <a:fillRect/>
          </a:stretch>
        </p:blipFill>
        <p:spPr>
          <a:xfrm>
            <a:off x="734309" y="1280104"/>
            <a:ext cx="7866018" cy="6343440"/>
          </a:xfrm>
          <a:prstGeom prst="rect">
            <a:avLst/>
          </a:prstGeom>
        </p:spPr>
      </p:pic>
    </p:spTree>
    <p:extLst>
      <p:ext uri="{BB962C8B-B14F-4D97-AF65-F5344CB8AC3E}">
        <p14:creationId xmlns:p14="http://schemas.microsoft.com/office/powerpoint/2010/main" val="1809305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a16="http://schemas.microsoft.com/office/drawing/2014/main" id="{0D556949-3526-DD9C-261E-A37C7B03DA83}"/>
              </a:ext>
            </a:extLst>
          </p:cNvPr>
          <p:cNvSpPr/>
          <p:nvPr/>
        </p:nvSpPr>
        <p:spPr>
          <a:xfrm>
            <a:off x="843055" y="350003"/>
            <a:ext cx="9903381" cy="668569"/>
          </a:xfrm>
          <a:prstGeom prst="rect">
            <a:avLst/>
          </a:prstGeom>
          <a:noFill/>
          <a:ln/>
        </p:spPr>
        <p:txBody>
          <a:bodyPr wrap="square" rtlCol="0" anchor="t"/>
          <a:lstStyle/>
          <a:p>
            <a:pPr marL="0" indent="0">
              <a:lnSpc>
                <a:spcPts val="5130"/>
              </a:lnSpc>
              <a:buNone/>
            </a:pPr>
            <a:r>
              <a:rPr lang="en-US" sz="4104" dirty="0">
                <a:solidFill>
                  <a:srgbClr val="312F2B"/>
                </a:solidFill>
                <a:latin typeface="Gelasio" pitchFamily="34" charset="0"/>
                <a:ea typeface="Gelasio" pitchFamily="34" charset="-122"/>
                <a:cs typeface="Gelasio" pitchFamily="34" charset="-120"/>
              </a:rPr>
              <a:t>Visualizing Insights: Bivariate Analysis</a:t>
            </a:r>
          </a:p>
          <a:p>
            <a:pPr marL="0" indent="0">
              <a:lnSpc>
                <a:spcPts val="5130"/>
              </a:lnSpc>
              <a:buNone/>
            </a:pPr>
            <a:endParaRPr lang="en-US" sz="4104" dirty="0"/>
          </a:p>
        </p:txBody>
      </p:sp>
      <p:sp>
        <p:nvSpPr>
          <p:cNvPr id="14" name="TextBox 13">
            <a:extLst>
              <a:ext uri="{FF2B5EF4-FFF2-40B4-BE49-F238E27FC236}">
                <a16:creationId xmlns:a16="http://schemas.microsoft.com/office/drawing/2014/main" id="{8BE32155-8594-8448-C4DF-B45E3F7C0843}"/>
              </a:ext>
            </a:extLst>
          </p:cNvPr>
          <p:cNvSpPr txBox="1"/>
          <p:nvPr/>
        </p:nvSpPr>
        <p:spPr>
          <a:xfrm>
            <a:off x="9117285" y="4278420"/>
            <a:ext cx="4075365" cy="1046440"/>
          </a:xfrm>
          <a:prstGeom prst="rect">
            <a:avLst/>
          </a:prstGeom>
          <a:noFill/>
        </p:spPr>
        <p:txBody>
          <a:bodyPr wrap="square" rtlCol="0">
            <a:spAutoFit/>
          </a:bodyPr>
          <a:lstStyle/>
          <a:p>
            <a:r>
              <a:rPr lang="en-US" sz="2000" b="1" u="sng" dirty="0"/>
              <a:t>Inference</a:t>
            </a:r>
            <a:r>
              <a:rPr lang="en-US" sz="2000" b="1" dirty="0"/>
              <a:t> : </a:t>
            </a:r>
            <a:r>
              <a:rPr lang="en-US" sz="1400" b="1" i="0" dirty="0">
                <a:solidFill>
                  <a:srgbClr val="000000"/>
                </a:solidFill>
                <a:effectLst/>
                <a:latin typeface="Helvetica Neue"/>
              </a:rPr>
              <a:t>  </a:t>
            </a:r>
            <a:r>
              <a:rPr lang="en-US" sz="1400" i="1" dirty="0">
                <a:solidFill>
                  <a:srgbClr val="000000"/>
                </a:solidFill>
                <a:effectLst/>
                <a:latin typeface="Helvetica Neue"/>
              </a:rPr>
              <a:t>As the interest rate is increasing the defaulter rate, so banker should be cautious on this front.</a:t>
            </a:r>
          </a:p>
          <a:p>
            <a:pPr algn="l"/>
            <a:endParaRPr lang="en-US" sz="1400" i="1" dirty="0">
              <a:solidFill>
                <a:srgbClr val="000000"/>
              </a:solidFill>
              <a:effectLst/>
              <a:latin typeface="Helvetica Neue"/>
            </a:endParaRPr>
          </a:p>
        </p:txBody>
      </p:sp>
      <p:sp>
        <p:nvSpPr>
          <p:cNvPr id="4" name="TextBox 3">
            <a:extLst>
              <a:ext uri="{FF2B5EF4-FFF2-40B4-BE49-F238E27FC236}">
                <a16:creationId xmlns:a16="http://schemas.microsoft.com/office/drawing/2014/main" id="{0610FA75-68F5-9B9D-6D62-5513F4C33CF6}"/>
              </a:ext>
            </a:extLst>
          </p:cNvPr>
          <p:cNvSpPr txBox="1"/>
          <p:nvPr/>
        </p:nvSpPr>
        <p:spPr>
          <a:xfrm>
            <a:off x="9008860" y="1435443"/>
            <a:ext cx="4292217" cy="707886"/>
          </a:xfrm>
          <a:prstGeom prst="rect">
            <a:avLst/>
          </a:prstGeom>
          <a:noFill/>
        </p:spPr>
        <p:txBody>
          <a:bodyPr wrap="square" rtlCol="0">
            <a:spAutoFit/>
          </a:bodyPr>
          <a:lstStyle/>
          <a:p>
            <a:pPr algn="l"/>
            <a:r>
              <a:rPr lang="en-US" sz="2000" b="1" i="0" dirty="0">
                <a:solidFill>
                  <a:srgbClr val="000000"/>
                </a:solidFill>
                <a:effectLst/>
                <a:latin typeface="Helvetica Neue"/>
              </a:rPr>
              <a:t>Analyze defaulter probability </a:t>
            </a:r>
            <a:r>
              <a:rPr lang="en-US" sz="2000" b="1" dirty="0">
                <a:solidFill>
                  <a:srgbClr val="000000"/>
                </a:solidFill>
                <a:latin typeface="Helvetica Neue"/>
              </a:rPr>
              <a:t>based on Interest Rate</a:t>
            </a:r>
            <a:endParaRPr lang="en-US" sz="2000" b="1" i="0" dirty="0">
              <a:solidFill>
                <a:srgbClr val="000000"/>
              </a:solidFill>
              <a:effectLst/>
              <a:latin typeface="Helvetica Neue"/>
            </a:endParaRPr>
          </a:p>
        </p:txBody>
      </p:sp>
      <p:pic>
        <p:nvPicPr>
          <p:cNvPr id="6" name="Picture 5">
            <a:extLst>
              <a:ext uri="{FF2B5EF4-FFF2-40B4-BE49-F238E27FC236}">
                <a16:creationId xmlns:a16="http://schemas.microsoft.com/office/drawing/2014/main" id="{6CB20652-F94B-A987-BF1B-4123882FEB66}"/>
              </a:ext>
            </a:extLst>
          </p:cNvPr>
          <p:cNvPicPr>
            <a:picLocks noChangeAspect="1"/>
          </p:cNvPicPr>
          <p:nvPr/>
        </p:nvPicPr>
        <p:blipFill>
          <a:blip r:embed="rId2"/>
          <a:stretch>
            <a:fillRect/>
          </a:stretch>
        </p:blipFill>
        <p:spPr>
          <a:xfrm>
            <a:off x="613176" y="1233146"/>
            <a:ext cx="8233111" cy="5975727"/>
          </a:xfrm>
          <a:prstGeom prst="rect">
            <a:avLst/>
          </a:prstGeom>
        </p:spPr>
      </p:pic>
    </p:spTree>
    <p:extLst>
      <p:ext uri="{BB962C8B-B14F-4D97-AF65-F5344CB8AC3E}">
        <p14:creationId xmlns:p14="http://schemas.microsoft.com/office/powerpoint/2010/main" val="318446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a16="http://schemas.microsoft.com/office/drawing/2014/main" id="{0D556949-3526-DD9C-261E-A37C7B03DA83}"/>
              </a:ext>
            </a:extLst>
          </p:cNvPr>
          <p:cNvSpPr/>
          <p:nvPr/>
        </p:nvSpPr>
        <p:spPr>
          <a:xfrm>
            <a:off x="843055" y="350003"/>
            <a:ext cx="9903381" cy="668569"/>
          </a:xfrm>
          <a:prstGeom prst="rect">
            <a:avLst/>
          </a:prstGeom>
          <a:noFill/>
          <a:ln/>
        </p:spPr>
        <p:txBody>
          <a:bodyPr wrap="square" rtlCol="0" anchor="t"/>
          <a:lstStyle/>
          <a:p>
            <a:pPr marL="0" indent="0">
              <a:lnSpc>
                <a:spcPts val="5130"/>
              </a:lnSpc>
              <a:buNone/>
            </a:pPr>
            <a:r>
              <a:rPr lang="en-US" sz="4104" dirty="0">
                <a:solidFill>
                  <a:srgbClr val="312F2B"/>
                </a:solidFill>
                <a:latin typeface="Gelasio" pitchFamily="34" charset="0"/>
                <a:ea typeface="Gelasio" pitchFamily="34" charset="-122"/>
                <a:cs typeface="Gelasio" pitchFamily="34" charset="-120"/>
              </a:rPr>
              <a:t>Visualizing Insights: Bivariate Analysis</a:t>
            </a:r>
          </a:p>
          <a:p>
            <a:pPr marL="0" indent="0">
              <a:lnSpc>
                <a:spcPts val="5130"/>
              </a:lnSpc>
              <a:buNone/>
            </a:pPr>
            <a:endParaRPr lang="en-US" sz="4104" dirty="0"/>
          </a:p>
        </p:txBody>
      </p:sp>
      <p:sp>
        <p:nvSpPr>
          <p:cNvPr id="14" name="TextBox 13">
            <a:extLst>
              <a:ext uri="{FF2B5EF4-FFF2-40B4-BE49-F238E27FC236}">
                <a16:creationId xmlns:a16="http://schemas.microsoft.com/office/drawing/2014/main" id="{8BE32155-8594-8448-C4DF-B45E3F7C0843}"/>
              </a:ext>
            </a:extLst>
          </p:cNvPr>
          <p:cNvSpPr txBox="1"/>
          <p:nvPr/>
        </p:nvSpPr>
        <p:spPr>
          <a:xfrm>
            <a:off x="9117285" y="4278420"/>
            <a:ext cx="4075365" cy="1046440"/>
          </a:xfrm>
          <a:prstGeom prst="rect">
            <a:avLst/>
          </a:prstGeom>
          <a:noFill/>
        </p:spPr>
        <p:txBody>
          <a:bodyPr wrap="square" rtlCol="0">
            <a:spAutoFit/>
          </a:bodyPr>
          <a:lstStyle/>
          <a:p>
            <a:pPr algn="l"/>
            <a:r>
              <a:rPr lang="en-US" sz="2000" b="1" u="sng" dirty="0"/>
              <a:t>Inference</a:t>
            </a:r>
            <a:r>
              <a:rPr lang="en-US" sz="2000" b="1" dirty="0"/>
              <a:t> : </a:t>
            </a:r>
            <a:r>
              <a:rPr lang="en-US" sz="1400" b="1" i="0" dirty="0">
                <a:solidFill>
                  <a:srgbClr val="000000"/>
                </a:solidFill>
                <a:effectLst/>
                <a:latin typeface="Helvetica Neue"/>
              </a:rPr>
              <a:t>  </a:t>
            </a:r>
            <a:r>
              <a:rPr lang="en-US" sz="1400" i="1" dirty="0">
                <a:solidFill>
                  <a:srgbClr val="000000"/>
                </a:solidFill>
                <a:effectLst/>
                <a:latin typeface="Helvetica Neue"/>
              </a:rPr>
              <a:t>As annual income is decreasing loan defaulter is increasing with highest of 19% approx. (annual income range - 0-25000)</a:t>
            </a:r>
          </a:p>
          <a:p>
            <a:pPr algn="l"/>
            <a:endParaRPr lang="en-US" sz="1400" i="1" dirty="0">
              <a:solidFill>
                <a:srgbClr val="000000"/>
              </a:solidFill>
              <a:effectLst/>
              <a:latin typeface="Helvetica Neue"/>
            </a:endParaRPr>
          </a:p>
        </p:txBody>
      </p:sp>
      <p:sp>
        <p:nvSpPr>
          <p:cNvPr id="4" name="TextBox 3">
            <a:extLst>
              <a:ext uri="{FF2B5EF4-FFF2-40B4-BE49-F238E27FC236}">
                <a16:creationId xmlns:a16="http://schemas.microsoft.com/office/drawing/2014/main" id="{0610FA75-68F5-9B9D-6D62-5513F4C33CF6}"/>
              </a:ext>
            </a:extLst>
          </p:cNvPr>
          <p:cNvSpPr txBox="1"/>
          <p:nvPr/>
        </p:nvSpPr>
        <p:spPr>
          <a:xfrm>
            <a:off x="9008860" y="1435443"/>
            <a:ext cx="4292217" cy="707886"/>
          </a:xfrm>
          <a:prstGeom prst="rect">
            <a:avLst/>
          </a:prstGeom>
          <a:noFill/>
        </p:spPr>
        <p:txBody>
          <a:bodyPr wrap="square" rtlCol="0">
            <a:spAutoFit/>
          </a:bodyPr>
          <a:lstStyle/>
          <a:p>
            <a:pPr algn="l"/>
            <a:r>
              <a:rPr lang="en-US" sz="2000" b="1" i="0" dirty="0">
                <a:solidFill>
                  <a:srgbClr val="000000"/>
                </a:solidFill>
                <a:effectLst/>
                <a:latin typeface="Helvetica Neue"/>
              </a:rPr>
              <a:t>Analyze defaulter probability </a:t>
            </a:r>
            <a:r>
              <a:rPr lang="en-US" sz="2000" b="1" dirty="0">
                <a:solidFill>
                  <a:srgbClr val="000000"/>
                </a:solidFill>
                <a:latin typeface="Helvetica Neue"/>
              </a:rPr>
              <a:t>based on Annual Income</a:t>
            </a:r>
            <a:endParaRPr lang="en-US" sz="2000" b="1" i="0" dirty="0">
              <a:solidFill>
                <a:srgbClr val="000000"/>
              </a:solidFill>
              <a:effectLst/>
              <a:latin typeface="Helvetica Neue"/>
            </a:endParaRPr>
          </a:p>
        </p:txBody>
      </p:sp>
      <p:pic>
        <p:nvPicPr>
          <p:cNvPr id="5" name="Picture 4">
            <a:extLst>
              <a:ext uri="{FF2B5EF4-FFF2-40B4-BE49-F238E27FC236}">
                <a16:creationId xmlns:a16="http://schemas.microsoft.com/office/drawing/2014/main" id="{3BE55EF5-BB66-85BE-AFC8-7152C22F65DD}"/>
              </a:ext>
            </a:extLst>
          </p:cNvPr>
          <p:cNvPicPr>
            <a:picLocks noChangeAspect="1"/>
          </p:cNvPicPr>
          <p:nvPr/>
        </p:nvPicPr>
        <p:blipFill>
          <a:blip r:embed="rId2"/>
          <a:stretch>
            <a:fillRect/>
          </a:stretch>
        </p:blipFill>
        <p:spPr>
          <a:xfrm>
            <a:off x="455538" y="1169604"/>
            <a:ext cx="8553321" cy="6443307"/>
          </a:xfrm>
          <a:prstGeom prst="rect">
            <a:avLst/>
          </a:prstGeom>
        </p:spPr>
      </p:pic>
    </p:spTree>
    <p:extLst>
      <p:ext uri="{BB962C8B-B14F-4D97-AF65-F5344CB8AC3E}">
        <p14:creationId xmlns:p14="http://schemas.microsoft.com/office/powerpoint/2010/main" val="101036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262426"/>
            <a:ext cx="7477601" cy="1666399"/>
          </a:xfrm>
          <a:prstGeom prst="rect">
            <a:avLst/>
          </a:prstGeom>
          <a:noFill/>
          <a:ln/>
        </p:spPr>
        <p:txBody>
          <a:bodyPr wrap="square" rtlCol="0" anchor="t"/>
          <a:lstStyle/>
          <a:p>
            <a:pPr marL="0" indent="0">
              <a:lnSpc>
                <a:spcPts val="6561"/>
              </a:lnSpc>
              <a:buNone/>
            </a:pPr>
            <a:r>
              <a:rPr lang="en-US" sz="5249" dirty="0">
                <a:solidFill>
                  <a:srgbClr val="312F2B"/>
                </a:solidFill>
                <a:latin typeface="Gelasio" pitchFamily="34" charset="0"/>
                <a:ea typeface="Gelasio" pitchFamily="34" charset="-122"/>
                <a:cs typeface="Gelasio" pitchFamily="34" charset="-120"/>
              </a:rPr>
              <a:t>Data Understanding:</a:t>
            </a:r>
            <a:endParaRPr lang="en-US" sz="5249" dirty="0"/>
          </a:p>
        </p:txBody>
      </p:sp>
      <p:sp>
        <p:nvSpPr>
          <p:cNvPr id="6" name="Text 2"/>
          <p:cNvSpPr/>
          <p:nvPr/>
        </p:nvSpPr>
        <p:spPr>
          <a:xfrm>
            <a:off x="6319599" y="4262080"/>
            <a:ext cx="747760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In this presentation, we will explore the key steps in data understanding. From identifying data quality issues to analyzing and interpreting variables. </a:t>
            </a:r>
            <a:endParaRPr lang="en-US" sz="1750" dirty="0"/>
          </a:p>
        </p:txBody>
      </p:sp>
      <p:sp>
        <p:nvSpPr>
          <p:cNvPr id="7" name="Shape 3"/>
          <p:cNvSpPr/>
          <p:nvPr/>
        </p:nvSpPr>
        <p:spPr>
          <a:xfrm>
            <a:off x="6319599" y="5594866"/>
            <a:ext cx="355402" cy="355402"/>
          </a:xfrm>
          <a:prstGeom prst="roundRect">
            <a:avLst>
              <a:gd name="adj" fmla="val 25726039"/>
            </a:avLst>
          </a:prstGeom>
          <a:noFill/>
          <a:ln w="7620">
            <a:solidFill>
              <a:srgbClr val="FFFFFF"/>
            </a:solidFill>
            <a:prstDash val="solid"/>
          </a:ln>
        </p:spPr>
        <p:txBody>
          <a:bodyPr/>
          <a:lstStyle/>
          <a:p>
            <a:endParaRPr lang="en-IN"/>
          </a:p>
        </p:txBody>
      </p:sp>
      <p:sp>
        <p:nvSpPr>
          <p:cNvPr id="9" name="Text 4"/>
          <p:cNvSpPr/>
          <p:nvPr/>
        </p:nvSpPr>
        <p:spPr>
          <a:xfrm>
            <a:off x="6786086" y="5578197"/>
            <a:ext cx="2065020"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5" name="Text 1"/>
          <p:cNvSpPr/>
          <p:nvPr/>
        </p:nvSpPr>
        <p:spPr>
          <a:xfrm>
            <a:off x="833199" y="2542937"/>
            <a:ext cx="7477601"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Conclusion: Unlocking the Power of Data</a:t>
            </a:r>
            <a:endParaRPr lang="en-US" sz="4374" dirty="0"/>
          </a:p>
        </p:txBody>
      </p:sp>
      <p:sp>
        <p:nvSpPr>
          <p:cNvPr id="6" name="Text 2"/>
          <p:cNvSpPr/>
          <p:nvPr/>
        </p:nvSpPr>
        <p:spPr>
          <a:xfrm>
            <a:off x="833199" y="4264938"/>
            <a:ext cx="747760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Through this comprehensive guide, we have explored the essential steps in data understanding. By correctly identifying data quality issues, conducting thorough analysis, and presenting actionable recommendations, this analysis empower organizations to harness the power of data to drive success and growth.</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416600" y="89452"/>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083707"/>
            <a:ext cx="802386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Data Cleaning and Manipulation</a:t>
            </a:r>
            <a:endParaRPr lang="en-US" sz="4374" dirty="0"/>
          </a:p>
        </p:txBody>
      </p:sp>
      <p:sp>
        <p:nvSpPr>
          <p:cNvPr id="6" name="Shape 2"/>
          <p:cNvSpPr/>
          <p:nvPr/>
        </p:nvSpPr>
        <p:spPr>
          <a:xfrm>
            <a:off x="4490799" y="2284928"/>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7" name="Text 3"/>
          <p:cNvSpPr/>
          <p:nvPr/>
        </p:nvSpPr>
        <p:spPr>
          <a:xfrm>
            <a:off x="4668322" y="2326600"/>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8" name="Text 4"/>
          <p:cNvSpPr/>
          <p:nvPr/>
        </p:nvSpPr>
        <p:spPr>
          <a:xfrm>
            <a:off x="5212913" y="2361248"/>
            <a:ext cx="573786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Identifying and Addressing Data Quality Issues</a:t>
            </a:r>
            <a:endParaRPr lang="en-US" sz="2187" dirty="0"/>
          </a:p>
        </p:txBody>
      </p:sp>
      <p:sp>
        <p:nvSpPr>
          <p:cNvPr id="9" name="Text 5"/>
          <p:cNvSpPr/>
          <p:nvPr/>
        </p:nvSpPr>
        <p:spPr>
          <a:xfrm>
            <a:off x="5212913" y="2930604"/>
            <a:ext cx="8584287" cy="1091446"/>
          </a:xfrm>
          <a:prstGeom prst="rect">
            <a:avLst/>
          </a:prstGeom>
          <a:noFill/>
          <a:ln/>
        </p:spPr>
        <p:txBody>
          <a:bodyPr wrap="square" rtlCol="0" anchor="t"/>
          <a:lstStyle/>
          <a:p>
            <a:pPr marL="0" indent="0">
              <a:lnSpc>
                <a:spcPts val="2799"/>
              </a:lnSpc>
              <a:buNone/>
            </a:pPr>
            <a:r>
              <a:rPr lang="en-US" sz="1200" dirty="0">
                <a:solidFill>
                  <a:srgbClr val="272525"/>
                </a:solidFill>
                <a:latin typeface="Lato" pitchFamily="34" charset="0"/>
                <a:ea typeface="Lato" pitchFamily="34" charset="-122"/>
                <a:cs typeface="Lato" pitchFamily="34" charset="-120"/>
              </a:rPr>
              <a:t>All the missing values, outliers, and redundancies, are correctly identified and cleaned. The necessary steps are taken to address these issues.</a:t>
            </a:r>
          </a:p>
          <a:p>
            <a:pPr marL="0" indent="0">
              <a:lnSpc>
                <a:spcPts val="2799"/>
              </a:lnSpc>
              <a:buNone/>
            </a:pPr>
            <a:r>
              <a:rPr lang="en-US" sz="1200" dirty="0">
                <a:solidFill>
                  <a:srgbClr val="272525"/>
                </a:solidFill>
                <a:latin typeface="Lato" pitchFamily="34" charset="0"/>
                <a:ea typeface="Lato" pitchFamily="34" charset="-122"/>
              </a:rPr>
              <a:t>Out of 111 columns 71 column have been removed.</a:t>
            </a:r>
          </a:p>
          <a:p>
            <a:pPr marL="0" indent="0">
              <a:lnSpc>
                <a:spcPts val="2799"/>
              </a:lnSpc>
              <a:buNone/>
            </a:pPr>
            <a:endParaRPr lang="en-US" sz="1750" dirty="0">
              <a:solidFill>
                <a:srgbClr val="272525"/>
              </a:solidFill>
              <a:latin typeface="Lato" pitchFamily="34" charset="0"/>
              <a:ea typeface="Lato" pitchFamily="34" charset="-122"/>
            </a:endParaRPr>
          </a:p>
          <a:p>
            <a:pPr marL="0" indent="0">
              <a:lnSpc>
                <a:spcPts val="2799"/>
              </a:lnSpc>
              <a:buNone/>
            </a:pPr>
            <a:endParaRPr lang="en-US" sz="1750" dirty="0"/>
          </a:p>
        </p:txBody>
      </p:sp>
      <p:sp>
        <p:nvSpPr>
          <p:cNvPr id="10" name="Shape 6"/>
          <p:cNvSpPr/>
          <p:nvPr/>
        </p:nvSpPr>
        <p:spPr>
          <a:xfrm>
            <a:off x="4490799" y="4037171"/>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11" name="Text 7"/>
          <p:cNvSpPr/>
          <p:nvPr/>
        </p:nvSpPr>
        <p:spPr>
          <a:xfrm>
            <a:off x="4645462" y="4078843"/>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2" name="Text 8"/>
          <p:cNvSpPr/>
          <p:nvPr/>
        </p:nvSpPr>
        <p:spPr>
          <a:xfrm>
            <a:off x="5212913" y="4113490"/>
            <a:ext cx="429768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Converting Data to Suitable Format</a:t>
            </a:r>
            <a:endParaRPr lang="en-US" sz="2187" dirty="0"/>
          </a:p>
        </p:txBody>
      </p:sp>
      <p:sp>
        <p:nvSpPr>
          <p:cNvPr id="13" name="Text 9"/>
          <p:cNvSpPr/>
          <p:nvPr/>
        </p:nvSpPr>
        <p:spPr>
          <a:xfrm>
            <a:off x="5212913" y="4682847"/>
            <a:ext cx="8584287" cy="710803"/>
          </a:xfrm>
          <a:prstGeom prst="rect">
            <a:avLst/>
          </a:prstGeom>
          <a:noFill/>
          <a:ln/>
        </p:spPr>
        <p:txBody>
          <a:bodyPr wrap="square" rtlCol="0" anchor="t"/>
          <a:lstStyle/>
          <a:p>
            <a:pPr>
              <a:lnSpc>
                <a:spcPts val="2799"/>
              </a:lnSpc>
            </a:pPr>
            <a:r>
              <a:rPr lang="en-US" sz="1200" dirty="0">
                <a:solidFill>
                  <a:srgbClr val="272525"/>
                </a:solidFill>
                <a:latin typeface="Lato" pitchFamily="34" charset="0"/>
                <a:ea typeface="Lato" pitchFamily="34" charset="-122"/>
                <a:cs typeface="Lato" pitchFamily="34" charset="-120"/>
              </a:rPr>
              <a:t>The data is formatted using appropriate methods, which ensured that the data is ready for analysis and manipulation. Example : For numerical analysis the relevant columns modified to floats. </a:t>
            </a:r>
            <a:endParaRPr lang="en-US" sz="1200" dirty="0"/>
          </a:p>
        </p:txBody>
      </p:sp>
      <p:sp>
        <p:nvSpPr>
          <p:cNvPr id="14" name="Shape 10"/>
          <p:cNvSpPr/>
          <p:nvPr/>
        </p:nvSpPr>
        <p:spPr>
          <a:xfrm>
            <a:off x="4490799" y="5789414"/>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15" name="Text 11"/>
          <p:cNvSpPr/>
          <p:nvPr/>
        </p:nvSpPr>
        <p:spPr>
          <a:xfrm>
            <a:off x="4649272" y="5831086"/>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6" name="Text 12"/>
          <p:cNvSpPr/>
          <p:nvPr/>
        </p:nvSpPr>
        <p:spPr>
          <a:xfrm>
            <a:off x="5212913" y="5865733"/>
            <a:ext cx="416052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Manipulation of Strings and Dates</a:t>
            </a:r>
            <a:endParaRPr lang="en-US" sz="2187" dirty="0"/>
          </a:p>
        </p:txBody>
      </p:sp>
      <p:sp>
        <p:nvSpPr>
          <p:cNvPr id="17" name="Text 13"/>
          <p:cNvSpPr/>
          <p:nvPr/>
        </p:nvSpPr>
        <p:spPr>
          <a:xfrm>
            <a:off x="5212913" y="6435090"/>
            <a:ext cx="8584287" cy="710803"/>
          </a:xfrm>
          <a:prstGeom prst="rect">
            <a:avLst/>
          </a:prstGeom>
          <a:noFill/>
          <a:ln/>
        </p:spPr>
        <p:txBody>
          <a:bodyPr wrap="square" rtlCol="0" anchor="t"/>
          <a:lstStyle/>
          <a:p>
            <a:pPr>
              <a:lnSpc>
                <a:spcPts val="2799"/>
              </a:lnSpc>
            </a:pPr>
            <a:r>
              <a:rPr lang="en-US" sz="1200" dirty="0">
                <a:solidFill>
                  <a:srgbClr val="272525"/>
                </a:solidFill>
                <a:latin typeface="Lato" pitchFamily="34" charset="0"/>
                <a:ea typeface="Lato" pitchFamily="34" charset="-122"/>
                <a:cs typeface="Lato" pitchFamily="34" charset="-120"/>
              </a:rPr>
              <a:t>String and date manipulation is performed accurately and effectively whenever necessary. This allows for deeper analysis and understanding of the data. Example : The data attempted to numeric for few categorical data like loan status "Fully Paid Charged Off Current" to "1,2,3“ and emp_length is formatted to number of years by removing the &gt; + years  from the value string. The % character is removed in column int_rate 10.65% to 10.65.</a:t>
            </a:r>
          </a:p>
          <a:p>
            <a:pPr marL="0" indent="0">
              <a:lnSpc>
                <a:spcPts val="2799"/>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509397"/>
          </a:xfrm>
          <a:prstGeom prst="rect">
            <a:avLst/>
          </a:prstGeom>
          <a:solidFill>
            <a:srgbClr val="FFFFFF">
              <a:alpha val="75000"/>
            </a:srgbClr>
          </a:solidFill>
          <a:ln w="10954">
            <a:solidFill>
              <a:srgbClr val="FFFFFF">
                <a:alpha val="64000"/>
              </a:srgbClr>
            </a:solidFill>
            <a:prstDash val="solid"/>
          </a:ln>
        </p:spPr>
        <p:txBody>
          <a:bodyPr/>
          <a:lstStyle/>
          <a:p>
            <a:endParaRPr lang="en-IN"/>
          </a:p>
        </p:txBody>
      </p:sp>
      <p:sp>
        <p:nvSpPr>
          <p:cNvPr id="4" name="Text 1"/>
          <p:cNvSpPr/>
          <p:nvPr/>
        </p:nvSpPr>
        <p:spPr>
          <a:xfrm>
            <a:off x="3127534" y="484823"/>
            <a:ext cx="7597140" cy="550902"/>
          </a:xfrm>
          <a:prstGeom prst="rect">
            <a:avLst/>
          </a:prstGeom>
          <a:noFill/>
          <a:ln/>
        </p:spPr>
        <p:txBody>
          <a:bodyPr wrap="none" rtlCol="0" anchor="t"/>
          <a:lstStyle/>
          <a:p>
            <a:pPr marL="0" indent="0">
              <a:lnSpc>
                <a:spcPts val="4339"/>
              </a:lnSpc>
              <a:buNone/>
            </a:pPr>
            <a:r>
              <a:rPr lang="en-US" sz="3471" dirty="0">
                <a:solidFill>
                  <a:srgbClr val="312F2B"/>
                </a:solidFill>
                <a:latin typeface="Gelasio" pitchFamily="34" charset="0"/>
                <a:ea typeface="Gelasio" pitchFamily="34" charset="-122"/>
                <a:cs typeface="Gelasio" pitchFamily="34" charset="-120"/>
              </a:rPr>
              <a:t>Data Analysis: Uncovering the Insights</a:t>
            </a:r>
            <a:endParaRPr lang="en-US" sz="3471" dirty="0"/>
          </a:p>
        </p:txBody>
      </p:sp>
      <p:sp>
        <p:nvSpPr>
          <p:cNvPr id="5" name="Shape 2"/>
          <p:cNvSpPr/>
          <p:nvPr/>
        </p:nvSpPr>
        <p:spPr>
          <a:xfrm>
            <a:off x="7297460" y="1388269"/>
            <a:ext cx="35243" cy="6636306"/>
          </a:xfrm>
          <a:prstGeom prst="rect">
            <a:avLst/>
          </a:prstGeom>
          <a:solidFill>
            <a:srgbClr val="D1D1C7"/>
          </a:solidFill>
          <a:ln/>
        </p:spPr>
        <p:txBody>
          <a:bodyPr/>
          <a:lstStyle/>
          <a:p>
            <a:endParaRPr lang="en-IN"/>
          </a:p>
        </p:txBody>
      </p:sp>
      <p:sp>
        <p:nvSpPr>
          <p:cNvPr id="6" name="Shape 3"/>
          <p:cNvSpPr/>
          <p:nvPr/>
        </p:nvSpPr>
        <p:spPr>
          <a:xfrm>
            <a:off x="7513439" y="1706642"/>
            <a:ext cx="617101" cy="35243"/>
          </a:xfrm>
          <a:prstGeom prst="rect">
            <a:avLst/>
          </a:prstGeom>
          <a:solidFill>
            <a:srgbClr val="D1D1C7"/>
          </a:solidFill>
          <a:ln/>
        </p:spPr>
        <p:txBody>
          <a:bodyPr/>
          <a:lstStyle/>
          <a:p>
            <a:endParaRPr lang="en-IN"/>
          </a:p>
        </p:txBody>
      </p:sp>
      <p:sp>
        <p:nvSpPr>
          <p:cNvPr id="7" name="Shape 4"/>
          <p:cNvSpPr/>
          <p:nvPr/>
        </p:nvSpPr>
        <p:spPr>
          <a:xfrm>
            <a:off x="7116723" y="1526024"/>
            <a:ext cx="396716" cy="396716"/>
          </a:xfrm>
          <a:prstGeom prst="roundRect">
            <a:avLst>
              <a:gd name="adj" fmla="val 20001"/>
            </a:avLst>
          </a:prstGeom>
          <a:solidFill>
            <a:srgbClr val="E8E8E3"/>
          </a:solidFill>
          <a:ln w="10954">
            <a:solidFill>
              <a:srgbClr val="D1D1C7"/>
            </a:solidFill>
            <a:prstDash val="solid"/>
          </a:ln>
        </p:spPr>
        <p:txBody>
          <a:bodyPr/>
          <a:lstStyle/>
          <a:p>
            <a:endParaRPr lang="en-IN"/>
          </a:p>
        </p:txBody>
      </p:sp>
      <p:sp>
        <p:nvSpPr>
          <p:cNvPr id="8" name="Text 5"/>
          <p:cNvSpPr/>
          <p:nvPr/>
        </p:nvSpPr>
        <p:spPr>
          <a:xfrm>
            <a:off x="7257931" y="1559123"/>
            <a:ext cx="114300" cy="330517"/>
          </a:xfrm>
          <a:prstGeom prst="rect">
            <a:avLst/>
          </a:prstGeom>
          <a:noFill/>
          <a:ln/>
        </p:spPr>
        <p:txBody>
          <a:bodyPr wrap="none" rtlCol="0" anchor="t"/>
          <a:lstStyle/>
          <a:p>
            <a:pPr marL="0" indent="0" algn="ctr">
              <a:lnSpc>
                <a:spcPts val="2603"/>
              </a:lnSpc>
              <a:buNone/>
            </a:pPr>
            <a:r>
              <a:rPr lang="en-US" sz="2083" dirty="0">
                <a:solidFill>
                  <a:srgbClr val="272525"/>
                </a:solidFill>
                <a:latin typeface="Gelasio" pitchFamily="34" charset="0"/>
                <a:ea typeface="Gelasio" pitchFamily="34" charset="-122"/>
                <a:cs typeface="Gelasio" pitchFamily="34" charset="-120"/>
              </a:rPr>
              <a:t>1</a:t>
            </a:r>
            <a:endParaRPr lang="en-US" sz="2083" dirty="0"/>
          </a:p>
        </p:txBody>
      </p:sp>
      <p:sp>
        <p:nvSpPr>
          <p:cNvPr id="9" name="Text 6"/>
          <p:cNvSpPr/>
          <p:nvPr/>
        </p:nvSpPr>
        <p:spPr>
          <a:xfrm>
            <a:off x="8284845" y="1564481"/>
            <a:ext cx="2575560" cy="275392"/>
          </a:xfrm>
          <a:prstGeom prst="rect">
            <a:avLst/>
          </a:prstGeom>
          <a:noFill/>
          <a:ln/>
        </p:spPr>
        <p:txBody>
          <a:bodyPr wrap="none" rtlCol="0" anchor="t"/>
          <a:lstStyle/>
          <a:p>
            <a:pPr marL="0" indent="0" algn="l">
              <a:lnSpc>
                <a:spcPts val="2169"/>
              </a:lnSpc>
              <a:buNone/>
            </a:pPr>
            <a:r>
              <a:rPr lang="en-US" sz="1735" dirty="0">
                <a:solidFill>
                  <a:srgbClr val="272525"/>
                </a:solidFill>
                <a:latin typeface="Gelasio" pitchFamily="34" charset="0"/>
                <a:ea typeface="Gelasio" pitchFamily="34" charset="-122"/>
                <a:cs typeface="Gelasio" pitchFamily="34" charset="-120"/>
              </a:rPr>
              <a:t>Coherent Problem Solving</a:t>
            </a:r>
            <a:endParaRPr lang="en-US" sz="1735" dirty="0"/>
          </a:p>
        </p:txBody>
      </p:sp>
      <p:sp>
        <p:nvSpPr>
          <p:cNvPr id="10" name="Text 7"/>
          <p:cNvSpPr/>
          <p:nvPr/>
        </p:nvSpPr>
        <p:spPr>
          <a:xfrm>
            <a:off x="8284845" y="2016085"/>
            <a:ext cx="3217902" cy="1410295"/>
          </a:xfrm>
          <a:prstGeom prst="rect">
            <a:avLst/>
          </a:prstGeom>
          <a:noFill/>
          <a:ln/>
        </p:spPr>
        <p:txBody>
          <a:bodyPr wrap="square" rtlCol="0" anchor="t"/>
          <a:lstStyle/>
          <a:p>
            <a:pPr marL="0" indent="0" algn="l">
              <a:lnSpc>
                <a:spcPts val="2221"/>
              </a:lnSpc>
              <a:buNone/>
            </a:pPr>
            <a:r>
              <a:rPr lang="en-US" sz="1388" dirty="0">
                <a:solidFill>
                  <a:srgbClr val="272525"/>
                </a:solidFill>
                <a:latin typeface="Lato" pitchFamily="34" charset="0"/>
                <a:ea typeface="Lato" pitchFamily="34" charset="-122"/>
                <a:cs typeface="Lato" pitchFamily="34" charset="-120"/>
              </a:rPr>
              <a:t>The analysis focuses on a relevant problem that aligns with the business needs. The structure of the analysis is clear and easy to follow, ensuring that the insights are easily understood.</a:t>
            </a:r>
            <a:endParaRPr lang="en-US" sz="1388" dirty="0"/>
          </a:p>
        </p:txBody>
      </p:sp>
      <p:sp>
        <p:nvSpPr>
          <p:cNvPr id="11" name="Shape 8"/>
          <p:cNvSpPr/>
          <p:nvPr/>
        </p:nvSpPr>
        <p:spPr>
          <a:xfrm>
            <a:off x="6499622" y="2588062"/>
            <a:ext cx="617101" cy="35243"/>
          </a:xfrm>
          <a:prstGeom prst="rect">
            <a:avLst/>
          </a:prstGeom>
          <a:solidFill>
            <a:srgbClr val="D1D1C7"/>
          </a:solidFill>
          <a:ln/>
        </p:spPr>
        <p:txBody>
          <a:bodyPr/>
          <a:lstStyle/>
          <a:p>
            <a:endParaRPr lang="en-IN"/>
          </a:p>
        </p:txBody>
      </p:sp>
      <p:sp>
        <p:nvSpPr>
          <p:cNvPr id="12" name="Shape 9"/>
          <p:cNvSpPr/>
          <p:nvPr/>
        </p:nvSpPr>
        <p:spPr>
          <a:xfrm>
            <a:off x="7116723" y="2407444"/>
            <a:ext cx="396716" cy="396716"/>
          </a:xfrm>
          <a:prstGeom prst="roundRect">
            <a:avLst>
              <a:gd name="adj" fmla="val 20001"/>
            </a:avLst>
          </a:prstGeom>
          <a:solidFill>
            <a:srgbClr val="E8E8E3"/>
          </a:solidFill>
          <a:ln w="10954">
            <a:solidFill>
              <a:srgbClr val="D1D1C7"/>
            </a:solidFill>
            <a:prstDash val="solid"/>
          </a:ln>
        </p:spPr>
        <p:txBody>
          <a:bodyPr/>
          <a:lstStyle/>
          <a:p>
            <a:endParaRPr lang="en-IN"/>
          </a:p>
        </p:txBody>
      </p:sp>
      <p:sp>
        <p:nvSpPr>
          <p:cNvPr id="13" name="Text 10"/>
          <p:cNvSpPr/>
          <p:nvPr/>
        </p:nvSpPr>
        <p:spPr>
          <a:xfrm>
            <a:off x="7238881" y="2440543"/>
            <a:ext cx="152400" cy="330517"/>
          </a:xfrm>
          <a:prstGeom prst="rect">
            <a:avLst/>
          </a:prstGeom>
          <a:noFill/>
          <a:ln/>
        </p:spPr>
        <p:txBody>
          <a:bodyPr wrap="none" rtlCol="0" anchor="t"/>
          <a:lstStyle/>
          <a:p>
            <a:pPr marL="0" indent="0" algn="ctr">
              <a:lnSpc>
                <a:spcPts val="2603"/>
              </a:lnSpc>
              <a:buNone/>
            </a:pPr>
            <a:r>
              <a:rPr lang="en-US" sz="2083" dirty="0">
                <a:solidFill>
                  <a:srgbClr val="272525"/>
                </a:solidFill>
                <a:latin typeface="Gelasio" pitchFamily="34" charset="0"/>
                <a:ea typeface="Gelasio" pitchFamily="34" charset="-122"/>
                <a:cs typeface="Gelasio" pitchFamily="34" charset="-120"/>
              </a:rPr>
              <a:t>2</a:t>
            </a:r>
            <a:endParaRPr lang="en-US" sz="2083" dirty="0"/>
          </a:p>
        </p:txBody>
      </p:sp>
      <p:sp>
        <p:nvSpPr>
          <p:cNvPr id="14" name="Text 11"/>
          <p:cNvSpPr/>
          <p:nvPr/>
        </p:nvSpPr>
        <p:spPr>
          <a:xfrm>
            <a:off x="3127534" y="2445901"/>
            <a:ext cx="3217783" cy="550783"/>
          </a:xfrm>
          <a:prstGeom prst="rect">
            <a:avLst/>
          </a:prstGeom>
          <a:noFill/>
          <a:ln/>
        </p:spPr>
        <p:txBody>
          <a:bodyPr wrap="square" rtlCol="0" anchor="t"/>
          <a:lstStyle/>
          <a:p>
            <a:pPr marL="0" indent="0" algn="r">
              <a:lnSpc>
                <a:spcPts val="2169"/>
              </a:lnSpc>
              <a:buNone/>
            </a:pPr>
            <a:r>
              <a:rPr lang="en-US" sz="1735" dirty="0">
                <a:solidFill>
                  <a:srgbClr val="272525"/>
                </a:solidFill>
                <a:latin typeface="Gelasio" pitchFamily="34" charset="0"/>
                <a:ea typeface="Gelasio" pitchFamily="34" charset="-122"/>
                <a:cs typeface="Gelasio" pitchFamily="34" charset="-120"/>
              </a:rPr>
              <a:t>Univariate and Segmented Univariate Analysis</a:t>
            </a:r>
            <a:endParaRPr lang="en-US" sz="1735" dirty="0"/>
          </a:p>
        </p:txBody>
      </p:sp>
      <p:sp>
        <p:nvSpPr>
          <p:cNvPr id="15" name="Text 12"/>
          <p:cNvSpPr/>
          <p:nvPr/>
        </p:nvSpPr>
        <p:spPr>
          <a:xfrm>
            <a:off x="3127534" y="3172897"/>
            <a:ext cx="3217783" cy="1692354"/>
          </a:xfrm>
          <a:prstGeom prst="rect">
            <a:avLst/>
          </a:prstGeom>
          <a:noFill/>
          <a:ln/>
        </p:spPr>
        <p:txBody>
          <a:bodyPr wrap="square" rtlCol="0" anchor="t"/>
          <a:lstStyle/>
          <a:p>
            <a:pPr marL="0" indent="0" algn="r">
              <a:lnSpc>
                <a:spcPts val="2221"/>
              </a:lnSpc>
              <a:buNone/>
            </a:pPr>
            <a:r>
              <a:rPr lang="en-US" sz="1388" dirty="0">
                <a:solidFill>
                  <a:srgbClr val="272525"/>
                </a:solidFill>
                <a:latin typeface="Lato" pitchFamily="34" charset="0"/>
                <a:ea typeface="Lato" pitchFamily="34" charset="-122"/>
                <a:cs typeface="Lato" pitchFamily="34" charset="-120"/>
              </a:rPr>
              <a:t>Univariate analysis is conducted accurately, taking into account segments and making realistic assumptions. At least five important driver variables, which strongly indicate default, are identified through the analysis.</a:t>
            </a:r>
            <a:endParaRPr lang="en-US" sz="1388" dirty="0"/>
          </a:p>
        </p:txBody>
      </p:sp>
      <p:sp>
        <p:nvSpPr>
          <p:cNvPr id="16" name="Shape 13"/>
          <p:cNvSpPr/>
          <p:nvPr/>
        </p:nvSpPr>
        <p:spPr>
          <a:xfrm>
            <a:off x="7513439" y="4097179"/>
            <a:ext cx="617101" cy="35243"/>
          </a:xfrm>
          <a:prstGeom prst="rect">
            <a:avLst/>
          </a:prstGeom>
          <a:solidFill>
            <a:srgbClr val="D1D1C7"/>
          </a:solidFill>
          <a:ln/>
        </p:spPr>
        <p:txBody>
          <a:bodyPr/>
          <a:lstStyle/>
          <a:p>
            <a:endParaRPr lang="en-IN"/>
          </a:p>
        </p:txBody>
      </p:sp>
      <p:sp>
        <p:nvSpPr>
          <p:cNvPr id="17" name="Shape 14"/>
          <p:cNvSpPr/>
          <p:nvPr/>
        </p:nvSpPr>
        <p:spPr>
          <a:xfrm>
            <a:off x="7116723" y="3916561"/>
            <a:ext cx="396716" cy="396716"/>
          </a:xfrm>
          <a:prstGeom prst="roundRect">
            <a:avLst>
              <a:gd name="adj" fmla="val 20001"/>
            </a:avLst>
          </a:prstGeom>
          <a:solidFill>
            <a:srgbClr val="E8E8E3"/>
          </a:solidFill>
          <a:ln w="10954">
            <a:solidFill>
              <a:srgbClr val="D1D1C7"/>
            </a:solidFill>
            <a:prstDash val="solid"/>
          </a:ln>
        </p:spPr>
        <p:txBody>
          <a:bodyPr/>
          <a:lstStyle/>
          <a:p>
            <a:endParaRPr lang="en-IN"/>
          </a:p>
        </p:txBody>
      </p:sp>
      <p:sp>
        <p:nvSpPr>
          <p:cNvPr id="18" name="Text 15"/>
          <p:cNvSpPr/>
          <p:nvPr/>
        </p:nvSpPr>
        <p:spPr>
          <a:xfrm>
            <a:off x="7242691" y="3949660"/>
            <a:ext cx="144780" cy="330517"/>
          </a:xfrm>
          <a:prstGeom prst="rect">
            <a:avLst/>
          </a:prstGeom>
          <a:noFill/>
          <a:ln/>
        </p:spPr>
        <p:txBody>
          <a:bodyPr wrap="none" rtlCol="0" anchor="t"/>
          <a:lstStyle/>
          <a:p>
            <a:pPr marL="0" indent="0" algn="ctr">
              <a:lnSpc>
                <a:spcPts val="2603"/>
              </a:lnSpc>
              <a:buNone/>
            </a:pPr>
            <a:r>
              <a:rPr lang="en-US" sz="2083" dirty="0">
                <a:solidFill>
                  <a:srgbClr val="272525"/>
                </a:solidFill>
                <a:latin typeface="Gelasio" pitchFamily="34" charset="0"/>
                <a:ea typeface="Gelasio" pitchFamily="34" charset="-122"/>
                <a:cs typeface="Gelasio" pitchFamily="34" charset="-120"/>
              </a:rPr>
              <a:t>3</a:t>
            </a:r>
            <a:endParaRPr lang="en-US" sz="2083" dirty="0"/>
          </a:p>
        </p:txBody>
      </p:sp>
      <p:sp>
        <p:nvSpPr>
          <p:cNvPr id="19" name="Text 16"/>
          <p:cNvSpPr/>
          <p:nvPr/>
        </p:nvSpPr>
        <p:spPr>
          <a:xfrm>
            <a:off x="8284845" y="3955018"/>
            <a:ext cx="3217902" cy="550783"/>
          </a:xfrm>
          <a:prstGeom prst="rect">
            <a:avLst/>
          </a:prstGeom>
          <a:noFill/>
          <a:ln/>
        </p:spPr>
        <p:txBody>
          <a:bodyPr wrap="square" rtlCol="0" anchor="t"/>
          <a:lstStyle/>
          <a:p>
            <a:pPr marL="0" indent="0" algn="l">
              <a:lnSpc>
                <a:spcPts val="2169"/>
              </a:lnSpc>
              <a:buNone/>
            </a:pPr>
            <a:r>
              <a:rPr lang="en-US" sz="1735" dirty="0">
                <a:solidFill>
                  <a:srgbClr val="272525"/>
                </a:solidFill>
                <a:latin typeface="Gelasio" pitchFamily="34" charset="0"/>
                <a:ea typeface="Gelasio" pitchFamily="34" charset="-122"/>
                <a:cs typeface="Gelasio" pitchFamily="34" charset="-120"/>
              </a:rPr>
              <a:t>Creation and Utilization of Metrics</a:t>
            </a:r>
            <a:endParaRPr lang="en-US" sz="1735" dirty="0"/>
          </a:p>
        </p:txBody>
      </p:sp>
      <p:sp>
        <p:nvSpPr>
          <p:cNvPr id="20" name="Text 17"/>
          <p:cNvSpPr/>
          <p:nvPr/>
        </p:nvSpPr>
        <p:spPr>
          <a:xfrm>
            <a:off x="8284845" y="4682014"/>
            <a:ext cx="3217902" cy="1410295"/>
          </a:xfrm>
          <a:prstGeom prst="rect">
            <a:avLst/>
          </a:prstGeom>
          <a:noFill/>
          <a:ln/>
        </p:spPr>
        <p:txBody>
          <a:bodyPr wrap="square" rtlCol="0" anchor="t"/>
          <a:lstStyle/>
          <a:p>
            <a:pPr marL="0" indent="0" algn="l">
              <a:lnSpc>
                <a:spcPts val="2221"/>
              </a:lnSpc>
              <a:buNone/>
            </a:pPr>
            <a:r>
              <a:rPr lang="en-US" sz="1388" dirty="0">
                <a:solidFill>
                  <a:srgbClr val="272525"/>
                </a:solidFill>
                <a:latin typeface="Lato" pitchFamily="34" charset="0"/>
                <a:ea typeface="Lato" pitchFamily="34" charset="-122"/>
                <a:cs typeface="Lato" pitchFamily="34" charset="-120"/>
              </a:rPr>
              <a:t>Business-driven, type-driven, and data-driven metrics are created for important variables and effectively used for analysis. The derived metrics are well-explained and reasonable in their approach.</a:t>
            </a:r>
            <a:endParaRPr lang="en-US" sz="1388" dirty="0"/>
          </a:p>
        </p:txBody>
      </p:sp>
      <p:sp>
        <p:nvSpPr>
          <p:cNvPr id="21" name="Shape 18"/>
          <p:cNvSpPr/>
          <p:nvPr/>
        </p:nvSpPr>
        <p:spPr>
          <a:xfrm>
            <a:off x="6499622" y="5571173"/>
            <a:ext cx="617101" cy="35243"/>
          </a:xfrm>
          <a:prstGeom prst="rect">
            <a:avLst/>
          </a:prstGeom>
          <a:solidFill>
            <a:srgbClr val="D1D1C7"/>
          </a:solidFill>
          <a:ln/>
        </p:spPr>
        <p:txBody>
          <a:bodyPr/>
          <a:lstStyle/>
          <a:p>
            <a:endParaRPr lang="en-IN"/>
          </a:p>
        </p:txBody>
      </p:sp>
      <p:sp>
        <p:nvSpPr>
          <p:cNvPr id="22" name="Shape 19"/>
          <p:cNvSpPr/>
          <p:nvPr/>
        </p:nvSpPr>
        <p:spPr>
          <a:xfrm>
            <a:off x="7116723" y="5390555"/>
            <a:ext cx="396716" cy="396716"/>
          </a:xfrm>
          <a:prstGeom prst="roundRect">
            <a:avLst>
              <a:gd name="adj" fmla="val 20001"/>
            </a:avLst>
          </a:prstGeom>
          <a:solidFill>
            <a:srgbClr val="E8E8E3"/>
          </a:solidFill>
          <a:ln w="10954">
            <a:solidFill>
              <a:srgbClr val="D1D1C7"/>
            </a:solidFill>
            <a:prstDash val="solid"/>
          </a:ln>
        </p:spPr>
        <p:txBody>
          <a:bodyPr/>
          <a:lstStyle/>
          <a:p>
            <a:endParaRPr lang="en-IN"/>
          </a:p>
        </p:txBody>
      </p:sp>
      <p:sp>
        <p:nvSpPr>
          <p:cNvPr id="23" name="Text 20"/>
          <p:cNvSpPr/>
          <p:nvPr/>
        </p:nvSpPr>
        <p:spPr>
          <a:xfrm>
            <a:off x="7238881" y="5423654"/>
            <a:ext cx="152400" cy="330517"/>
          </a:xfrm>
          <a:prstGeom prst="rect">
            <a:avLst/>
          </a:prstGeom>
          <a:noFill/>
          <a:ln/>
        </p:spPr>
        <p:txBody>
          <a:bodyPr wrap="none" rtlCol="0" anchor="t"/>
          <a:lstStyle/>
          <a:p>
            <a:pPr marL="0" indent="0" algn="ctr">
              <a:lnSpc>
                <a:spcPts val="2603"/>
              </a:lnSpc>
              <a:buNone/>
            </a:pPr>
            <a:r>
              <a:rPr lang="en-US" sz="2083" dirty="0">
                <a:solidFill>
                  <a:srgbClr val="272525"/>
                </a:solidFill>
                <a:latin typeface="Gelasio" pitchFamily="34" charset="0"/>
                <a:ea typeface="Gelasio" pitchFamily="34" charset="-122"/>
                <a:cs typeface="Gelasio" pitchFamily="34" charset="-120"/>
              </a:rPr>
              <a:t>4</a:t>
            </a:r>
            <a:endParaRPr lang="en-US" sz="2083" dirty="0"/>
          </a:p>
        </p:txBody>
      </p:sp>
      <p:sp>
        <p:nvSpPr>
          <p:cNvPr id="24" name="Text 21"/>
          <p:cNvSpPr/>
          <p:nvPr/>
        </p:nvSpPr>
        <p:spPr>
          <a:xfrm>
            <a:off x="3127534" y="5429012"/>
            <a:ext cx="3217783" cy="550783"/>
          </a:xfrm>
          <a:prstGeom prst="rect">
            <a:avLst/>
          </a:prstGeom>
          <a:noFill/>
          <a:ln/>
        </p:spPr>
        <p:txBody>
          <a:bodyPr wrap="square" rtlCol="0" anchor="t"/>
          <a:lstStyle/>
          <a:p>
            <a:pPr marL="0" indent="0" algn="r">
              <a:lnSpc>
                <a:spcPts val="2169"/>
              </a:lnSpc>
              <a:buNone/>
            </a:pPr>
            <a:r>
              <a:rPr lang="en-US" sz="1735" dirty="0">
                <a:solidFill>
                  <a:srgbClr val="272525"/>
                </a:solidFill>
                <a:latin typeface="Gelasio" pitchFamily="34" charset="0"/>
                <a:ea typeface="Gelasio" pitchFamily="34" charset="-122"/>
                <a:cs typeface="Gelasio" pitchFamily="34" charset="-120"/>
              </a:rPr>
              <a:t>Bivariate Analysis and Identifying Combinations</a:t>
            </a:r>
            <a:endParaRPr lang="en-US" sz="1735" dirty="0"/>
          </a:p>
        </p:txBody>
      </p:sp>
      <p:sp>
        <p:nvSpPr>
          <p:cNvPr id="25" name="Text 22"/>
          <p:cNvSpPr/>
          <p:nvPr/>
        </p:nvSpPr>
        <p:spPr>
          <a:xfrm>
            <a:off x="3127534" y="6156008"/>
            <a:ext cx="3217783" cy="1692354"/>
          </a:xfrm>
          <a:prstGeom prst="rect">
            <a:avLst/>
          </a:prstGeom>
          <a:noFill/>
          <a:ln/>
        </p:spPr>
        <p:txBody>
          <a:bodyPr wrap="square" rtlCol="0" anchor="t"/>
          <a:lstStyle/>
          <a:p>
            <a:pPr marL="0" indent="0" algn="r">
              <a:lnSpc>
                <a:spcPts val="2221"/>
              </a:lnSpc>
              <a:buNone/>
            </a:pPr>
            <a:r>
              <a:rPr lang="en-US" sz="1388" dirty="0">
                <a:solidFill>
                  <a:srgbClr val="272525"/>
                </a:solidFill>
                <a:latin typeface="Lato" pitchFamily="34" charset="0"/>
                <a:ea typeface="Lato" pitchFamily="34" charset="-122"/>
                <a:cs typeface="Lato" pitchFamily="34" charset="-120"/>
              </a:rPr>
              <a:t>Bivariate analysis is performed correctly, identifying the crucial combinations of driver variables. The chosen combinations make both business and analytical sense, leading to valuable insights.</a:t>
            </a:r>
            <a:endParaRPr lang="en-US" sz="138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815"/>
          </a:xfrm>
          <a:prstGeom prst="rect">
            <a:avLst/>
          </a:prstGeom>
          <a:solidFill>
            <a:srgbClr val="FFFFFF">
              <a:alpha val="75000"/>
            </a:srgbClr>
          </a:solidFill>
          <a:ln w="12978">
            <a:solidFill>
              <a:srgbClr val="FFFFFF">
                <a:alpha val="64000"/>
              </a:srgbClr>
            </a:solidFill>
            <a:prstDash val="solid"/>
          </a:ln>
        </p:spPr>
        <p:txBody>
          <a:bodyPr/>
          <a:lstStyle/>
          <a:p>
            <a:endParaRPr lang="en-IN"/>
          </a:p>
        </p:txBody>
      </p:sp>
      <p:sp>
        <p:nvSpPr>
          <p:cNvPr id="4" name="Text 1"/>
          <p:cNvSpPr/>
          <p:nvPr/>
        </p:nvSpPr>
        <p:spPr>
          <a:xfrm>
            <a:off x="2363510" y="573286"/>
            <a:ext cx="9903381" cy="1303020"/>
          </a:xfrm>
          <a:prstGeom prst="rect">
            <a:avLst/>
          </a:prstGeom>
          <a:noFill/>
          <a:ln/>
        </p:spPr>
        <p:txBody>
          <a:bodyPr wrap="square" rtlCol="0" anchor="t"/>
          <a:lstStyle/>
          <a:p>
            <a:pPr marL="0" indent="0">
              <a:lnSpc>
                <a:spcPts val="5130"/>
              </a:lnSpc>
              <a:buNone/>
            </a:pPr>
            <a:r>
              <a:rPr lang="en-US" sz="4104" dirty="0">
                <a:solidFill>
                  <a:srgbClr val="312F2B"/>
                </a:solidFill>
                <a:latin typeface="Gelasio" pitchFamily="34" charset="0"/>
                <a:ea typeface="Gelasio" pitchFamily="34" charset="-122"/>
                <a:cs typeface="Gelasio" pitchFamily="34" charset="-120"/>
              </a:rPr>
              <a:t>Visualizing Insights: Univariate Variable Analysis</a:t>
            </a:r>
            <a:endParaRPr lang="en-US" sz="4104" dirty="0"/>
          </a:p>
        </p:txBody>
      </p:sp>
      <p:sp>
        <p:nvSpPr>
          <p:cNvPr id="6" name="Text 2"/>
          <p:cNvSpPr/>
          <p:nvPr/>
        </p:nvSpPr>
        <p:spPr>
          <a:xfrm>
            <a:off x="2363510" y="4465082"/>
            <a:ext cx="3092648" cy="651510"/>
          </a:xfrm>
          <a:prstGeom prst="rect">
            <a:avLst/>
          </a:prstGeom>
          <a:noFill/>
          <a:ln/>
        </p:spPr>
        <p:txBody>
          <a:bodyPr wrap="square" rtlCol="0" anchor="t"/>
          <a:lstStyle/>
          <a:p>
            <a:pPr marL="0" indent="0" algn="l">
              <a:lnSpc>
                <a:spcPts val="2565"/>
              </a:lnSpc>
              <a:buNone/>
            </a:pPr>
            <a:endParaRPr lang="en-US" sz="2052" dirty="0"/>
          </a:p>
        </p:txBody>
      </p:sp>
      <p:sp>
        <p:nvSpPr>
          <p:cNvPr id="7" name="Text 3"/>
          <p:cNvSpPr/>
          <p:nvPr/>
        </p:nvSpPr>
        <p:spPr>
          <a:xfrm>
            <a:off x="2363510" y="4482775"/>
            <a:ext cx="3092648" cy="2334458"/>
          </a:xfrm>
          <a:prstGeom prst="rect">
            <a:avLst/>
          </a:prstGeom>
          <a:noFill/>
          <a:ln/>
        </p:spPr>
        <p:txBody>
          <a:bodyPr wrap="square" rtlCol="0" anchor="t"/>
          <a:lstStyle/>
          <a:p>
            <a:pPr marL="0" indent="0" algn="l">
              <a:lnSpc>
                <a:spcPts val="2627"/>
              </a:lnSpc>
              <a:buNone/>
            </a:pPr>
            <a:r>
              <a:rPr lang="en-US" sz="1642" dirty="0">
                <a:solidFill>
                  <a:srgbClr val="272525"/>
                </a:solidFill>
                <a:latin typeface="Lato" pitchFamily="34" charset="0"/>
                <a:ea typeface="Lato" pitchFamily="34" charset="-122"/>
                <a:cs typeface="Lato" pitchFamily="34" charset="-120"/>
              </a:rPr>
              <a:t>The enquiries made during last six month shows around 20000 made by customer which demonstrates a huge credit requirement by customers which declined over 6months, It provide a business decision to capture this market opportunity. </a:t>
            </a:r>
            <a:r>
              <a:rPr lang="en-US" sz="1642" dirty="0">
                <a:solidFill>
                  <a:srgbClr val="FF0000"/>
                </a:solidFill>
                <a:latin typeface="Lato" pitchFamily="34" charset="0"/>
                <a:ea typeface="Lato" pitchFamily="34" charset="-122"/>
                <a:cs typeface="Lato" pitchFamily="34" charset="-120"/>
              </a:rPr>
              <a:t>0 : 100 for query</a:t>
            </a:r>
          </a:p>
          <a:p>
            <a:pPr>
              <a:lnSpc>
                <a:spcPts val="2627"/>
              </a:lnSpc>
            </a:pPr>
            <a:r>
              <a:rPr lang="en-US" sz="1642" dirty="0">
                <a:solidFill>
                  <a:srgbClr val="FF0000"/>
                </a:solidFill>
              </a:rPr>
              <a:t>(data['</a:t>
            </a:r>
            <a:r>
              <a:rPr lang="en-US" sz="1642" dirty="0" err="1">
                <a:solidFill>
                  <a:srgbClr val="FF0000"/>
                </a:solidFill>
              </a:rPr>
              <a:t>delinq_amnt</a:t>
            </a:r>
            <a:r>
              <a:rPr lang="en-US" sz="1642" dirty="0">
                <a:solidFill>
                  <a:srgbClr val="FF0000"/>
                </a:solidFill>
              </a:rPr>
              <a:t>'].</a:t>
            </a:r>
            <a:r>
              <a:rPr lang="en-US" sz="1642" dirty="0" err="1">
                <a:solidFill>
                  <a:srgbClr val="FF0000"/>
                </a:solidFill>
              </a:rPr>
              <a:t>value_counts</a:t>
            </a:r>
            <a:r>
              <a:rPr lang="en-US" sz="1642" dirty="0">
                <a:solidFill>
                  <a:srgbClr val="FF0000"/>
                </a:solidFill>
              </a:rPr>
              <a:t>()/data['</a:t>
            </a:r>
            <a:r>
              <a:rPr lang="en-US" sz="1642" dirty="0" err="1">
                <a:solidFill>
                  <a:srgbClr val="FF0000"/>
                </a:solidFill>
              </a:rPr>
              <a:t>delinq_amnt</a:t>
            </a:r>
            <a:r>
              <a:rPr lang="en-US" sz="1642" dirty="0">
                <a:solidFill>
                  <a:srgbClr val="FF0000"/>
                </a:solidFill>
              </a:rPr>
              <a:t>'].</a:t>
            </a:r>
            <a:r>
              <a:rPr lang="en-US" sz="1642" dirty="0" err="1">
                <a:solidFill>
                  <a:srgbClr val="FF0000"/>
                </a:solidFill>
              </a:rPr>
              <a:t>value_counts</a:t>
            </a:r>
            <a:r>
              <a:rPr lang="en-US" sz="1642" dirty="0">
                <a:solidFill>
                  <a:srgbClr val="FF0000"/>
                </a:solidFill>
              </a:rPr>
              <a:t>().sum()) *100 </a:t>
            </a:r>
          </a:p>
        </p:txBody>
      </p:sp>
      <p:sp>
        <p:nvSpPr>
          <p:cNvPr id="9" name="Text 4"/>
          <p:cNvSpPr/>
          <p:nvPr/>
        </p:nvSpPr>
        <p:spPr>
          <a:xfrm>
            <a:off x="5768816" y="4465082"/>
            <a:ext cx="2377440" cy="325755"/>
          </a:xfrm>
          <a:prstGeom prst="rect">
            <a:avLst/>
          </a:prstGeom>
          <a:noFill/>
          <a:ln/>
        </p:spPr>
        <p:txBody>
          <a:bodyPr wrap="none" rtlCol="0" anchor="t"/>
          <a:lstStyle/>
          <a:p>
            <a:pPr marL="0" indent="0" algn="l">
              <a:lnSpc>
                <a:spcPts val="2565"/>
              </a:lnSpc>
              <a:buNone/>
            </a:pPr>
            <a:r>
              <a:rPr lang="en-US" sz="2052" dirty="0">
                <a:solidFill>
                  <a:srgbClr val="312F2B"/>
                </a:solidFill>
                <a:latin typeface="Gelasio" pitchFamily="34" charset="0"/>
                <a:ea typeface="Gelasio" pitchFamily="34" charset="-122"/>
                <a:cs typeface="Gelasio" pitchFamily="34" charset="-120"/>
              </a:rPr>
              <a:t>The grades of loan offered </a:t>
            </a:r>
          </a:p>
          <a:p>
            <a:pPr marL="0" indent="0" algn="l">
              <a:lnSpc>
                <a:spcPts val="2565"/>
              </a:lnSpc>
              <a:buNone/>
            </a:pPr>
            <a:r>
              <a:rPr lang="en-US" sz="2052" dirty="0">
                <a:solidFill>
                  <a:srgbClr val="312F2B"/>
                </a:solidFill>
                <a:latin typeface="Gelasio" pitchFamily="34" charset="0"/>
                <a:ea typeface="Gelasio" pitchFamily="34" charset="-122"/>
                <a:cs typeface="Gelasio" pitchFamily="34" charset="-120"/>
              </a:rPr>
              <a:t>over the time period.</a:t>
            </a:r>
            <a:endParaRPr lang="en-US" sz="2052" dirty="0"/>
          </a:p>
        </p:txBody>
      </p:sp>
      <p:sp>
        <p:nvSpPr>
          <p:cNvPr id="10" name="Text 5"/>
          <p:cNvSpPr/>
          <p:nvPr/>
        </p:nvSpPr>
        <p:spPr>
          <a:xfrm>
            <a:off x="5768816" y="4999315"/>
            <a:ext cx="3092648" cy="2000964"/>
          </a:xfrm>
          <a:prstGeom prst="rect">
            <a:avLst/>
          </a:prstGeom>
          <a:noFill/>
          <a:ln/>
        </p:spPr>
        <p:txBody>
          <a:bodyPr wrap="square" rtlCol="0" anchor="t"/>
          <a:lstStyle/>
          <a:p>
            <a:pPr marL="0" indent="0" algn="l">
              <a:lnSpc>
                <a:spcPts val="2627"/>
              </a:lnSpc>
              <a:buNone/>
            </a:pPr>
            <a:endParaRPr lang="en-US" sz="1642" dirty="0"/>
          </a:p>
          <a:p>
            <a:pPr marL="0" indent="0" algn="l">
              <a:lnSpc>
                <a:spcPts val="2627"/>
              </a:lnSpc>
              <a:buNone/>
            </a:pPr>
            <a:r>
              <a:rPr lang="en-US" sz="1642" dirty="0"/>
              <a:t>The quality of loan reduces form A to G. the above plot shows mix of all the customer have and it lets us understand the consumer type and how this grading is made w.r.t consumer profile. </a:t>
            </a:r>
          </a:p>
        </p:txBody>
      </p:sp>
      <p:sp>
        <p:nvSpPr>
          <p:cNvPr id="12" name="Text 6"/>
          <p:cNvSpPr/>
          <p:nvPr/>
        </p:nvSpPr>
        <p:spPr>
          <a:xfrm>
            <a:off x="9174123" y="4465201"/>
            <a:ext cx="3032760" cy="325755"/>
          </a:xfrm>
          <a:prstGeom prst="rect">
            <a:avLst/>
          </a:prstGeom>
          <a:noFill/>
          <a:ln/>
        </p:spPr>
        <p:txBody>
          <a:bodyPr wrap="none" rtlCol="0" anchor="t"/>
          <a:lstStyle/>
          <a:p>
            <a:pPr marL="0" indent="0" algn="l">
              <a:lnSpc>
                <a:spcPts val="2565"/>
              </a:lnSpc>
              <a:buNone/>
            </a:pPr>
            <a:r>
              <a:rPr lang="en-US" sz="2052" dirty="0">
                <a:solidFill>
                  <a:srgbClr val="312F2B"/>
                </a:solidFill>
                <a:latin typeface="Gelasio" pitchFamily="34" charset="0"/>
                <a:ea typeface="Gelasio" pitchFamily="34" charset="-122"/>
                <a:cs typeface="Gelasio" pitchFamily="34" charset="-120"/>
              </a:rPr>
              <a:t>Deli	nq reported in 2 years</a:t>
            </a:r>
            <a:endParaRPr lang="en-US" sz="2052" dirty="0"/>
          </a:p>
        </p:txBody>
      </p:sp>
      <p:sp>
        <p:nvSpPr>
          <p:cNvPr id="13" name="Text 7"/>
          <p:cNvSpPr/>
          <p:nvPr/>
        </p:nvSpPr>
        <p:spPr>
          <a:xfrm>
            <a:off x="9174123" y="4999434"/>
            <a:ext cx="3092768" cy="2334458"/>
          </a:xfrm>
          <a:prstGeom prst="rect">
            <a:avLst/>
          </a:prstGeom>
          <a:noFill/>
          <a:ln/>
        </p:spPr>
        <p:txBody>
          <a:bodyPr wrap="square" rtlCol="0" anchor="t"/>
          <a:lstStyle/>
          <a:p>
            <a:pPr marL="0" indent="0" algn="l">
              <a:lnSpc>
                <a:spcPts val="2627"/>
              </a:lnSpc>
              <a:buNone/>
            </a:pPr>
            <a:r>
              <a:rPr lang="en-US" sz="1642" dirty="0">
                <a:solidFill>
                  <a:srgbClr val="272525"/>
                </a:solidFill>
                <a:latin typeface="Lato" pitchFamily="34" charset="0"/>
                <a:ea typeface="Lato" pitchFamily="34" charset="-122"/>
                <a:cs typeface="Lato" pitchFamily="34" charset="-120"/>
              </a:rPr>
              <a:t>The box plot shows data points where around 11  time the payments were </a:t>
            </a:r>
            <a:r>
              <a:rPr lang="en-US" sz="1642">
                <a:solidFill>
                  <a:srgbClr val="272525"/>
                </a:solidFill>
                <a:latin typeface="Lato" pitchFamily="34" charset="0"/>
                <a:ea typeface="Lato" pitchFamily="34" charset="-122"/>
                <a:cs typeface="Lato" pitchFamily="34" charset="-120"/>
              </a:rPr>
              <a:t>not made, </a:t>
            </a:r>
            <a:r>
              <a:rPr lang="en-US" sz="1642" dirty="0">
                <a:solidFill>
                  <a:srgbClr val="272525"/>
                </a:solidFill>
                <a:latin typeface="Lato" pitchFamily="34" charset="0"/>
                <a:ea typeface="Lato" pitchFamily="34" charset="-122"/>
                <a:cs typeface="Lato" pitchFamily="34" charset="-120"/>
              </a:rPr>
              <a:t>and good number of defaults seen with customers to understand the risk of the loan can be given in this customer segment.</a:t>
            </a:r>
            <a:endParaRPr lang="en-US" sz="1642" dirty="0"/>
          </a:p>
        </p:txBody>
      </p:sp>
      <p:pic>
        <p:nvPicPr>
          <p:cNvPr id="14" name="Picture 13"/>
          <p:cNvPicPr/>
          <p:nvPr/>
        </p:nvPicPr>
        <p:blipFill>
          <a:blip r:embed="rId4"/>
          <a:stretch>
            <a:fillRect/>
          </a:stretch>
        </p:blipFill>
        <p:spPr>
          <a:xfrm>
            <a:off x="2206487" y="1972556"/>
            <a:ext cx="3249671" cy="2284048"/>
          </a:xfrm>
          <a:prstGeom prst="rect">
            <a:avLst/>
          </a:prstGeom>
        </p:spPr>
      </p:pic>
      <p:pic>
        <p:nvPicPr>
          <p:cNvPr id="15" name="Picture 14"/>
          <p:cNvPicPr/>
          <p:nvPr/>
        </p:nvPicPr>
        <p:blipFill>
          <a:blip r:embed="rId5"/>
          <a:stretch>
            <a:fillRect/>
          </a:stretch>
        </p:blipFill>
        <p:spPr>
          <a:xfrm>
            <a:off x="5647274" y="1972556"/>
            <a:ext cx="3214190" cy="2284048"/>
          </a:xfrm>
          <a:prstGeom prst="rect">
            <a:avLst/>
          </a:prstGeom>
        </p:spPr>
      </p:pic>
      <p:pic>
        <p:nvPicPr>
          <p:cNvPr id="16" name="Picture 15"/>
          <p:cNvPicPr/>
          <p:nvPr/>
        </p:nvPicPr>
        <p:blipFill>
          <a:blip r:embed="rId6"/>
          <a:stretch>
            <a:fillRect/>
          </a:stretch>
        </p:blipFill>
        <p:spPr>
          <a:xfrm>
            <a:off x="9174122" y="1972557"/>
            <a:ext cx="4101207" cy="2284048"/>
          </a:xfrm>
          <a:prstGeom prst="rect">
            <a:avLst/>
          </a:prstGeom>
        </p:spPr>
      </p:pic>
      <p:sp>
        <p:nvSpPr>
          <p:cNvPr id="18" name="Rectangle 2"/>
          <p:cNvSpPr>
            <a:spLocks noChangeArrowheads="1"/>
          </p:cNvSpPr>
          <p:nvPr/>
        </p:nvSpPr>
        <p:spPr bwMode="auto">
          <a:xfrm>
            <a:off x="0" y="0"/>
            <a:ext cx="146304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0 100.0</a:t>
            </a:r>
            <a:r>
              <a:rPr kumimoji="0" lang="en-US" altLang="en-US" sz="9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925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815"/>
          </a:xfrm>
          <a:prstGeom prst="rect">
            <a:avLst/>
          </a:prstGeom>
          <a:solidFill>
            <a:srgbClr val="FFFFFF">
              <a:alpha val="75000"/>
            </a:srgbClr>
          </a:solidFill>
          <a:ln w="12978">
            <a:solidFill>
              <a:srgbClr val="FFFFFF">
                <a:alpha val="64000"/>
              </a:srgbClr>
            </a:solidFill>
            <a:prstDash val="solid"/>
          </a:ln>
        </p:spPr>
        <p:txBody>
          <a:bodyPr/>
          <a:lstStyle/>
          <a:p>
            <a:endParaRPr lang="en-IN"/>
          </a:p>
        </p:txBody>
      </p:sp>
      <p:sp>
        <p:nvSpPr>
          <p:cNvPr id="4" name="Text 1"/>
          <p:cNvSpPr/>
          <p:nvPr/>
        </p:nvSpPr>
        <p:spPr>
          <a:xfrm>
            <a:off x="2363510" y="573286"/>
            <a:ext cx="9903381" cy="1303020"/>
          </a:xfrm>
          <a:prstGeom prst="rect">
            <a:avLst/>
          </a:prstGeom>
          <a:noFill/>
          <a:ln/>
        </p:spPr>
        <p:txBody>
          <a:bodyPr wrap="square" rtlCol="0" anchor="t"/>
          <a:lstStyle/>
          <a:p>
            <a:pPr marL="0" indent="0">
              <a:lnSpc>
                <a:spcPts val="5130"/>
              </a:lnSpc>
              <a:buNone/>
            </a:pPr>
            <a:r>
              <a:rPr lang="en-US" sz="4104" dirty="0">
                <a:solidFill>
                  <a:srgbClr val="312F2B"/>
                </a:solidFill>
                <a:latin typeface="Gelasio" pitchFamily="34" charset="0"/>
                <a:ea typeface="Gelasio" pitchFamily="34" charset="-122"/>
                <a:cs typeface="Gelasio" pitchFamily="34" charset="-120"/>
              </a:rPr>
              <a:t>Visualizing Insights: Univariate Variable Analysis</a:t>
            </a:r>
            <a:endParaRPr lang="en-US" sz="4104" dirty="0"/>
          </a:p>
        </p:txBody>
      </p:sp>
      <p:sp>
        <p:nvSpPr>
          <p:cNvPr id="6" name="Text 2"/>
          <p:cNvSpPr/>
          <p:nvPr/>
        </p:nvSpPr>
        <p:spPr>
          <a:xfrm>
            <a:off x="2363510" y="4465082"/>
            <a:ext cx="3092648" cy="651510"/>
          </a:xfrm>
          <a:prstGeom prst="rect">
            <a:avLst/>
          </a:prstGeom>
          <a:noFill/>
          <a:ln/>
        </p:spPr>
        <p:txBody>
          <a:bodyPr wrap="square" rtlCol="0" anchor="t"/>
          <a:lstStyle/>
          <a:p>
            <a:pPr marL="0" indent="0" algn="l">
              <a:lnSpc>
                <a:spcPts val="2565"/>
              </a:lnSpc>
              <a:buNone/>
            </a:pPr>
            <a:endParaRPr lang="en-US" sz="2052" dirty="0"/>
          </a:p>
        </p:txBody>
      </p:sp>
      <p:sp>
        <p:nvSpPr>
          <p:cNvPr id="7" name="Text 3"/>
          <p:cNvSpPr/>
          <p:nvPr/>
        </p:nvSpPr>
        <p:spPr>
          <a:xfrm>
            <a:off x="2363510" y="4482774"/>
            <a:ext cx="3092648" cy="3339321"/>
          </a:xfrm>
          <a:prstGeom prst="rect">
            <a:avLst/>
          </a:prstGeom>
          <a:noFill/>
          <a:ln/>
        </p:spPr>
        <p:txBody>
          <a:bodyPr wrap="square" rtlCol="0" anchor="t"/>
          <a:lstStyle/>
          <a:p>
            <a:pPr>
              <a:lnSpc>
                <a:spcPts val="2627"/>
              </a:lnSpc>
            </a:pPr>
            <a:r>
              <a:rPr lang="en-US" sz="1642" dirty="0">
                <a:solidFill>
                  <a:srgbClr val="FF0000"/>
                </a:solidFill>
              </a:rPr>
              <a:t>(data['</a:t>
            </a:r>
            <a:r>
              <a:rPr lang="en-US" sz="1642" dirty="0" err="1">
                <a:solidFill>
                  <a:srgbClr val="FF0000"/>
                </a:solidFill>
              </a:rPr>
              <a:t>acc_now_delinq</a:t>
            </a:r>
            <a:r>
              <a:rPr lang="en-US" sz="1642" dirty="0">
                <a:solidFill>
                  <a:srgbClr val="FF0000"/>
                </a:solidFill>
              </a:rPr>
              <a:t>'].</a:t>
            </a:r>
            <a:r>
              <a:rPr lang="en-US" sz="1642" dirty="0" err="1">
                <a:solidFill>
                  <a:srgbClr val="FF0000"/>
                </a:solidFill>
              </a:rPr>
              <a:t>value_counts</a:t>
            </a:r>
            <a:r>
              <a:rPr lang="en-US" sz="1642" dirty="0">
                <a:solidFill>
                  <a:srgbClr val="FF0000"/>
                </a:solidFill>
              </a:rPr>
              <a:t>()/data['</a:t>
            </a:r>
            <a:r>
              <a:rPr lang="en-US" sz="1642" dirty="0" err="1">
                <a:solidFill>
                  <a:srgbClr val="FF0000"/>
                </a:solidFill>
              </a:rPr>
              <a:t>acc_now_delinq</a:t>
            </a:r>
            <a:r>
              <a:rPr lang="en-US" sz="1642" dirty="0">
                <a:solidFill>
                  <a:srgbClr val="FF0000"/>
                </a:solidFill>
              </a:rPr>
              <a:t>'].</a:t>
            </a:r>
            <a:r>
              <a:rPr lang="en-US" sz="1642" dirty="0" err="1">
                <a:solidFill>
                  <a:srgbClr val="FF0000"/>
                </a:solidFill>
              </a:rPr>
              <a:t>value_counts</a:t>
            </a:r>
            <a:r>
              <a:rPr lang="en-US" sz="1642" dirty="0">
                <a:solidFill>
                  <a:srgbClr val="FF0000"/>
                </a:solidFill>
              </a:rPr>
              <a:t>().sum()) *100</a:t>
            </a:r>
          </a:p>
          <a:p>
            <a:pPr>
              <a:lnSpc>
                <a:spcPts val="2627"/>
              </a:lnSpc>
            </a:pPr>
            <a:r>
              <a:rPr lang="en-US" sz="1642" dirty="0">
                <a:solidFill>
                  <a:srgbClr val="FF0000"/>
                </a:solidFill>
              </a:rPr>
              <a:t>(data['</a:t>
            </a:r>
            <a:r>
              <a:rPr lang="en-US" sz="1642" dirty="0" err="1">
                <a:solidFill>
                  <a:srgbClr val="FF0000"/>
                </a:solidFill>
              </a:rPr>
              <a:t>delinq_amnt</a:t>
            </a:r>
            <a:r>
              <a:rPr lang="en-US" sz="1642" dirty="0">
                <a:solidFill>
                  <a:srgbClr val="FF0000"/>
                </a:solidFill>
              </a:rPr>
              <a:t>'].</a:t>
            </a:r>
            <a:r>
              <a:rPr lang="en-US" sz="1642" dirty="0" err="1">
                <a:solidFill>
                  <a:srgbClr val="FF0000"/>
                </a:solidFill>
              </a:rPr>
              <a:t>value_counts</a:t>
            </a:r>
            <a:r>
              <a:rPr lang="en-US" sz="1642" dirty="0">
                <a:solidFill>
                  <a:srgbClr val="FF0000"/>
                </a:solidFill>
              </a:rPr>
              <a:t>()/data['</a:t>
            </a:r>
            <a:r>
              <a:rPr lang="en-US" sz="1642" dirty="0" err="1">
                <a:solidFill>
                  <a:srgbClr val="FF0000"/>
                </a:solidFill>
              </a:rPr>
              <a:t>delinq_amnt</a:t>
            </a:r>
            <a:r>
              <a:rPr lang="en-US" sz="1642" dirty="0">
                <a:solidFill>
                  <a:srgbClr val="FF0000"/>
                </a:solidFill>
              </a:rPr>
              <a:t>'].</a:t>
            </a:r>
            <a:r>
              <a:rPr lang="en-US" sz="1642" dirty="0" err="1">
                <a:solidFill>
                  <a:srgbClr val="FF0000"/>
                </a:solidFill>
              </a:rPr>
              <a:t>value_counts</a:t>
            </a:r>
            <a:r>
              <a:rPr lang="en-US" sz="1642" dirty="0">
                <a:solidFill>
                  <a:srgbClr val="FF0000"/>
                </a:solidFill>
              </a:rPr>
              <a:t>().sum()) *100</a:t>
            </a:r>
          </a:p>
          <a:p>
            <a:pPr>
              <a:lnSpc>
                <a:spcPts val="2627"/>
              </a:lnSpc>
            </a:pPr>
            <a:endParaRPr lang="en-US" sz="1642" dirty="0">
              <a:solidFill>
                <a:srgbClr val="FF0000"/>
              </a:solidFill>
            </a:endParaRPr>
          </a:p>
          <a:p>
            <a:pPr>
              <a:lnSpc>
                <a:spcPts val="2627"/>
              </a:lnSpc>
            </a:pPr>
            <a:r>
              <a:rPr lang="en-US" sz="1642" dirty="0">
                <a:solidFill>
                  <a:srgbClr val="FF0000"/>
                </a:solidFill>
              </a:rPr>
              <a:t>Returns 0 : 100</a:t>
            </a:r>
          </a:p>
          <a:p>
            <a:pPr>
              <a:lnSpc>
                <a:spcPts val="2627"/>
              </a:lnSpc>
            </a:pPr>
            <a:endParaRPr lang="en-US" sz="1642" dirty="0">
              <a:solidFill>
                <a:srgbClr val="FF0000"/>
              </a:solidFill>
            </a:endParaRPr>
          </a:p>
        </p:txBody>
      </p:sp>
      <p:sp>
        <p:nvSpPr>
          <p:cNvPr id="9" name="Text 4"/>
          <p:cNvSpPr/>
          <p:nvPr/>
        </p:nvSpPr>
        <p:spPr>
          <a:xfrm>
            <a:off x="5768816" y="4465082"/>
            <a:ext cx="2377440" cy="325755"/>
          </a:xfrm>
          <a:prstGeom prst="rect">
            <a:avLst/>
          </a:prstGeom>
          <a:noFill/>
          <a:ln/>
        </p:spPr>
        <p:txBody>
          <a:bodyPr wrap="none" rtlCol="0" anchor="t"/>
          <a:lstStyle/>
          <a:p>
            <a:pPr marL="0" indent="0" algn="l">
              <a:lnSpc>
                <a:spcPts val="2565"/>
              </a:lnSpc>
              <a:buNone/>
            </a:pPr>
            <a:r>
              <a:rPr lang="en-US" sz="1200" dirty="0">
                <a:solidFill>
                  <a:srgbClr val="312F2B"/>
                </a:solidFill>
                <a:latin typeface="Gelasio" pitchFamily="34" charset="0"/>
                <a:ea typeface="Gelasio" pitchFamily="34" charset="-122"/>
                <a:cs typeface="Gelasio" pitchFamily="34" charset="-120"/>
              </a:rPr>
              <a:t>The enquiries does provide </a:t>
            </a:r>
          </a:p>
          <a:p>
            <a:pPr marL="0" indent="0" algn="l">
              <a:lnSpc>
                <a:spcPts val="2565"/>
              </a:lnSpc>
              <a:buNone/>
            </a:pPr>
            <a:r>
              <a:rPr lang="en-US" sz="1200" dirty="0">
                <a:solidFill>
                  <a:srgbClr val="312F2B"/>
                </a:solidFill>
                <a:latin typeface="Gelasio" pitchFamily="34" charset="0"/>
                <a:ea typeface="Gelasio" pitchFamily="34" charset="-122"/>
                <a:cs typeface="Gelasio" pitchFamily="34" charset="-120"/>
              </a:rPr>
              <a:t>the input to the risk assessment.</a:t>
            </a:r>
          </a:p>
          <a:p>
            <a:pPr marL="0" indent="0" algn="l">
              <a:lnSpc>
                <a:spcPts val="2565"/>
              </a:lnSpc>
              <a:buNone/>
            </a:pPr>
            <a:r>
              <a:rPr lang="en-US" sz="1200" dirty="0">
                <a:solidFill>
                  <a:srgbClr val="312F2B"/>
                </a:solidFill>
                <a:latin typeface="Gelasio" pitchFamily="34" charset="0"/>
                <a:ea typeface="Gelasio" pitchFamily="34" charset="-122"/>
                <a:cs typeface="Gelasio" pitchFamily="34" charset="-120"/>
              </a:rPr>
              <a:t>With number of enquiry</a:t>
            </a:r>
          </a:p>
          <a:p>
            <a:pPr marL="0" indent="0" algn="l">
              <a:lnSpc>
                <a:spcPts val="2565"/>
              </a:lnSpc>
              <a:buNone/>
            </a:pPr>
            <a:r>
              <a:rPr lang="en-US" sz="1200" dirty="0">
                <a:solidFill>
                  <a:srgbClr val="312F2B"/>
                </a:solidFill>
                <a:latin typeface="Gelasio" pitchFamily="34" charset="0"/>
                <a:ea typeface="Gelasio" pitchFamily="34" charset="-122"/>
                <a:cs typeface="Gelasio" pitchFamily="34" charset="-120"/>
              </a:rPr>
              <a:t>increases the chances of </a:t>
            </a:r>
          </a:p>
          <a:p>
            <a:pPr marL="0" indent="0" algn="l">
              <a:lnSpc>
                <a:spcPts val="2565"/>
              </a:lnSpc>
              <a:buNone/>
            </a:pPr>
            <a:r>
              <a:rPr lang="en-US" sz="1200" dirty="0">
                <a:solidFill>
                  <a:srgbClr val="312F2B"/>
                </a:solidFill>
                <a:latin typeface="Gelasio" pitchFamily="34" charset="0"/>
                <a:ea typeface="Gelasio" pitchFamily="34" charset="-122"/>
                <a:cs typeface="Gelasio" pitchFamily="34" charset="-120"/>
              </a:rPr>
              <a:t>disbursing the loan will be </a:t>
            </a:r>
          </a:p>
          <a:p>
            <a:pPr marL="0" indent="0" algn="l">
              <a:lnSpc>
                <a:spcPts val="2565"/>
              </a:lnSpc>
              <a:buNone/>
            </a:pPr>
            <a:r>
              <a:rPr lang="en-US" sz="1200" dirty="0">
                <a:solidFill>
                  <a:srgbClr val="312F2B"/>
                </a:solidFill>
                <a:latin typeface="Gelasio" pitchFamily="34" charset="0"/>
                <a:ea typeface="Gelasio" pitchFamily="34" charset="-122"/>
                <a:cs typeface="Gelasio" pitchFamily="34" charset="-120"/>
              </a:rPr>
              <a:t>subject to enquiry.</a:t>
            </a:r>
            <a:endParaRPr lang="en-US" sz="1200" dirty="0"/>
          </a:p>
        </p:txBody>
      </p:sp>
      <p:sp>
        <p:nvSpPr>
          <p:cNvPr id="10" name="Text 5"/>
          <p:cNvSpPr/>
          <p:nvPr/>
        </p:nvSpPr>
        <p:spPr>
          <a:xfrm>
            <a:off x="5768816" y="4999315"/>
            <a:ext cx="3092648" cy="2000964"/>
          </a:xfrm>
          <a:prstGeom prst="rect">
            <a:avLst/>
          </a:prstGeom>
          <a:noFill/>
          <a:ln/>
        </p:spPr>
        <p:txBody>
          <a:bodyPr wrap="square" rtlCol="0" anchor="t"/>
          <a:lstStyle/>
          <a:p>
            <a:pPr marL="0" indent="0" algn="l">
              <a:lnSpc>
                <a:spcPts val="2627"/>
              </a:lnSpc>
              <a:buNone/>
            </a:pPr>
            <a:endParaRPr lang="en-US" sz="1642" dirty="0"/>
          </a:p>
        </p:txBody>
      </p:sp>
      <p:sp>
        <p:nvSpPr>
          <p:cNvPr id="12" name="Text 6"/>
          <p:cNvSpPr/>
          <p:nvPr/>
        </p:nvSpPr>
        <p:spPr>
          <a:xfrm>
            <a:off x="9174122" y="4465201"/>
            <a:ext cx="4661147" cy="3505982"/>
          </a:xfrm>
          <a:prstGeom prst="rect">
            <a:avLst/>
          </a:prstGeom>
          <a:noFill/>
          <a:ln/>
        </p:spPr>
        <p:txBody>
          <a:bodyPr wrap="none" rtlCol="0" anchor="t"/>
          <a:lstStyle/>
          <a:p>
            <a:pPr marL="0" indent="0" algn="l">
              <a:lnSpc>
                <a:spcPts val="2565"/>
              </a:lnSpc>
              <a:buNone/>
            </a:pPr>
            <a:r>
              <a:rPr lang="en-US" sz="2052" dirty="0">
                <a:solidFill>
                  <a:srgbClr val="312F2B"/>
                </a:solidFill>
                <a:latin typeface="Gelasio" pitchFamily="34" charset="0"/>
                <a:ea typeface="Gelasio" pitchFamily="34" charset="-122"/>
                <a:cs typeface="Gelasio" pitchFamily="34" charset="-120"/>
              </a:rPr>
              <a:t>Verification Status seems</a:t>
            </a:r>
          </a:p>
          <a:p>
            <a:pPr marL="0" indent="0" algn="l">
              <a:lnSpc>
                <a:spcPts val="2565"/>
              </a:lnSpc>
              <a:buNone/>
            </a:pPr>
            <a:r>
              <a:rPr lang="en-US" sz="2052" dirty="0">
                <a:solidFill>
                  <a:srgbClr val="312F2B"/>
                </a:solidFill>
                <a:latin typeface="Gelasio" pitchFamily="34" charset="0"/>
                <a:ea typeface="Gelasio" pitchFamily="34" charset="-122"/>
              </a:rPr>
              <a:t>in little risk as all are not verified yet.</a:t>
            </a:r>
            <a:endParaRPr lang="en-US" sz="2052" dirty="0"/>
          </a:p>
        </p:txBody>
      </p:sp>
      <p:sp>
        <p:nvSpPr>
          <p:cNvPr id="13" name="Text 7"/>
          <p:cNvSpPr/>
          <p:nvPr/>
        </p:nvSpPr>
        <p:spPr>
          <a:xfrm>
            <a:off x="9174123" y="4999434"/>
            <a:ext cx="3092768" cy="2334458"/>
          </a:xfrm>
          <a:prstGeom prst="rect">
            <a:avLst/>
          </a:prstGeom>
          <a:noFill/>
          <a:ln/>
        </p:spPr>
        <p:txBody>
          <a:bodyPr wrap="square" rtlCol="0" anchor="t"/>
          <a:lstStyle/>
          <a:p>
            <a:pPr marL="0" indent="0" algn="l">
              <a:lnSpc>
                <a:spcPts val="2627"/>
              </a:lnSpc>
              <a:buNone/>
            </a:pPr>
            <a:endParaRPr lang="en-US" sz="1642" dirty="0">
              <a:solidFill>
                <a:srgbClr val="272525"/>
              </a:solidFill>
              <a:latin typeface="Lato" pitchFamily="34" charset="0"/>
              <a:ea typeface="Lato" pitchFamily="34" charset="-122"/>
              <a:cs typeface="Lato" pitchFamily="34" charset="-120"/>
            </a:endParaRPr>
          </a:p>
          <a:p>
            <a:pPr marL="0" indent="0" algn="l">
              <a:lnSpc>
                <a:spcPts val="2627"/>
              </a:lnSpc>
              <a:buNone/>
            </a:pPr>
            <a:r>
              <a:rPr lang="en-US" sz="1642" dirty="0">
                <a:solidFill>
                  <a:srgbClr val="272525"/>
                </a:solidFill>
                <a:latin typeface="Lato" pitchFamily="34" charset="0"/>
                <a:ea typeface="Lato" pitchFamily="34" charset="-122"/>
                <a:cs typeface="Lato" pitchFamily="34" charset="-120"/>
              </a:rPr>
              <a:t>This column poses some kind risk as all the customers information is not verified yet.</a:t>
            </a:r>
          </a:p>
          <a:p>
            <a:pPr marL="0" indent="0" algn="l">
              <a:lnSpc>
                <a:spcPts val="2627"/>
              </a:lnSpc>
              <a:buNone/>
            </a:pPr>
            <a:r>
              <a:rPr lang="en-US" sz="1642" dirty="0">
                <a:solidFill>
                  <a:srgbClr val="272525"/>
                </a:solidFill>
                <a:latin typeface="Lato" pitchFamily="34" charset="0"/>
                <a:ea typeface="Lato" pitchFamily="34" charset="-122"/>
                <a:cs typeface="Lato" pitchFamily="34" charset="-120"/>
              </a:rPr>
              <a:t>Around 16+k records status does not have data yet to provide loan.</a:t>
            </a:r>
          </a:p>
          <a:p>
            <a:pPr marL="0" indent="0" algn="l">
              <a:lnSpc>
                <a:spcPts val="2627"/>
              </a:lnSpc>
              <a:buNone/>
            </a:pPr>
            <a:endParaRPr lang="en-US" sz="1642" dirty="0"/>
          </a:p>
        </p:txBody>
      </p:sp>
      <p:pic>
        <p:nvPicPr>
          <p:cNvPr id="14" name="Picture 13"/>
          <p:cNvPicPr/>
          <p:nvPr/>
        </p:nvPicPr>
        <p:blipFill>
          <a:blip r:embed="rId4"/>
          <a:stretch>
            <a:fillRect/>
          </a:stretch>
        </p:blipFill>
        <p:spPr>
          <a:xfrm>
            <a:off x="2206487" y="1972556"/>
            <a:ext cx="3249671" cy="2284048"/>
          </a:xfrm>
          <a:prstGeom prst="rect">
            <a:avLst/>
          </a:prstGeom>
        </p:spPr>
      </p:pic>
      <p:pic>
        <p:nvPicPr>
          <p:cNvPr id="17" name="Picture 16"/>
          <p:cNvPicPr>
            <a:picLocks noChangeAspect="1"/>
          </p:cNvPicPr>
          <p:nvPr/>
        </p:nvPicPr>
        <p:blipFill>
          <a:blip r:embed="rId5"/>
          <a:stretch>
            <a:fillRect/>
          </a:stretch>
        </p:blipFill>
        <p:spPr>
          <a:xfrm>
            <a:off x="5497004" y="1960594"/>
            <a:ext cx="3636272" cy="2296011"/>
          </a:xfrm>
          <a:prstGeom prst="rect">
            <a:avLst/>
          </a:prstGeom>
        </p:spPr>
      </p:pic>
      <p:pic>
        <p:nvPicPr>
          <p:cNvPr id="19" name="Picture 18"/>
          <p:cNvPicPr>
            <a:picLocks noChangeAspect="1"/>
          </p:cNvPicPr>
          <p:nvPr/>
        </p:nvPicPr>
        <p:blipFill>
          <a:blip r:embed="rId6"/>
          <a:stretch>
            <a:fillRect/>
          </a:stretch>
        </p:blipFill>
        <p:spPr>
          <a:xfrm>
            <a:off x="9293087" y="1977538"/>
            <a:ext cx="2989995" cy="2275283"/>
          </a:xfrm>
          <a:prstGeom prst="rect">
            <a:avLst/>
          </a:prstGeom>
        </p:spPr>
      </p:pic>
    </p:spTree>
    <p:extLst>
      <p:ext uri="{BB962C8B-B14F-4D97-AF65-F5344CB8AC3E}">
        <p14:creationId xmlns:p14="http://schemas.microsoft.com/office/powerpoint/2010/main" val="42580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815"/>
          </a:xfrm>
          <a:prstGeom prst="rect">
            <a:avLst/>
          </a:prstGeom>
          <a:solidFill>
            <a:srgbClr val="FFFFFF">
              <a:alpha val="75000"/>
            </a:srgbClr>
          </a:solidFill>
          <a:ln w="12978">
            <a:solidFill>
              <a:srgbClr val="FFFFFF">
                <a:alpha val="64000"/>
              </a:srgbClr>
            </a:solidFill>
            <a:prstDash val="solid"/>
          </a:ln>
        </p:spPr>
        <p:txBody>
          <a:bodyPr/>
          <a:lstStyle/>
          <a:p>
            <a:endParaRPr lang="en-IN"/>
          </a:p>
        </p:txBody>
      </p:sp>
      <p:sp>
        <p:nvSpPr>
          <p:cNvPr id="4" name="Text 1"/>
          <p:cNvSpPr/>
          <p:nvPr/>
        </p:nvSpPr>
        <p:spPr>
          <a:xfrm>
            <a:off x="2363510" y="573286"/>
            <a:ext cx="9903381" cy="1303020"/>
          </a:xfrm>
          <a:prstGeom prst="rect">
            <a:avLst/>
          </a:prstGeom>
          <a:noFill/>
          <a:ln/>
        </p:spPr>
        <p:txBody>
          <a:bodyPr wrap="square" rtlCol="0" anchor="t"/>
          <a:lstStyle/>
          <a:p>
            <a:pPr marL="0" indent="0">
              <a:lnSpc>
                <a:spcPts val="5130"/>
              </a:lnSpc>
              <a:buNone/>
            </a:pPr>
            <a:r>
              <a:rPr lang="en-US" sz="4104" dirty="0">
                <a:solidFill>
                  <a:srgbClr val="312F2B"/>
                </a:solidFill>
                <a:latin typeface="Gelasio" pitchFamily="34" charset="0"/>
                <a:ea typeface="Gelasio" pitchFamily="34" charset="-122"/>
                <a:cs typeface="Gelasio" pitchFamily="34" charset="-120"/>
              </a:rPr>
              <a:t>Visualizing Insights: Univariate Variable Analysis</a:t>
            </a:r>
            <a:endParaRPr lang="en-US" sz="4104" dirty="0"/>
          </a:p>
        </p:txBody>
      </p:sp>
      <p:sp>
        <p:nvSpPr>
          <p:cNvPr id="6" name="Text 2"/>
          <p:cNvSpPr/>
          <p:nvPr/>
        </p:nvSpPr>
        <p:spPr>
          <a:xfrm>
            <a:off x="2363510" y="4465082"/>
            <a:ext cx="3092648" cy="651510"/>
          </a:xfrm>
          <a:prstGeom prst="rect">
            <a:avLst/>
          </a:prstGeom>
          <a:noFill/>
          <a:ln/>
        </p:spPr>
        <p:txBody>
          <a:bodyPr wrap="square" rtlCol="0" anchor="t"/>
          <a:lstStyle/>
          <a:p>
            <a:pPr marL="0" indent="0" algn="l">
              <a:lnSpc>
                <a:spcPts val="2565"/>
              </a:lnSpc>
              <a:buNone/>
            </a:pPr>
            <a:endParaRPr lang="en-US" sz="2052" dirty="0"/>
          </a:p>
        </p:txBody>
      </p:sp>
      <p:sp>
        <p:nvSpPr>
          <p:cNvPr id="7" name="Text 3"/>
          <p:cNvSpPr/>
          <p:nvPr/>
        </p:nvSpPr>
        <p:spPr>
          <a:xfrm>
            <a:off x="2051180" y="4490156"/>
            <a:ext cx="3092648" cy="3339321"/>
          </a:xfrm>
          <a:prstGeom prst="rect">
            <a:avLst/>
          </a:prstGeom>
          <a:noFill/>
          <a:ln/>
        </p:spPr>
        <p:txBody>
          <a:bodyPr wrap="square" rtlCol="0" anchor="t"/>
          <a:lstStyle/>
          <a:p>
            <a:pPr>
              <a:lnSpc>
                <a:spcPts val="2627"/>
              </a:lnSpc>
            </a:pPr>
            <a:r>
              <a:rPr lang="en-US" sz="1642" dirty="0"/>
              <a:t>All the records does not have a plan </a:t>
            </a:r>
            <a:r>
              <a:rPr lang="en-US" sz="1642" dirty="0" err="1"/>
              <a:t>i.e</a:t>
            </a:r>
            <a:r>
              <a:rPr lang="en-US" sz="1642" dirty="0"/>
              <a:t> all are expected to pay they </a:t>
            </a:r>
            <a:r>
              <a:rPr lang="en-US" sz="1642" dirty="0" err="1"/>
              <a:t>emi’s</a:t>
            </a:r>
            <a:r>
              <a:rPr lang="en-US" sz="1642" dirty="0"/>
              <a:t> in regular as per installments chosen. This is a positive factor as it does not have any complexity to deal with.</a:t>
            </a:r>
            <a:endParaRPr lang="en-US" sz="1642" dirty="0">
              <a:solidFill>
                <a:srgbClr val="FF0000"/>
              </a:solidFill>
            </a:endParaRPr>
          </a:p>
        </p:txBody>
      </p:sp>
      <p:sp>
        <p:nvSpPr>
          <p:cNvPr id="9" name="Text 4"/>
          <p:cNvSpPr/>
          <p:nvPr/>
        </p:nvSpPr>
        <p:spPr>
          <a:xfrm>
            <a:off x="5768816" y="4465082"/>
            <a:ext cx="2377440" cy="325755"/>
          </a:xfrm>
          <a:prstGeom prst="rect">
            <a:avLst/>
          </a:prstGeom>
          <a:noFill/>
          <a:ln/>
        </p:spPr>
        <p:txBody>
          <a:bodyPr wrap="none" rtlCol="0" anchor="t"/>
          <a:lstStyle/>
          <a:p>
            <a:pPr marL="0" indent="0" algn="l">
              <a:lnSpc>
                <a:spcPts val="2565"/>
              </a:lnSpc>
              <a:buNone/>
            </a:pPr>
            <a:r>
              <a:rPr lang="en-US" sz="1200" dirty="0">
                <a:solidFill>
                  <a:srgbClr val="312F2B"/>
                </a:solidFill>
                <a:latin typeface="Gelasio" pitchFamily="34" charset="0"/>
                <a:ea typeface="Gelasio" pitchFamily="34" charset="-122"/>
                <a:cs typeface="Gelasio" pitchFamily="34" charset="-120"/>
              </a:rPr>
              <a:t>.</a:t>
            </a:r>
            <a:endParaRPr lang="en-US" sz="1200" dirty="0"/>
          </a:p>
        </p:txBody>
      </p:sp>
      <p:sp>
        <p:nvSpPr>
          <p:cNvPr id="10" name="Text 5"/>
          <p:cNvSpPr/>
          <p:nvPr/>
        </p:nvSpPr>
        <p:spPr>
          <a:xfrm>
            <a:off x="5768816" y="4999315"/>
            <a:ext cx="3092648" cy="2000964"/>
          </a:xfrm>
          <a:prstGeom prst="rect">
            <a:avLst/>
          </a:prstGeom>
          <a:noFill/>
          <a:ln/>
        </p:spPr>
        <p:txBody>
          <a:bodyPr wrap="square" rtlCol="0" anchor="t"/>
          <a:lstStyle/>
          <a:p>
            <a:pPr marL="0" indent="0" algn="l">
              <a:lnSpc>
                <a:spcPts val="2627"/>
              </a:lnSpc>
              <a:buNone/>
            </a:pPr>
            <a:endParaRPr lang="en-US" sz="1642" dirty="0"/>
          </a:p>
        </p:txBody>
      </p:sp>
      <p:sp>
        <p:nvSpPr>
          <p:cNvPr id="12" name="Text 6"/>
          <p:cNvSpPr/>
          <p:nvPr/>
        </p:nvSpPr>
        <p:spPr>
          <a:xfrm>
            <a:off x="9174122" y="4465201"/>
            <a:ext cx="4661147" cy="3505982"/>
          </a:xfrm>
          <a:prstGeom prst="rect">
            <a:avLst/>
          </a:prstGeom>
          <a:noFill/>
          <a:ln/>
        </p:spPr>
        <p:txBody>
          <a:bodyPr wrap="none" rtlCol="0" anchor="t"/>
          <a:lstStyle/>
          <a:p>
            <a:pPr marL="0" indent="0" algn="l">
              <a:lnSpc>
                <a:spcPts val="2565"/>
              </a:lnSpc>
              <a:buNone/>
            </a:pPr>
            <a:r>
              <a:rPr lang="en-US" sz="2052" dirty="0"/>
              <a:t>The home ownership shows most </a:t>
            </a:r>
          </a:p>
          <a:p>
            <a:pPr marL="0" indent="0" algn="l">
              <a:lnSpc>
                <a:spcPts val="2565"/>
              </a:lnSpc>
              <a:buNone/>
            </a:pPr>
            <a:r>
              <a:rPr lang="en-US" sz="2052" dirty="0"/>
              <a:t>customers have Rental and Mortgage.</a:t>
            </a:r>
          </a:p>
          <a:p>
            <a:pPr marL="0" indent="0" algn="l">
              <a:lnSpc>
                <a:spcPts val="2565"/>
              </a:lnSpc>
              <a:buNone/>
            </a:pPr>
            <a:r>
              <a:rPr lang="en-US" sz="2052" dirty="0"/>
              <a:t> The ownership has very low number it’s a </a:t>
            </a:r>
          </a:p>
          <a:p>
            <a:pPr marL="0" indent="0" algn="l">
              <a:lnSpc>
                <a:spcPts val="2565"/>
              </a:lnSpc>
              <a:buNone/>
            </a:pPr>
            <a:r>
              <a:rPr lang="en-US" sz="2052" dirty="0"/>
              <a:t>one of risk factor to consider before </a:t>
            </a:r>
          </a:p>
          <a:p>
            <a:pPr marL="0" indent="0" algn="l">
              <a:lnSpc>
                <a:spcPts val="2565"/>
              </a:lnSpc>
              <a:buNone/>
            </a:pPr>
            <a:r>
              <a:rPr lang="en-US" sz="2052" dirty="0"/>
              <a:t>providing the approval to the loan. We may </a:t>
            </a:r>
          </a:p>
          <a:p>
            <a:pPr marL="0" indent="0" algn="l">
              <a:lnSpc>
                <a:spcPts val="2565"/>
              </a:lnSpc>
              <a:buNone/>
            </a:pPr>
            <a:r>
              <a:rPr lang="en-US" sz="2052" dirty="0"/>
              <a:t> derive another information, like there may </a:t>
            </a:r>
          </a:p>
          <a:p>
            <a:pPr marL="0" indent="0" algn="l">
              <a:lnSpc>
                <a:spcPts val="2565"/>
              </a:lnSpc>
              <a:buNone/>
            </a:pPr>
            <a:r>
              <a:rPr lang="en-US" sz="2052" dirty="0"/>
              <a:t>Many first time loan property who stays in </a:t>
            </a:r>
          </a:p>
          <a:p>
            <a:pPr marL="0" indent="0" algn="l">
              <a:lnSpc>
                <a:spcPts val="2565"/>
              </a:lnSpc>
              <a:buNone/>
            </a:pPr>
            <a:r>
              <a:rPr lang="en-US" sz="2052" dirty="0"/>
              <a:t>Rental house and going for a own home, </a:t>
            </a:r>
          </a:p>
          <a:p>
            <a:pPr marL="0" indent="0" algn="l">
              <a:lnSpc>
                <a:spcPts val="2565"/>
              </a:lnSpc>
              <a:buNone/>
            </a:pPr>
            <a:r>
              <a:rPr lang="en-US" sz="2052" dirty="0"/>
              <a:t>then the risk factor would be low which can</a:t>
            </a:r>
          </a:p>
          <a:p>
            <a:pPr marL="0" indent="0" algn="l">
              <a:lnSpc>
                <a:spcPts val="2565"/>
              </a:lnSpc>
              <a:buNone/>
            </a:pPr>
            <a:r>
              <a:rPr lang="en-US" sz="2052" dirty="0"/>
              <a:t> be can be verified.</a:t>
            </a:r>
          </a:p>
          <a:p>
            <a:pPr marL="0" indent="0" algn="l">
              <a:lnSpc>
                <a:spcPts val="2565"/>
              </a:lnSpc>
              <a:buNone/>
            </a:pPr>
            <a:endParaRPr lang="en-US" sz="2052" dirty="0"/>
          </a:p>
        </p:txBody>
      </p:sp>
      <p:sp>
        <p:nvSpPr>
          <p:cNvPr id="13" name="Text 7"/>
          <p:cNvSpPr/>
          <p:nvPr/>
        </p:nvSpPr>
        <p:spPr>
          <a:xfrm>
            <a:off x="9174123" y="4999434"/>
            <a:ext cx="3092768" cy="2334458"/>
          </a:xfrm>
          <a:prstGeom prst="rect">
            <a:avLst/>
          </a:prstGeom>
          <a:noFill/>
          <a:ln/>
        </p:spPr>
        <p:txBody>
          <a:bodyPr wrap="square" rtlCol="0" anchor="t"/>
          <a:lstStyle/>
          <a:p>
            <a:pPr marL="0" indent="0" algn="l">
              <a:lnSpc>
                <a:spcPts val="2627"/>
              </a:lnSpc>
              <a:buNone/>
            </a:pPr>
            <a:endParaRPr lang="en-US" sz="1642" dirty="0"/>
          </a:p>
        </p:txBody>
      </p:sp>
      <p:pic>
        <p:nvPicPr>
          <p:cNvPr id="5" name="Picture 4"/>
          <p:cNvPicPr>
            <a:picLocks noChangeAspect="1"/>
          </p:cNvPicPr>
          <p:nvPr/>
        </p:nvPicPr>
        <p:blipFill>
          <a:blip r:embed="rId4"/>
          <a:stretch>
            <a:fillRect/>
          </a:stretch>
        </p:blipFill>
        <p:spPr>
          <a:xfrm>
            <a:off x="2050853" y="1960594"/>
            <a:ext cx="2958470" cy="2293537"/>
          </a:xfrm>
          <a:prstGeom prst="rect">
            <a:avLst/>
          </a:prstGeom>
        </p:spPr>
      </p:pic>
      <p:pic>
        <p:nvPicPr>
          <p:cNvPr id="11" name="Picture 10"/>
          <p:cNvPicPr>
            <a:picLocks noChangeAspect="1"/>
          </p:cNvPicPr>
          <p:nvPr/>
        </p:nvPicPr>
        <p:blipFill>
          <a:blip r:embed="rId5"/>
          <a:stretch>
            <a:fillRect/>
          </a:stretch>
        </p:blipFill>
        <p:spPr>
          <a:xfrm>
            <a:off x="10514275" y="1958932"/>
            <a:ext cx="3786094" cy="2295199"/>
          </a:xfrm>
          <a:prstGeom prst="rect">
            <a:avLst/>
          </a:prstGeom>
        </p:spPr>
      </p:pic>
      <p:pic>
        <p:nvPicPr>
          <p:cNvPr id="15" name="Picture 14"/>
          <p:cNvPicPr>
            <a:picLocks noChangeAspect="1"/>
          </p:cNvPicPr>
          <p:nvPr/>
        </p:nvPicPr>
        <p:blipFill>
          <a:blip r:embed="rId6"/>
          <a:stretch>
            <a:fillRect/>
          </a:stretch>
        </p:blipFill>
        <p:spPr>
          <a:xfrm>
            <a:off x="5278332" y="1969642"/>
            <a:ext cx="3963221" cy="2646650"/>
          </a:xfrm>
          <a:prstGeom prst="rect">
            <a:avLst/>
          </a:prstGeom>
        </p:spPr>
      </p:pic>
      <p:sp>
        <p:nvSpPr>
          <p:cNvPr id="16" name="TextBox 15"/>
          <p:cNvSpPr txBox="1"/>
          <p:nvPr/>
        </p:nvSpPr>
        <p:spPr>
          <a:xfrm>
            <a:off x="5278332" y="4790837"/>
            <a:ext cx="3895790" cy="923330"/>
          </a:xfrm>
          <a:prstGeom prst="rect">
            <a:avLst/>
          </a:prstGeom>
          <a:noFill/>
        </p:spPr>
        <p:txBody>
          <a:bodyPr wrap="square" rtlCol="0">
            <a:spAutoFit/>
          </a:bodyPr>
          <a:lstStyle/>
          <a:p>
            <a:r>
              <a:rPr lang="en-US" dirty="0"/>
              <a:t>The employee title graph looks good and if all the information verified true then the risk level are low.</a:t>
            </a:r>
            <a:endParaRPr lang="en-IN" dirty="0"/>
          </a:p>
        </p:txBody>
      </p:sp>
    </p:spTree>
    <p:extLst>
      <p:ext uri="{BB962C8B-B14F-4D97-AF65-F5344CB8AC3E}">
        <p14:creationId xmlns:p14="http://schemas.microsoft.com/office/powerpoint/2010/main" val="3188585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0" y="48510"/>
            <a:ext cx="14630400" cy="8232815"/>
          </a:xfrm>
          <a:prstGeom prst="rect">
            <a:avLst/>
          </a:prstGeom>
          <a:solidFill>
            <a:srgbClr val="FFFFFF">
              <a:alpha val="75000"/>
            </a:srgbClr>
          </a:solidFill>
          <a:ln w="12978">
            <a:solidFill>
              <a:srgbClr val="FFFFFF">
                <a:alpha val="64000"/>
              </a:srgbClr>
            </a:solidFill>
            <a:prstDash val="solid"/>
          </a:ln>
        </p:spPr>
        <p:txBody>
          <a:bodyPr/>
          <a:lstStyle/>
          <a:p>
            <a:endParaRPr lang="en-IN"/>
          </a:p>
        </p:txBody>
      </p:sp>
      <p:sp>
        <p:nvSpPr>
          <p:cNvPr id="4" name="Text 1"/>
          <p:cNvSpPr/>
          <p:nvPr/>
        </p:nvSpPr>
        <p:spPr>
          <a:xfrm>
            <a:off x="2363510" y="573286"/>
            <a:ext cx="9903381" cy="1303020"/>
          </a:xfrm>
          <a:prstGeom prst="rect">
            <a:avLst/>
          </a:prstGeom>
          <a:noFill/>
          <a:ln/>
        </p:spPr>
        <p:txBody>
          <a:bodyPr wrap="square" rtlCol="0" anchor="t"/>
          <a:lstStyle/>
          <a:p>
            <a:pPr marL="0" indent="0">
              <a:lnSpc>
                <a:spcPts val="5130"/>
              </a:lnSpc>
              <a:buNone/>
            </a:pPr>
            <a:endParaRPr lang="en-US" sz="4104" dirty="0"/>
          </a:p>
        </p:txBody>
      </p:sp>
      <p:sp>
        <p:nvSpPr>
          <p:cNvPr id="6" name="Text 2"/>
          <p:cNvSpPr/>
          <p:nvPr/>
        </p:nvSpPr>
        <p:spPr>
          <a:xfrm>
            <a:off x="2363510" y="4465082"/>
            <a:ext cx="3092648" cy="651510"/>
          </a:xfrm>
          <a:prstGeom prst="rect">
            <a:avLst/>
          </a:prstGeom>
          <a:noFill/>
          <a:ln/>
        </p:spPr>
        <p:txBody>
          <a:bodyPr wrap="square" rtlCol="0" anchor="t"/>
          <a:lstStyle/>
          <a:p>
            <a:pPr marL="0" indent="0" algn="l">
              <a:lnSpc>
                <a:spcPts val="2565"/>
              </a:lnSpc>
              <a:buNone/>
            </a:pPr>
            <a:endParaRPr lang="en-US" sz="2052" dirty="0"/>
          </a:p>
        </p:txBody>
      </p:sp>
      <p:sp>
        <p:nvSpPr>
          <p:cNvPr id="7" name="Text 3"/>
          <p:cNvSpPr/>
          <p:nvPr/>
        </p:nvSpPr>
        <p:spPr>
          <a:xfrm>
            <a:off x="2363510" y="4482774"/>
            <a:ext cx="3092648" cy="3339321"/>
          </a:xfrm>
          <a:prstGeom prst="rect">
            <a:avLst/>
          </a:prstGeom>
          <a:noFill/>
          <a:ln/>
        </p:spPr>
        <p:txBody>
          <a:bodyPr wrap="square" rtlCol="0" anchor="t"/>
          <a:lstStyle/>
          <a:p>
            <a:pPr>
              <a:lnSpc>
                <a:spcPts val="2627"/>
              </a:lnSpc>
            </a:pPr>
            <a:endParaRPr lang="en-US" sz="1642" dirty="0">
              <a:solidFill>
                <a:srgbClr val="FF0000"/>
              </a:solidFill>
            </a:endParaRPr>
          </a:p>
        </p:txBody>
      </p:sp>
      <p:sp>
        <p:nvSpPr>
          <p:cNvPr id="9" name="Text 4"/>
          <p:cNvSpPr/>
          <p:nvPr/>
        </p:nvSpPr>
        <p:spPr>
          <a:xfrm>
            <a:off x="5768816" y="4465082"/>
            <a:ext cx="2377440" cy="325755"/>
          </a:xfrm>
          <a:prstGeom prst="rect">
            <a:avLst/>
          </a:prstGeom>
          <a:noFill/>
          <a:ln/>
        </p:spPr>
        <p:txBody>
          <a:bodyPr wrap="none" rtlCol="0" anchor="t"/>
          <a:lstStyle/>
          <a:p>
            <a:pPr marL="0" indent="0" algn="l">
              <a:lnSpc>
                <a:spcPts val="2565"/>
              </a:lnSpc>
              <a:buNone/>
            </a:pPr>
            <a:r>
              <a:rPr lang="en-US" sz="1200" dirty="0">
                <a:solidFill>
                  <a:srgbClr val="312F2B"/>
                </a:solidFill>
                <a:latin typeface="Gelasio" pitchFamily="34" charset="0"/>
                <a:ea typeface="Gelasio" pitchFamily="34" charset="-122"/>
                <a:cs typeface="Gelasio" pitchFamily="34" charset="-120"/>
              </a:rPr>
              <a:t>.</a:t>
            </a:r>
            <a:endParaRPr lang="en-US" sz="1200" dirty="0"/>
          </a:p>
        </p:txBody>
      </p:sp>
      <p:sp>
        <p:nvSpPr>
          <p:cNvPr id="10" name="Text 5"/>
          <p:cNvSpPr/>
          <p:nvPr/>
        </p:nvSpPr>
        <p:spPr>
          <a:xfrm>
            <a:off x="5768816" y="4999315"/>
            <a:ext cx="3092648" cy="2000964"/>
          </a:xfrm>
          <a:prstGeom prst="rect">
            <a:avLst/>
          </a:prstGeom>
          <a:noFill/>
          <a:ln/>
        </p:spPr>
        <p:txBody>
          <a:bodyPr wrap="square" rtlCol="0" anchor="t"/>
          <a:lstStyle/>
          <a:p>
            <a:pPr marL="0" indent="0" algn="l">
              <a:lnSpc>
                <a:spcPts val="2627"/>
              </a:lnSpc>
              <a:buNone/>
            </a:pPr>
            <a:endParaRPr lang="en-US" sz="1642" dirty="0"/>
          </a:p>
        </p:txBody>
      </p:sp>
      <p:sp>
        <p:nvSpPr>
          <p:cNvPr id="12" name="Text 6"/>
          <p:cNvSpPr/>
          <p:nvPr/>
        </p:nvSpPr>
        <p:spPr>
          <a:xfrm>
            <a:off x="2363510" y="3700223"/>
            <a:ext cx="4833020" cy="1652431"/>
          </a:xfrm>
          <a:prstGeom prst="rect">
            <a:avLst/>
          </a:prstGeom>
          <a:noFill/>
          <a:ln/>
        </p:spPr>
        <p:txBody>
          <a:bodyPr wrap="none" rtlCol="0" anchor="t"/>
          <a:lstStyle/>
          <a:p>
            <a:pPr marL="0" indent="0" algn="l">
              <a:lnSpc>
                <a:spcPts val="2565"/>
              </a:lnSpc>
              <a:buNone/>
            </a:pPr>
            <a:r>
              <a:rPr lang="en-US" sz="2052" dirty="0"/>
              <a:t>The int_rate column has most customers </a:t>
            </a:r>
          </a:p>
          <a:p>
            <a:pPr marL="0" indent="0" algn="l">
              <a:lnSpc>
                <a:spcPts val="2565"/>
              </a:lnSpc>
              <a:buNone/>
            </a:pPr>
            <a:r>
              <a:rPr lang="en-US" sz="2052" dirty="0"/>
              <a:t>Fall in the range  interest for 10.99 to 0, </a:t>
            </a:r>
          </a:p>
          <a:p>
            <a:pPr marL="0" indent="0" algn="l">
              <a:lnSpc>
                <a:spcPts val="2565"/>
              </a:lnSpc>
              <a:buNone/>
            </a:pPr>
            <a:r>
              <a:rPr lang="en-US" sz="2052" dirty="0"/>
              <a:t>the risk factor for lending the loan interest </a:t>
            </a:r>
          </a:p>
          <a:p>
            <a:pPr marL="0" indent="0" algn="l">
              <a:lnSpc>
                <a:spcPts val="2565"/>
              </a:lnSpc>
              <a:buNone/>
            </a:pPr>
            <a:r>
              <a:rPr lang="en-US" sz="2052" dirty="0"/>
              <a:t>rate of 10.99 may posses risk in repayment</a:t>
            </a:r>
          </a:p>
          <a:p>
            <a:pPr marL="0" indent="0" algn="l">
              <a:lnSpc>
                <a:spcPts val="2565"/>
              </a:lnSpc>
              <a:buNone/>
            </a:pPr>
            <a:r>
              <a:rPr lang="en-US" sz="2052" dirty="0"/>
              <a:t> for lower income group</a:t>
            </a:r>
          </a:p>
          <a:p>
            <a:pPr marL="0" indent="0" algn="l">
              <a:lnSpc>
                <a:spcPts val="2565"/>
              </a:lnSpc>
              <a:buNone/>
            </a:pPr>
            <a:r>
              <a:rPr lang="en-US" sz="2052" dirty="0"/>
              <a:t> </a:t>
            </a:r>
          </a:p>
          <a:p>
            <a:pPr marL="0" indent="0" algn="l">
              <a:lnSpc>
                <a:spcPts val="2565"/>
              </a:lnSpc>
              <a:buNone/>
            </a:pPr>
            <a:endParaRPr lang="en-US" sz="2052" dirty="0"/>
          </a:p>
        </p:txBody>
      </p:sp>
      <p:sp>
        <p:nvSpPr>
          <p:cNvPr id="13" name="Text 7"/>
          <p:cNvSpPr/>
          <p:nvPr/>
        </p:nvSpPr>
        <p:spPr>
          <a:xfrm>
            <a:off x="9174123" y="4999434"/>
            <a:ext cx="3092768" cy="2334458"/>
          </a:xfrm>
          <a:prstGeom prst="rect">
            <a:avLst/>
          </a:prstGeom>
          <a:noFill/>
          <a:ln/>
        </p:spPr>
        <p:txBody>
          <a:bodyPr wrap="square" rtlCol="0" anchor="t"/>
          <a:lstStyle/>
          <a:p>
            <a:pPr marL="0" indent="0" algn="l">
              <a:lnSpc>
                <a:spcPts val="2627"/>
              </a:lnSpc>
              <a:buNone/>
            </a:pPr>
            <a:endParaRPr lang="en-US" sz="1642" dirty="0"/>
          </a:p>
        </p:txBody>
      </p:sp>
      <p:sp>
        <p:nvSpPr>
          <p:cNvPr id="16" name="TextBox 15"/>
          <p:cNvSpPr txBox="1"/>
          <p:nvPr/>
        </p:nvSpPr>
        <p:spPr>
          <a:xfrm>
            <a:off x="-1567726" y="4559836"/>
            <a:ext cx="3895790" cy="369332"/>
          </a:xfrm>
          <a:prstGeom prst="rect">
            <a:avLst/>
          </a:prstGeom>
          <a:noFill/>
        </p:spPr>
        <p:txBody>
          <a:bodyPr wrap="square" rtlCol="0">
            <a:spAutoFit/>
          </a:bodyPr>
          <a:lstStyle/>
          <a:p>
            <a:r>
              <a:rPr lang="en-US" dirty="0"/>
              <a:t>.</a:t>
            </a:r>
            <a:endParaRPr lang="en-IN" dirty="0"/>
          </a:p>
        </p:txBody>
      </p:sp>
      <p:pic>
        <p:nvPicPr>
          <p:cNvPr id="8" name="Picture 7"/>
          <p:cNvPicPr>
            <a:picLocks noChangeAspect="1"/>
          </p:cNvPicPr>
          <p:nvPr/>
        </p:nvPicPr>
        <p:blipFill>
          <a:blip r:embed="rId4"/>
          <a:stretch>
            <a:fillRect/>
          </a:stretch>
        </p:blipFill>
        <p:spPr>
          <a:xfrm>
            <a:off x="813084" y="-10928"/>
            <a:ext cx="5233987" cy="3554182"/>
          </a:xfrm>
          <a:prstGeom prst="rect">
            <a:avLst/>
          </a:prstGeom>
        </p:spPr>
      </p:pic>
      <p:pic>
        <p:nvPicPr>
          <p:cNvPr id="17" name="Picture 16"/>
          <p:cNvPicPr>
            <a:picLocks noChangeAspect="1"/>
          </p:cNvPicPr>
          <p:nvPr/>
        </p:nvPicPr>
        <p:blipFill>
          <a:blip r:embed="rId5"/>
          <a:stretch>
            <a:fillRect/>
          </a:stretch>
        </p:blipFill>
        <p:spPr>
          <a:xfrm>
            <a:off x="8146256" y="26065"/>
            <a:ext cx="6629302" cy="3580983"/>
          </a:xfrm>
          <a:prstGeom prst="rect">
            <a:avLst/>
          </a:prstGeom>
        </p:spPr>
      </p:pic>
      <p:sp>
        <p:nvSpPr>
          <p:cNvPr id="18" name="TextBox 17"/>
          <p:cNvSpPr txBox="1"/>
          <p:nvPr/>
        </p:nvSpPr>
        <p:spPr>
          <a:xfrm>
            <a:off x="8146256" y="3835400"/>
            <a:ext cx="6280944" cy="1200329"/>
          </a:xfrm>
          <a:prstGeom prst="rect">
            <a:avLst/>
          </a:prstGeom>
          <a:noFill/>
        </p:spPr>
        <p:txBody>
          <a:bodyPr wrap="square" rtlCol="0">
            <a:spAutoFit/>
          </a:bodyPr>
          <a:lstStyle/>
          <a:p>
            <a:r>
              <a:rPr lang="en-US" dirty="0"/>
              <a:t>The highest income group who has applied for loan is  60k it give a great insight the market  segment who is taking loan in this amount. For less amount the risk is distributed to may customers.</a:t>
            </a:r>
          </a:p>
          <a:p>
            <a:r>
              <a:rPr lang="en-US" dirty="0"/>
              <a:t>It may be viable option for lender with lower risk.</a:t>
            </a:r>
            <a:endParaRPr lang="en-IN" dirty="0"/>
          </a:p>
        </p:txBody>
      </p:sp>
      <p:sp>
        <p:nvSpPr>
          <p:cNvPr id="20" name="TextBox 19"/>
          <p:cNvSpPr txBox="1"/>
          <p:nvPr/>
        </p:nvSpPr>
        <p:spPr>
          <a:xfrm>
            <a:off x="8122023" y="6701175"/>
            <a:ext cx="6286500" cy="923330"/>
          </a:xfrm>
          <a:prstGeom prst="rect">
            <a:avLst/>
          </a:prstGeom>
          <a:noFill/>
        </p:spPr>
        <p:txBody>
          <a:bodyPr wrap="square" rtlCol="0">
            <a:spAutoFit/>
          </a:bodyPr>
          <a:lstStyle/>
          <a:p>
            <a:r>
              <a:rPr lang="en-US" dirty="0"/>
              <a:t>For DTI column the plot show a good number of amount who has not taken loan any before and it has good market segment where</a:t>
            </a:r>
          </a:p>
          <a:p>
            <a:r>
              <a:rPr lang="en-US" dirty="0"/>
              <a:t>The risk is the lowest to invest.</a:t>
            </a:r>
            <a:endParaRPr lang="en-IN" dirty="0"/>
          </a:p>
        </p:txBody>
      </p:sp>
      <p:pic>
        <p:nvPicPr>
          <p:cNvPr id="21" name="Picture 20"/>
          <p:cNvPicPr>
            <a:picLocks noChangeAspect="1"/>
          </p:cNvPicPr>
          <p:nvPr/>
        </p:nvPicPr>
        <p:blipFill>
          <a:blip r:embed="rId6"/>
          <a:stretch>
            <a:fillRect/>
          </a:stretch>
        </p:blipFill>
        <p:spPr>
          <a:xfrm>
            <a:off x="813084" y="5475492"/>
            <a:ext cx="7087123" cy="3808242"/>
          </a:xfrm>
          <a:prstGeom prst="rect">
            <a:avLst/>
          </a:prstGeom>
        </p:spPr>
      </p:pic>
    </p:spTree>
    <p:extLst>
      <p:ext uri="{BB962C8B-B14F-4D97-AF65-F5344CB8AC3E}">
        <p14:creationId xmlns:p14="http://schemas.microsoft.com/office/powerpoint/2010/main" val="373906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88900"/>
            <a:ext cx="14630400" cy="8232815"/>
          </a:xfrm>
          <a:prstGeom prst="rect">
            <a:avLst/>
          </a:prstGeom>
          <a:solidFill>
            <a:srgbClr val="FFFFFF">
              <a:alpha val="75000"/>
            </a:srgbClr>
          </a:solidFill>
          <a:ln w="12978">
            <a:solidFill>
              <a:srgbClr val="FFFFFF">
                <a:alpha val="64000"/>
              </a:srgbClr>
            </a:solidFill>
            <a:prstDash val="solid"/>
          </a:ln>
        </p:spPr>
        <p:txBody>
          <a:bodyPr/>
          <a:lstStyle/>
          <a:p>
            <a:endParaRPr lang="en-IN"/>
          </a:p>
        </p:txBody>
      </p:sp>
      <p:sp>
        <p:nvSpPr>
          <p:cNvPr id="4" name="Text 1"/>
          <p:cNvSpPr/>
          <p:nvPr/>
        </p:nvSpPr>
        <p:spPr>
          <a:xfrm>
            <a:off x="2363510" y="573286"/>
            <a:ext cx="9903381" cy="1303020"/>
          </a:xfrm>
          <a:prstGeom prst="rect">
            <a:avLst/>
          </a:prstGeom>
          <a:noFill/>
          <a:ln/>
        </p:spPr>
        <p:txBody>
          <a:bodyPr wrap="square" rtlCol="0" anchor="t"/>
          <a:lstStyle/>
          <a:p>
            <a:pPr marL="0" indent="0">
              <a:lnSpc>
                <a:spcPts val="5130"/>
              </a:lnSpc>
              <a:buNone/>
            </a:pPr>
            <a:endParaRPr lang="en-US" sz="4104" dirty="0"/>
          </a:p>
        </p:txBody>
      </p:sp>
      <p:sp>
        <p:nvSpPr>
          <p:cNvPr id="6" name="Text 2"/>
          <p:cNvSpPr/>
          <p:nvPr/>
        </p:nvSpPr>
        <p:spPr>
          <a:xfrm>
            <a:off x="2363510" y="4465082"/>
            <a:ext cx="3092648" cy="651510"/>
          </a:xfrm>
          <a:prstGeom prst="rect">
            <a:avLst/>
          </a:prstGeom>
          <a:noFill/>
          <a:ln/>
        </p:spPr>
        <p:txBody>
          <a:bodyPr wrap="square" rtlCol="0" anchor="t"/>
          <a:lstStyle/>
          <a:p>
            <a:pPr marL="0" indent="0" algn="l">
              <a:lnSpc>
                <a:spcPts val="2565"/>
              </a:lnSpc>
              <a:buNone/>
            </a:pPr>
            <a:endParaRPr lang="en-US" sz="2052" dirty="0"/>
          </a:p>
        </p:txBody>
      </p:sp>
      <p:sp>
        <p:nvSpPr>
          <p:cNvPr id="7" name="Text 3"/>
          <p:cNvSpPr/>
          <p:nvPr/>
        </p:nvSpPr>
        <p:spPr>
          <a:xfrm>
            <a:off x="2363510" y="4482774"/>
            <a:ext cx="3092648" cy="3339321"/>
          </a:xfrm>
          <a:prstGeom prst="rect">
            <a:avLst/>
          </a:prstGeom>
          <a:noFill/>
          <a:ln/>
        </p:spPr>
        <p:txBody>
          <a:bodyPr wrap="square" rtlCol="0" anchor="t"/>
          <a:lstStyle/>
          <a:p>
            <a:pPr>
              <a:lnSpc>
                <a:spcPts val="2627"/>
              </a:lnSpc>
            </a:pPr>
            <a:endParaRPr lang="en-US" sz="1642" dirty="0">
              <a:solidFill>
                <a:srgbClr val="FF0000"/>
              </a:solidFill>
            </a:endParaRPr>
          </a:p>
        </p:txBody>
      </p:sp>
      <p:sp>
        <p:nvSpPr>
          <p:cNvPr id="9" name="Text 4"/>
          <p:cNvSpPr/>
          <p:nvPr/>
        </p:nvSpPr>
        <p:spPr>
          <a:xfrm>
            <a:off x="5768816" y="4465082"/>
            <a:ext cx="2377440" cy="325755"/>
          </a:xfrm>
          <a:prstGeom prst="rect">
            <a:avLst/>
          </a:prstGeom>
          <a:noFill/>
          <a:ln/>
        </p:spPr>
        <p:txBody>
          <a:bodyPr wrap="none" rtlCol="0" anchor="t"/>
          <a:lstStyle/>
          <a:p>
            <a:pPr marL="0" indent="0" algn="l">
              <a:lnSpc>
                <a:spcPts val="2565"/>
              </a:lnSpc>
              <a:buNone/>
            </a:pPr>
            <a:r>
              <a:rPr lang="en-US" sz="1200" dirty="0">
                <a:solidFill>
                  <a:srgbClr val="312F2B"/>
                </a:solidFill>
                <a:latin typeface="Gelasio" pitchFamily="34" charset="0"/>
                <a:ea typeface="Gelasio" pitchFamily="34" charset="-122"/>
                <a:cs typeface="Gelasio" pitchFamily="34" charset="-120"/>
              </a:rPr>
              <a:t>.</a:t>
            </a:r>
            <a:endParaRPr lang="en-US" sz="1200" dirty="0"/>
          </a:p>
        </p:txBody>
      </p:sp>
      <p:sp>
        <p:nvSpPr>
          <p:cNvPr id="10" name="Text 5"/>
          <p:cNvSpPr/>
          <p:nvPr/>
        </p:nvSpPr>
        <p:spPr>
          <a:xfrm>
            <a:off x="5768816" y="4999315"/>
            <a:ext cx="3092648" cy="2000964"/>
          </a:xfrm>
          <a:prstGeom prst="rect">
            <a:avLst/>
          </a:prstGeom>
          <a:noFill/>
          <a:ln/>
        </p:spPr>
        <p:txBody>
          <a:bodyPr wrap="square" rtlCol="0" anchor="t"/>
          <a:lstStyle/>
          <a:p>
            <a:pPr marL="0" indent="0" algn="l">
              <a:lnSpc>
                <a:spcPts val="2627"/>
              </a:lnSpc>
              <a:buNone/>
            </a:pPr>
            <a:endParaRPr lang="en-US" sz="1642" dirty="0"/>
          </a:p>
        </p:txBody>
      </p:sp>
      <p:sp>
        <p:nvSpPr>
          <p:cNvPr id="13" name="Text 7"/>
          <p:cNvSpPr/>
          <p:nvPr/>
        </p:nvSpPr>
        <p:spPr>
          <a:xfrm>
            <a:off x="9174123" y="4999434"/>
            <a:ext cx="3092768" cy="2334458"/>
          </a:xfrm>
          <a:prstGeom prst="rect">
            <a:avLst/>
          </a:prstGeom>
          <a:noFill/>
          <a:ln/>
        </p:spPr>
        <p:txBody>
          <a:bodyPr wrap="square" rtlCol="0" anchor="t"/>
          <a:lstStyle/>
          <a:p>
            <a:pPr marL="0" indent="0" algn="l">
              <a:lnSpc>
                <a:spcPts val="2627"/>
              </a:lnSpc>
              <a:buNone/>
            </a:pPr>
            <a:endParaRPr lang="en-US" sz="1642" dirty="0"/>
          </a:p>
        </p:txBody>
      </p:sp>
      <p:sp>
        <p:nvSpPr>
          <p:cNvPr id="16" name="TextBox 15"/>
          <p:cNvSpPr txBox="1"/>
          <p:nvPr/>
        </p:nvSpPr>
        <p:spPr>
          <a:xfrm>
            <a:off x="-1567726" y="4559836"/>
            <a:ext cx="3895790" cy="369332"/>
          </a:xfrm>
          <a:prstGeom prst="rect">
            <a:avLst/>
          </a:prstGeom>
          <a:noFill/>
        </p:spPr>
        <p:txBody>
          <a:bodyPr wrap="square" rtlCol="0">
            <a:spAutoFit/>
          </a:bodyPr>
          <a:lstStyle/>
          <a:p>
            <a:r>
              <a:rPr lang="en-US" dirty="0"/>
              <a:t>.</a:t>
            </a:r>
            <a:endParaRPr lang="en-IN" dirty="0"/>
          </a:p>
        </p:txBody>
      </p:sp>
      <p:pic>
        <p:nvPicPr>
          <p:cNvPr id="11" name="Picture 10"/>
          <p:cNvPicPr>
            <a:picLocks noChangeAspect="1"/>
          </p:cNvPicPr>
          <p:nvPr/>
        </p:nvPicPr>
        <p:blipFill>
          <a:blip r:embed="rId4"/>
          <a:stretch>
            <a:fillRect/>
          </a:stretch>
        </p:blipFill>
        <p:spPr>
          <a:xfrm>
            <a:off x="47481" y="347662"/>
            <a:ext cx="6924675" cy="7153275"/>
          </a:xfrm>
          <a:prstGeom prst="rect">
            <a:avLst/>
          </a:prstGeom>
        </p:spPr>
      </p:pic>
      <p:sp>
        <p:nvSpPr>
          <p:cNvPr id="14" name="TextBox 13"/>
          <p:cNvSpPr txBox="1"/>
          <p:nvPr/>
        </p:nvSpPr>
        <p:spPr>
          <a:xfrm>
            <a:off x="7150100" y="347662"/>
            <a:ext cx="7264400" cy="2308324"/>
          </a:xfrm>
          <a:prstGeom prst="rect">
            <a:avLst/>
          </a:prstGeom>
          <a:noFill/>
        </p:spPr>
        <p:txBody>
          <a:bodyPr wrap="square" rtlCol="0">
            <a:spAutoFit/>
          </a:bodyPr>
          <a:lstStyle/>
          <a:p>
            <a:r>
              <a:rPr lang="en-US" dirty="0"/>
              <a:t>This heatmap shows the total values of account, payments, principal , interest and late fee the correlation matrix. The total payments done by investors and principal got high correlation with the total payments made.</a:t>
            </a:r>
          </a:p>
          <a:p>
            <a:endParaRPr lang="en-US" dirty="0"/>
          </a:p>
          <a:p>
            <a:r>
              <a:rPr lang="en-US" dirty="0"/>
              <a:t>And the correlation between late fee and received principal is negative  which is obvious.</a:t>
            </a:r>
          </a:p>
          <a:p>
            <a:endParaRPr lang="en-US" dirty="0"/>
          </a:p>
          <a:p>
            <a:r>
              <a:rPr lang="en-US" dirty="0"/>
              <a:t>The data seems as expected and a good input for the risk analysis.</a:t>
            </a:r>
            <a:endParaRPr lang="en-IN" dirty="0"/>
          </a:p>
        </p:txBody>
      </p:sp>
    </p:spTree>
    <p:extLst>
      <p:ext uri="{BB962C8B-B14F-4D97-AF65-F5344CB8AC3E}">
        <p14:creationId xmlns:p14="http://schemas.microsoft.com/office/powerpoint/2010/main" val="1892122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1409</Words>
  <Application>Microsoft Office PowerPoint</Application>
  <PresentationFormat>Custom</PresentationFormat>
  <Paragraphs>144</Paragraphs>
  <Slides>20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Gelasio</vt:lpstr>
      <vt:lpstr>Helvetica Neue</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34</cp:revision>
  <dcterms:created xsi:type="dcterms:W3CDTF">2023-11-07T07:09:01Z</dcterms:created>
  <dcterms:modified xsi:type="dcterms:W3CDTF">2023-11-08T16:08:14Z</dcterms:modified>
</cp:coreProperties>
</file>