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8"/>
  </p:notesMasterIdLst>
  <p:sldIdLst>
    <p:sldId id="256" r:id="rId2"/>
    <p:sldId id="257" r:id="rId3"/>
    <p:sldId id="260" r:id="rId4"/>
    <p:sldId id="261" r:id="rId5"/>
    <p:sldId id="258" r:id="rId6"/>
    <p:sldId id="259" r:id="rId7"/>
  </p:sldIdLst>
  <p:sldSz cx="12192000" cy="6858000"/>
  <p:notesSz cx="6858000" cy="9144000"/>
  <p:embeddedFontLst>
    <p:embeddedFont>
      <p:font typeface="Calibri" panose="020F0502020204030204" pitchFamily="34" charset="0"/>
      <p:regular r:id="rId9"/>
      <p:bold r:id="rId10"/>
      <p:italic r:id="rId11"/>
      <p:boldItalic r:id="rId12"/>
    </p:embeddedFont>
    <p:embeddedFont>
      <p:font typeface="Franklin Gothic" panose="020B0604020202020204" charset="0"/>
      <p:bold r:id="rId13"/>
    </p:embeddedFont>
    <p:embeddedFont>
      <p:font typeface="Libre Franklin"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54079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a:t>How can the show stoppers be removed? </a:t>
            </a:r>
          </a:p>
          <a:p>
            <a:pPr marL="0" lvl="0" indent="0" algn="l" rtl="0">
              <a:spcBef>
                <a:spcPts val="0"/>
              </a:spcBef>
              <a:spcAft>
                <a:spcPts val="0"/>
              </a:spcAft>
              <a:buNone/>
            </a:pPr>
            <a:r>
              <a:rPr lang="en-IN" dirty="0"/>
              <a:t>Quality of images can be completed by LaTeX.</a:t>
            </a:r>
          </a:p>
          <a:p>
            <a:pPr marL="0" lvl="0" indent="0" algn="l" rtl="0">
              <a:spcBef>
                <a:spcPts val="0"/>
              </a:spcBef>
              <a:spcAft>
                <a:spcPts val="0"/>
              </a:spcAft>
              <a:buNone/>
            </a:pPr>
            <a:r>
              <a:rPr lang="en-IN" dirty="0"/>
              <a:t>The hosting of images can be done at </a:t>
            </a:r>
            <a:r>
              <a:rPr lang="en-IN" dirty="0" err="1"/>
              <a:t>imgur</a:t>
            </a:r>
            <a:r>
              <a:rPr lang="en-IN" dirty="0"/>
              <a:t>.</a:t>
            </a:r>
            <a:endParaRPr dirty="0"/>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Basic Details of the Team and Problem Statement</a:t>
            </a:r>
            <a:endParaRPr dirty="0"/>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dirty="0">
                <a:latin typeface="Franklin Gothic"/>
                <a:ea typeface="Franklin Gothic"/>
                <a:cs typeface="Franklin Gothic"/>
                <a:sym typeface="Franklin Gothic"/>
              </a:rPr>
              <a:t>Organization Name:  </a:t>
            </a:r>
            <a:r>
              <a:rPr lang="en-US" dirty="0">
                <a:effectLst/>
                <a:latin typeface="Franklin Gothic" panose="020B0604020202020204" charset="0"/>
              </a:rPr>
              <a:t>Department of School Education &amp; Literacy (DoSEL), Ministry of Education</a:t>
            </a:r>
            <a:br>
              <a:rPr lang="en-US" dirty="0">
                <a:effectLst/>
                <a:latin typeface="Franklin Gothic" panose="020B0604020202020204" charset="0"/>
              </a:rPr>
            </a:b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PS Code: RK783</a:t>
            </a:r>
            <a:br>
              <a:rPr lang="en-US" dirty="0">
                <a:ea typeface="Franklin Gothic"/>
                <a:cs typeface="Franklin Gothic"/>
              </a:rPr>
            </a:br>
            <a:r>
              <a:rPr lang="en-US" dirty="0">
                <a:latin typeface="Franklin Gothic"/>
                <a:ea typeface="Franklin Gothic"/>
                <a:cs typeface="Franklin Gothic"/>
                <a:sym typeface="Franklin Gothic"/>
              </a:rPr>
              <a:t>   </a:t>
            </a: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Problem Statement Title: Crowd sourcing model for preparing large question banks</a:t>
            </a:r>
            <a:br>
              <a:rPr lang="en-US" dirty="0">
                <a:ea typeface="Franklin Gothic"/>
                <a:cs typeface="Franklin Gothic"/>
              </a:rPr>
            </a:b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Name: PSUDO CODERS</a:t>
            </a:r>
            <a:br>
              <a:rPr lang="en-US" dirty="0">
                <a:ea typeface="Franklin Gothic"/>
                <a:cs typeface="Franklin Gothic"/>
              </a:rPr>
            </a:br>
            <a:endParaRPr lang="en-US"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Team Leader Name: Luckshya Verma</a:t>
            </a:r>
            <a:br>
              <a:rPr lang="en-US" dirty="0">
                <a:ea typeface="Franklin Gothic"/>
                <a:cs typeface="Franklin Gothic"/>
              </a:rPr>
            </a:b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Code (AISHE): U-0172</a:t>
            </a:r>
            <a:br>
              <a:rPr lang="en-IN" dirty="0">
                <a:ea typeface="Franklin Gothic"/>
                <a:cs typeface="Franklin Gothic"/>
              </a:rPr>
            </a:br>
            <a:br>
              <a:rPr lang="en-IN" dirty="0">
                <a:latin typeface="Franklin Gothic"/>
                <a:ea typeface="Franklin Gothic"/>
                <a:cs typeface="Franklin Gothic"/>
                <a:sym typeface="Franklin Gothic"/>
              </a:rPr>
            </a:br>
            <a:r>
              <a:rPr lang="en-IN" dirty="0">
                <a:latin typeface="Franklin Gothic"/>
                <a:ea typeface="Franklin Gothic"/>
                <a:cs typeface="Franklin Gothic"/>
                <a:sym typeface="Franklin Gothic"/>
              </a:rPr>
              <a:t>Institute Name: NIT Kurukshetra</a:t>
            </a:r>
            <a:br>
              <a:rPr lang="en-IN" dirty="0">
                <a:ea typeface="Franklin Gothic"/>
                <a:cs typeface="Franklin Gothic"/>
              </a:rPr>
            </a:br>
            <a:endParaRPr lang="en-IN"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Theme Name: Miscellaneous</a:t>
            </a:r>
            <a:endParaRPr dirty="0"/>
          </a:p>
        </p:txBody>
      </p:sp>
      <p:pic>
        <p:nvPicPr>
          <p:cNvPr id="212" name="Google Shape;212;p1"/>
          <p:cNvPicPr preferRelativeResize="0"/>
          <p:nvPr/>
        </p:nvPicPr>
        <p:blipFill rotWithShape="1">
          <a:blip r:embed="rId3">
            <a:alphaModFix/>
          </a:blip>
          <a:srcRect/>
          <a:stretch/>
        </p:blipFill>
        <p:spPr>
          <a:xfrm>
            <a:off x="1036320" y="252207"/>
            <a:ext cx="3431177" cy="14743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8" name="Google Shape;218;p2"/>
          <p:cNvSpPr txBox="1">
            <a:spLocks noGrp="1"/>
          </p:cNvSpPr>
          <p:nvPr>
            <p:ph type="body" idx="1"/>
          </p:nvPr>
        </p:nvSpPr>
        <p:spPr>
          <a:xfrm>
            <a:off x="971550" y="2118476"/>
            <a:ext cx="6024054" cy="3554536"/>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7CA655"/>
              </a:buClr>
              <a:buSzPts val="1800"/>
              <a:buFont typeface="Arial"/>
              <a:buNone/>
              <a:tabLst/>
              <a:defRPr/>
            </a:pPr>
            <a:r>
              <a:rPr kumimoji="0" lang="en-US" sz="1800" b="0" i="0" u="none" strike="noStrike" kern="0" cap="none" spc="0" normalizeH="0" baseline="0" noProof="0" dirty="0">
                <a:ln>
                  <a:noFill/>
                </a:ln>
                <a:solidFill>
                  <a:srgbClr val="7CA655"/>
                </a:solidFill>
                <a:effectLst/>
                <a:uLnTx/>
                <a:uFillTx/>
                <a:latin typeface="Franklin Gothic"/>
                <a:ea typeface="Franklin Gothic"/>
                <a:cs typeface="Franklin Gothic"/>
                <a:sym typeface="Franklin Gothic"/>
              </a:rPr>
              <a:t>   Solution :</a:t>
            </a:r>
            <a:endParaRPr lang="en-US" dirty="0"/>
          </a:p>
          <a:p>
            <a:pPr marL="285750" lvl="0" indent="-285750" algn="l" rtl="0">
              <a:lnSpc>
                <a:spcPct val="100000"/>
              </a:lnSpc>
              <a:spcBef>
                <a:spcPts val="1000"/>
              </a:spcBef>
              <a:spcAft>
                <a:spcPts val="0"/>
              </a:spcAft>
              <a:buClr>
                <a:schemeClr val="dk1"/>
              </a:buClr>
              <a:buSzPts val="1600"/>
              <a:buFont typeface="Wingdings" panose="05000000000000000000" pitchFamily="2" charset="2"/>
              <a:buChar char="ü"/>
            </a:pPr>
            <a:r>
              <a:rPr lang="en-US" dirty="0"/>
              <a:t>Question Paper setting has been a combustive task due to repetition of questions, subjective difficulty level, etc.</a:t>
            </a:r>
          </a:p>
          <a:p>
            <a:pPr marL="285750" lvl="0" indent="-285750" algn="l" rtl="0">
              <a:lnSpc>
                <a:spcPct val="100000"/>
              </a:lnSpc>
              <a:spcBef>
                <a:spcPts val="1000"/>
              </a:spcBef>
              <a:spcAft>
                <a:spcPts val="0"/>
              </a:spcAft>
              <a:buClr>
                <a:schemeClr val="dk1"/>
              </a:buClr>
              <a:buSzPts val="1600"/>
              <a:buFont typeface="Wingdings" panose="05000000000000000000" pitchFamily="2" charset="2"/>
              <a:buChar char="ü"/>
            </a:pPr>
            <a:r>
              <a:rPr lang="en-US" dirty="0"/>
              <a:t>This has been countered by our Crowd Sourcing model as we accept the questions from different users.</a:t>
            </a:r>
          </a:p>
          <a:p>
            <a:pPr marL="285750" lvl="0" indent="-285750" algn="l" rtl="0">
              <a:lnSpc>
                <a:spcPct val="100000"/>
              </a:lnSpc>
              <a:spcBef>
                <a:spcPts val="1000"/>
              </a:spcBef>
              <a:spcAft>
                <a:spcPts val="0"/>
              </a:spcAft>
              <a:buClr>
                <a:schemeClr val="dk1"/>
              </a:buClr>
              <a:buSzPts val="1600"/>
              <a:buFont typeface="Wingdings" panose="05000000000000000000" pitchFamily="2" charset="2"/>
              <a:buChar char="ü"/>
            </a:pPr>
            <a:r>
              <a:rPr lang="en-US" dirty="0"/>
              <a:t>These questions are then subjected to a thorough review process by experts, then, are added to the bank and hence ready to be put in any question set which are categorized on the basis of topics and subjects as per the need.</a:t>
            </a:r>
          </a:p>
          <a:p>
            <a:pPr marL="285750" lvl="0" indent="-285750" algn="l" rtl="0">
              <a:lnSpc>
                <a:spcPct val="100000"/>
              </a:lnSpc>
              <a:spcBef>
                <a:spcPts val="1000"/>
              </a:spcBef>
              <a:spcAft>
                <a:spcPts val="0"/>
              </a:spcAft>
              <a:buClr>
                <a:schemeClr val="dk1"/>
              </a:buClr>
              <a:buSzPts val="1600"/>
              <a:buFont typeface="Wingdings" panose="05000000000000000000" pitchFamily="2" charset="2"/>
              <a:buChar char="ü"/>
            </a:pPr>
            <a:r>
              <a:rPr lang="en-US" dirty="0"/>
              <a:t>Now, the setter just need to enter the number of questions in a paper and there will be a question set which matches all the requirements of the setter without any redundancy. </a:t>
            </a:r>
          </a:p>
          <a:p>
            <a:pPr marL="285750" indent="-285750">
              <a:buFont typeface="Noto Sans Symbols"/>
              <a:buChar char="⮚"/>
            </a:pPr>
            <a:endParaRPr dirty="0"/>
          </a:p>
          <a:p>
            <a:pPr marL="285750" lvl="0" indent="-184150" algn="l" rtl="0">
              <a:lnSpc>
                <a:spcPct val="100000"/>
              </a:lnSpc>
              <a:spcBef>
                <a:spcPts val="1000"/>
              </a:spcBef>
              <a:spcAft>
                <a:spcPts val="0"/>
              </a:spcAft>
              <a:buClr>
                <a:schemeClr val="dk1"/>
              </a:buClr>
              <a:buSzPts val="1600"/>
              <a:buFont typeface="Noto Sans Symbols"/>
              <a:buNone/>
            </a:pPr>
            <a:endParaRPr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222" name="Google Shape;222;p2"/>
          <p:cNvSpPr txBox="1"/>
          <p:nvPr/>
        </p:nvSpPr>
        <p:spPr>
          <a:xfrm>
            <a:off x="7378575" y="2118477"/>
            <a:ext cx="4572001" cy="3554536"/>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  Technology stack used:</a:t>
            </a:r>
            <a:endParaRPr lang="en-US" sz="1800" dirty="0"/>
          </a:p>
          <a:p>
            <a:pPr marL="285750" marR="0" lvl="0" indent="-285750" algn="l" rtl="0">
              <a:lnSpc>
                <a:spcPct val="100000"/>
              </a:lnSpc>
              <a:spcBef>
                <a:spcPts val="1000"/>
              </a:spcBef>
              <a:spcAft>
                <a:spcPts val="0"/>
              </a:spcAft>
              <a:buClr>
                <a:schemeClr val="dk1"/>
              </a:buClr>
              <a:buSzPts val="1600"/>
              <a:buFont typeface="Wingdings" panose="05000000000000000000" pitchFamily="2" charset="2"/>
              <a:buChar char="v"/>
            </a:pPr>
            <a:r>
              <a:rPr lang="en-US" sz="1600" b="0" i="0" dirty="0">
                <a:solidFill>
                  <a:schemeClr val="dk1"/>
                </a:solidFill>
                <a:latin typeface="Libre Franklin"/>
                <a:ea typeface="Libre Franklin"/>
                <a:cs typeface="Libre Franklin"/>
                <a:sym typeface="Libre Franklin"/>
              </a:rPr>
              <a:t>MERN stack has been used in our solution to the crowd sourcing problem. </a:t>
            </a:r>
          </a:p>
          <a:p>
            <a:pPr marL="285750" marR="0" lvl="0" indent="-285750" algn="l" rtl="0">
              <a:lnSpc>
                <a:spcPct val="100000"/>
              </a:lnSpc>
              <a:spcBef>
                <a:spcPts val="1000"/>
              </a:spcBef>
              <a:spcAft>
                <a:spcPts val="0"/>
              </a:spcAft>
              <a:buClr>
                <a:schemeClr val="dk1"/>
              </a:buClr>
              <a:buSzPts val="1600"/>
              <a:buFont typeface="Wingdings" panose="05000000000000000000" pitchFamily="2" charset="2"/>
              <a:buChar char="v"/>
            </a:pPr>
            <a:r>
              <a:rPr lang="en-US" sz="1600" dirty="0">
                <a:solidFill>
                  <a:schemeClr val="dk1"/>
                </a:solidFill>
                <a:latin typeface="Libre Franklin"/>
                <a:ea typeface="Libre Franklin"/>
                <a:cs typeface="Libre Franklin"/>
                <a:sym typeface="Libre Franklin"/>
              </a:rPr>
              <a:t>Using MERN stack, we were able exploit: </a:t>
            </a:r>
          </a:p>
          <a:p>
            <a:pPr marL="285750" marR="0" lvl="0" indent="-285750" algn="l" rtl="0">
              <a:lnSpc>
                <a:spcPct val="100000"/>
              </a:lnSpc>
              <a:spcBef>
                <a:spcPts val="1000"/>
              </a:spcBef>
              <a:spcAft>
                <a:spcPts val="0"/>
              </a:spcAft>
              <a:buClr>
                <a:schemeClr val="dk1"/>
              </a:buClr>
              <a:buSzPts val="1600"/>
              <a:buFont typeface="Wingdings" panose="05000000000000000000" pitchFamily="2" charset="2"/>
              <a:buChar char="v"/>
            </a:pPr>
            <a:r>
              <a:rPr lang="en-US" sz="1600" dirty="0">
                <a:solidFill>
                  <a:schemeClr val="dk1"/>
                </a:solidFill>
                <a:latin typeface="Libre Franklin"/>
                <a:ea typeface="Libre Franklin"/>
                <a:cs typeface="Libre Franklin"/>
                <a:sym typeface="Libre Franklin"/>
              </a:rPr>
              <a:t>The speed of Express.js in handling HTTP request.</a:t>
            </a:r>
          </a:p>
          <a:p>
            <a:pPr marL="285750" marR="0" lvl="0" indent="-285750" algn="l" rtl="0">
              <a:lnSpc>
                <a:spcPct val="100000"/>
              </a:lnSpc>
              <a:spcBef>
                <a:spcPts val="1000"/>
              </a:spcBef>
              <a:spcAft>
                <a:spcPts val="0"/>
              </a:spcAft>
              <a:buClr>
                <a:schemeClr val="dk1"/>
              </a:buClr>
              <a:buSzPts val="1600"/>
              <a:buFont typeface="Wingdings" panose="05000000000000000000" pitchFamily="2" charset="2"/>
              <a:buChar char="v"/>
            </a:pPr>
            <a:r>
              <a:rPr lang="en-US" sz="1600" dirty="0">
                <a:solidFill>
                  <a:schemeClr val="dk1"/>
                </a:solidFill>
                <a:latin typeface="Libre Franklin"/>
                <a:ea typeface="Libre Franklin"/>
                <a:cs typeface="Libre Franklin"/>
                <a:sym typeface="Libre Franklin"/>
              </a:rPr>
              <a:t>React.js ’s ability of data driven interface with minimal code</a:t>
            </a:r>
          </a:p>
          <a:p>
            <a:pPr marL="285750" marR="0" lvl="0" indent="-285750" algn="l" rtl="0">
              <a:lnSpc>
                <a:spcPct val="100000"/>
              </a:lnSpc>
              <a:spcBef>
                <a:spcPts val="1000"/>
              </a:spcBef>
              <a:spcAft>
                <a:spcPts val="0"/>
              </a:spcAft>
              <a:buClr>
                <a:schemeClr val="dk1"/>
              </a:buClr>
              <a:buSzPts val="1600"/>
              <a:buFont typeface="Wingdings" panose="05000000000000000000" pitchFamily="2" charset="2"/>
              <a:buChar char="v"/>
            </a:pPr>
            <a:r>
              <a:rPr lang="en-US" sz="1600" dirty="0">
                <a:solidFill>
                  <a:schemeClr val="dk1"/>
                </a:solidFill>
                <a:latin typeface="Libre Franklin"/>
                <a:ea typeface="Libre Franklin"/>
                <a:cs typeface="Libre Franklin"/>
                <a:sym typeface="Libre Franklin"/>
              </a:rPr>
              <a:t>MongoDB’s ability to process and store the JSON documents created in React.js</a:t>
            </a:r>
            <a:endParaRPr lang="en-US" sz="1600" dirty="0"/>
          </a:p>
          <a:p>
            <a:pPr marL="0" marR="0" lvl="0" indent="0" algn="l" rtl="0">
              <a:lnSpc>
                <a:spcPct val="100000"/>
              </a:lnSpc>
              <a:spcBef>
                <a:spcPts val="1000"/>
              </a:spcBef>
              <a:spcAft>
                <a:spcPts val="0"/>
              </a:spcAft>
              <a:buClr>
                <a:schemeClr val="dk1"/>
              </a:buClr>
              <a:buSzPts val="1600"/>
              <a:buFont typeface="Arial"/>
              <a:buNone/>
            </a:pPr>
            <a:endParaRPr lang="en-US" sz="1600" b="0" i="0" dirty="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DA564CB-5810-4326-A70D-7C7824977A17}"/>
              </a:ext>
            </a:extLst>
          </p:cNvPr>
          <p:cNvSpPr>
            <a:spLocks noGrp="1"/>
          </p:cNvSpPr>
          <p:nvPr>
            <p:ph type="pic" idx="2"/>
          </p:nvPr>
        </p:nvSpPr>
        <p:spPr/>
      </p:sp>
      <p:sp>
        <p:nvSpPr>
          <p:cNvPr id="3" name="Title 2">
            <a:extLst>
              <a:ext uri="{FF2B5EF4-FFF2-40B4-BE49-F238E27FC236}">
                <a16:creationId xmlns:a16="http://schemas.microsoft.com/office/drawing/2014/main" id="{7CCA7FB6-89DE-4D81-8BF9-DDFA58B0E251}"/>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041809AC-F5F6-4010-9079-450ED2ABB7B8}"/>
              </a:ext>
            </a:extLst>
          </p:cNvPr>
          <p:cNvSpPr>
            <a:spLocks noGrp="1"/>
          </p:cNvSpPr>
          <p:nvPr>
            <p:ph type="body" idx="1"/>
          </p:nvPr>
        </p:nvSpPr>
        <p:spPr/>
        <p:txBody>
          <a:bodyPr/>
          <a:lstStyle/>
          <a:p>
            <a:endParaRPr lang="en-IN"/>
          </a:p>
        </p:txBody>
      </p:sp>
      <p:sp>
        <p:nvSpPr>
          <p:cNvPr id="5" name="Slide Number Placeholder 4">
            <a:extLst>
              <a:ext uri="{FF2B5EF4-FFF2-40B4-BE49-F238E27FC236}">
                <a16:creationId xmlns:a16="http://schemas.microsoft.com/office/drawing/2014/main" id="{004423B5-F26D-4E1A-A1B0-04B1ED0C07A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3</a:t>
            </a:fld>
            <a:endParaRPr lang="en-US">
              <a:latin typeface="Libre Franklin"/>
              <a:ea typeface="Libre Franklin"/>
              <a:cs typeface="Libre Franklin"/>
              <a:sym typeface="Libre Franklin"/>
            </a:endParaRPr>
          </a:p>
        </p:txBody>
      </p:sp>
      <p:pic>
        <p:nvPicPr>
          <p:cNvPr id="6" name="Picture 5">
            <a:extLst>
              <a:ext uri="{FF2B5EF4-FFF2-40B4-BE49-F238E27FC236}">
                <a16:creationId xmlns:a16="http://schemas.microsoft.com/office/drawing/2014/main" id="{B6DEA4F5-298C-4492-9861-F63A5D85B56A}"/>
              </a:ext>
            </a:extLst>
          </p:cNvPr>
          <p:cNvPicPr>
            <a:picLocks noChangeAspect="1"/>
          </p:cNvPicPr>
          <p:nvPr/>
        </p:nvPicPr>
        <p:blipFill>
          <a:blip r:embed="rId2"/>
          <a:stretch>
            <a:fillRect/>
          </a:stretch>
        </p:blipFill>
        <p:spPr>
          <a:xfrm>
            <a:off x="952499" y="-22543"/>
            <a:ext cx="9460464" cy="6594278"/>
          </a:xfrm>
          <a:prstGeom prst="rect">
            <a:avLst/>
          </a:prstGeom>
        </p:spPr>
      </p:pic>
    </p:spTree>
    <p:extLst>
      <p:ext uri="{BB962C8B-B14F-4D97-AF65-F5344CB8AC3E}">
        <p14:creationId xmlns:p14="http://schemas.microsoft.com/office/powerpoint/2010/main" val="2318890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226528-61BF-4267-A258-7C07DF1ED86C}"/>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C8AEC60D-7E32-42AD-87BA-5B6BE3D19370}"/>
              </a:ext>
            </a:extLst>
          </p:cNvPr>
          <p:cNvSpPr>
            <a:spLocks noGrp="1"/>
          </p:cNvSpPr>
          <p:nvPr>
            <p:ph type="body" idx="1"/>
          </p:nvPr>
        </p:nvSpPr>
        <p:spPr/>
        <p:txBody>
          <a:bodyPr/>
          <a:lstStyle/>
          <a:p>
            <a:endParaRPr lang="en-IN"/>
          </a:p>
        </p:txBody>
      </p:sp>
      <p:sp>
        <p:nvSpPr>
          <p:cNvPr id="5" name="Slide Number Placeholder 4">
            <a:extLst>
              <a:ext uri="{FF2B5EF4-FFF2-40B4-BE49-F238E27FC236}">
                <a16:creationId xmlns:a16="http://schemas.microsoft.com/office/drawing/2014/main" id="{7DDA52E0-62AD-4572-AB67-EB660EB18C2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4</a:t>
            </a:fld>
            <a:endParaRPr lang="en-US">
              <a:latin typeface="Libre Franklin"/>
              <a:ea typeface="Libre Franklin"/>
              <a:cs typeface="Libre Franklin"/>
              <a:sym typeface="Libre Franklin"/>
            </a:endParaRPr>
          </a:p>
        </p:txBody>
      </p:sp>
      <p:pic>
        <p:nvPicPr>
          <p:cNvPr id="6" name="Picture Placeholder 2">
            <a:extLst>
              <a:ext uri="{FF2B5EF4-FFF2-40B4-BE49-F238E27FC236}">
                <a16:creationId xmlns:a16="http://schemas.microsoft.com/office/drawing/2014/main" id="{E398E989-E0C6-488C-BDA3-C83F35287343}"/>
              </a:ext>
            </a:extLst>
          </p:cNvPr>
          <p:cNvPicPr>
            <a:picLocks noChangeAspect="1"/>
          </p:cNvPicPr>
          <p:nvPr/>
        </p:nvPicPr>
        <p:blipFill>
          <a:blip r:embed="rId3"/>
          <a:srcRect t="2169" b="2169"/>
          <a:stretch>
            <a:fillRect/>
          </a:stretch>
        </p:blipFill>
        <p:spPr>
          <a:xfrm>
            <a:off x="952499" y="185718"/>
            <a:ext cx="11115676" cy="6486564"/>
          </a:xfrm>
          <a:prstGeom prst="rect">
            <a:avLst/>
          </a:prstGeom>
          <a:noFill/>
          <a:ln>
            <a:noFill/>
          </a:ln>
        </p:spPr>
      </p:pic>
    </p:spTree>
    <p:extLst>
      <p:ext uri="{BB962C8B-B14F-4D97-AF65-F5344CB8AC3E}">
        <p14:creationId xmlns:p14="http://schemas.microsoft.com/office/powerpoint/2010/main" val="708509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a:t>Describe your Use Cases here</a:t>
            </a:r>
            <a:endParaRPr/>
          </a:p>
        </p:txBody>
      </p:sp>
      <p:sp>
        <p:nvSpPr>
          <p:cNvPr id="229" name="Google Shape;229;p3"/>
          <p:cNvSpPr txBox="1">
            <a:spLocks noGrp="1"/>
          </p:cNvSpPr>
          <p:nvPr>
            <p:ph type="body" idx="1"/>
          </p:nvPr>
        </p:nvSpPr>
        <p:spPr>
          <a:xfrm>
            <a:off x="952499" y="2656902"/>
            <a:ext cx="4838701" cy="367531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endParaRPr lang="en-US" dirty="0"/>
          </a:p>
          <a:p>
            <a:pPr marL="285750" lvl="0" indent="-285750" algn="l" rtl="0">
              <a:lnSpc>
                <a:spcPct val="90000"/>
              </a:lnSpc>
              <a:spcBef>
                <a:spcPts val="0"/>
              </a:spcBef>
              <a:spcAft>
                <a:spcPts val="0"/>
              </a:spcAft>
              <a:buClr>
                <a:schemeClr val="dk1"/>
              </a:buClr>
              <a:buSzPts val="1600"/>
              <a:buFont typeface="Wingdings" panose="05000000000000000000" pitchFamily="2" charset="2"/>
              <a:buChar char="Ø"/>
            </a:pPr>
            <a:r>
              <a:rPr lang="en-US" dirty="0"/>
              <a:t>Reviewer :  Reviews the questions manually</a:t>
            </a:r>
          </a:p>
          <a:p>
            <a:pPr marL="0" lvl="0" indent="0" algn="l" rtl="0">
              <a:lnSpc>
                <a:spcPct val="90000"/>
              </a:lnSpc>
              <a:spcBef>
                <a:spcPts val="0"/>
              </a:spcBef>
              <a:spcAft>
                <a:spcPts val="0"/>
              </a:spcAft>
              <a:buClr>
                <a:schemeClr val="dk1"/>
              </a:buClr>
              <a:buSzPts val="1600"/>
            </a:pPr>
            <a:r>
              <a:rPr lang="en-US" dirty="0"/>
              <a:t>	          (Log in, Checks the question, 		           Approve / Reject the question) </a:t>
            </a:r>
          </a:p>
          <a:p>
            <a:pPr marL="285750" lvl="0" indent="-285750" algn="l" rtl="0">
              <a:lnSpc>
                <a:spcPct val="90000"/>
              </a:lnSpc>
              <a:spcBef>
                <a:spcPts val="0"/>
              </a:spcBef>
              <a:spcAft>
                <a:spcPts val="0"/>
              </a:spcAft>
              <a:buClr>
                <a:schemeClr val="dk1"/>
              </a:buClr>
              <a:buSzPts val="1600"/>
              <a:buFont typeface="Noto Sans Symbols"/>
              <a:buChar char="⮚"/>
            </a:pPr>
            <a:endParaRPr lang="en-US" dirty="0"/>
          </a:p>
          <a:p>
            <a:pPr marL="285750" lvl="0" indent="-285750" algn="l" rtl="0">
              <a:lnSpc>
                <a:spcPct val="90000"/>
              </a:lnSpc>
              <a:spcBef>
                <a:spcPts val="0"/>
              </a:spcBef>
              <a:spcAft>
                <a:spcPts val="0"/>
              </a:spcAft>
              <a:buClr>
                <a:schemeClr val="dk1"/>
              </a:buClr>
              <a:buSzPts val="1600"/>
              <a:buFont typeface="Wingdings" panose="05000000000000000000" pitchFamily="2" charset="2"/>
              <a:buChar char="Ø"/>
            </a:pPr>
            <a:r>
              <a:rPr lang="en-US" dirty="0"/>
              <a:t>Submitter :  Submits the questions on the 		           portal (Logs in, Submit the 		           question,  Get notified about 		           status of submitted question)</a:t>
            </a:r>
          </a:p>
          <a:p>
            <a:pPr marL="285750" lvl="0" indent="-285750" algn="l" rtl="0">
              <a:lnSpc>
                <a:spcPct val="90000"/>
              </a:lnSpc>
              <a:spcBef>
                <a:spcPts val="0"/>
              </a:spcBef>
              <a:spcAft>
                <a:spcPts val="0"/>
              </a:spcAft>
              <a:buClr>
                <a:schemeClr val="dk1"/>
              </a:buClr>
              <a:buSzPts val="1600"/>
              <a:buFont typeface="Noto Sans Symbols"/>
              <a:buChar char="⮚"/>
            </a:pPr>
            <a:endParaRPr lang="en-US" dirty="0"/>
          </a:p>
          <a:p>
            <a:pPr marL="285750" lvl="0" indent="-285750" algn="l" rtl="0">
              <a:lnSpc>
                <a:spcPct val="90000"/>
              </a:lnSpc>
              <a:spcBef>
                <a:spcPts val="0"/>
              </a:spcBef>
              <a:spcAft>
                <a:spcPts val="0"/>
              </a:spcAft>
              <a:buClr>
                <a:schemeClr val="dk1"/>
              </a:buClr>
              <a:buSzPts val="1600"/>
              <a:buFont typeface="Wingdings" panose="05000000000000000000" pitchFamily="2" charset="2"/>
              <a:buChar char="Ø"/>
            </a:pPr>
            <a:r>
              <a:rPr lang="en-US" dirty="0"/>
              <a:t>Admin :  Has administrator access over 		   QUBA (Generate the question set, 		   Review  questions, Submit questions, 	   Delete invalid questions, Create topic/ 	   subjects, Add new reviewers)</a:t>
            </a:r>
          </a:p>
          <a:p>
            <a:pPr marL="285750" lvl="0" indent="-285750" algn="l" rtl="0">
              <a:lnSpc>
                <a:spcPct val="90000"/>
              </a:lnSpc>
              <a:spcBef>
                <a:spcPts val="0"/>
              </a:spcBef>
              <a:spcAft>
                <a:spcPts val="0"/>
              </a:spcAft>
              <a:buClr>
                <a:schemeClr val="dk1"/>
              </a:buClr>
              <a:buSzPts val="1600"/>
              <a:buFont typeface="Noto Sans Symbols"/>
              <a:buChar char="⮚"/>
            </a:pPr>
            <a:endParaRPr lang="en-US" dirty="0"/>
          </a:p>
          <a:p>
            <a:pPr marL="285750" lvl="0" indent="-285750" algn="l" rtl="0">
              <a:lnSpc>
                <a:spcPct val="90000"/>
              </a:lnSpc>
              <a:spcBef>
                <a:spcPts val="0"/>
              </a:spcBef>
              <a:spcAft>
                <a:spcPts val="0"/>
              </a:spcAft>
              <a:buClr>
                <a:schemeClr val="dk1"/>
              </a:buClr>
              <a:buSzPts val="1600"/>
              <a:buFont typeface="Noto Sans Symbols"/>
              <a:buChar char="⮚"/>
            </a:pPr>
            <a:endParaRPr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5</a:t>
            </a:fld>
            <a:endParaRPr/>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a:solidFill>
                  <a:schemeClr val="lt2"/>
                </a:solidFill>
                <a:latin typeface="Franklin Gothic"/>
                <a:ea typeface="Franklin Gothic"/>
                <a:cs typeface="Franklin Gothic"/>
                <a:sym typeface="Franklin Gothic"/>
              </a:rPr>
              <a:t>Describe your Dependencies / Show stopper here</a:t>
            </a:r>
            <a:endParaRPr/>
          </a:p>
        </p:txBody>
      </p:sp>
      <p:sp>
        <p:nvSpPr>
          <p:cNvPr id="232" name="Google Shape;232;p3"/>
          <p:cNvSpPr txBox="1"/>
          <p:nvPr/>
        </p:nvSpPr>
        <p:spPr>
          <a:xfrm>
            <a:off x="6248399" y="2656903"/>
            <a:ext cx="4838701" cy="367531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endParaRPr lang="en-US" sz="1600" dirty="0">
              <a:solidFill>
                <a:schemeClr val="dk1"/>
              </a:solidFill>
              <a:latin typeface="Libre Franklin"/>
              <a:sym typeface="Libre Franklin"/>
            </a:endParaRP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Ø"/>
            </a:pPr>
            <a:r>
              <a:rPr lang="en-US" sz="1600" dirty="0">
                <a:solidFill>
                  <a:schemeClr val="dk1"/>
                </a:solidFill>
                <a:latin typeface="Libre Franklin"/>
                <a:sym typeface="Libre Franklin"/>
              </a:rPr>
              <a:t>React-Query is the main dependency of our solution. It has helped us to reduce extravagant efforts on integrating our codebase and passing data from backend to frontend.</a:t>
            </a:r>
          </a:p>
          <a:p>
            <a:pPr marL="285750" marR="0" lvl="0" indent="-285750" algn="l" rtl="0">
              <a:lnSpc>
                <a:spcPct val="90000"/>
              </a:lnSpc>
              <a:spcBef>
                <a:spcPts val="0"/>
              </a:spcBef>
              <a:spcAft>
                <a:spcPts val="0"/>
              </a:spcAft>
              <a:buClr>
                <a:schemeClr val="dk1"/>
              </a:buClr>
              <a:buSzPts val="1600"/>
              <a:buFont typeface="Noto Sans Symbols"/>
              <a:buChar char="⮚"/>
            </a:pPr>
            <a:endParaRPr lang="en-US" sz="1600" dirty="0">
              <a:solidFill>
                <a:schemeClr val="dk1"/>
              </a:solidFill>
              <a:latin typeface="Libre Franklin"/>
              <a:sym typeface="Libre Franklin"/>
            </a:endParaRP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Ø"/>
            </a:pPr>
            <a:r>
              <a:rPr lang="en-US" sz="1600" dirty="0">
                <a:solidFill>
                  <a:srgbClr val="FF0000"/>
                </a:solidFill>
                <a:latin typeface="Libre Franklin"/>
                <a:sym typeface="Libre Franklin"/>
              </a:rPr>
              <a:t>The show stopper for our solution is the attachment of images in questions as well as answers. The hosting and displaying of images is a real issue as we need the images in higher quality and in a smaller size. </a:t>
            </a:r>
          </a:p>
          <a:p>
            <a:pPr marL="285750" marR="0" lvl="0" indent="-285750" algn="l" rtl="0">
              <a:lnSpc>
                <a:spcPct val="90000"/>
              </a:lnSpc>
              <a:spcBef>
                <a:spcPts val="0"/>
              </a:spcBef>
              <a:spcAft>
                <a:spcPts val="0"/>
              </a:spcAft>
              <a:buClr>
                <a:schemeClr val="dk1"/>
              </a:buClr>
              <a:buSzPts val="1600"/>
              <a:buFont typeface="Noto Sans Symbols"/>
              <a:buChar char="⮚"/>
            </a:pPr>
            <a:endParaRPr lang="en-US" sz="1600" dirty="0">
              <a:solidFill>
                <a:srgbClr val="FF0000"/>
              </a:solidFill>
              <a:latin typeface="Libre Franklin"/>
              <a:sym typeface="Libre Franklin"/>
            </a:endParaRP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Ø"/>
            </a:pPr>
            <a:r>
              <a:rPr lang="en-US" sz="1600" dirty="0">
                <a:solidFill>
                  <a:srgbClr val="FF0000"/>
                </a:solidFill>
                <a:latin typeface="Libre Franklin"/>
                <a:sym typeface="Libre Franklin"/>
              </a:rPr>
              <a:t>The evaluation of quality of images posed an issue. </a:t>
            </a:r>
            <a:endParaRPr lang="en-US" sz="1600" dirty="0">
              <a:solidFill>
                <a:schemeClr val="dk1"/>
              </a:solidFill>
              <a:latin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endParaRPr lang="en-US" sz="1600" dirty="0">
              <a:solidFill>
                <a:schemeClr val="dk1"/>
              </a:solidFill>
              <a:latin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endParaRPr lang="en-US" sz="1600" dirty="0">
              <a:solidFill>
                <a:schemeClr val="dk1"/>
              </a:solidFill>
              <a:latin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Leader Name: Luckshya Verma</a:t>
            </a:r>
            <a:endParaRPr dirty="0"/>
          </a:p>
          <a:p>
            <a:pPr marL="0" lvl="0" indent="0" algn="l" rtl="0">
              <a:lnSpc>
                <a:spcPct val="90000"/>
              </a:lnSpc>
              <a:spcBef>
                <a:spcPts val="1000"/>
              </a:spcBef>
              <a:spcAft>
                <a:spcPts val="0"/>
              </a:spcAft>
              <a:buClr>
                <a:schemeClr val="dk1"/>
              </a:buClr>
              <a:buSzPts val="1200"/>
              <a:buNone/>
            </a:pPr>
            <a:r>
              <a:rPr lang="en-US" sz="1200" dirty="0"/>
              <a:t>Branch : B.Tech				Stream: CSE			Year : 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1 Name: Lovesh Verma</a:t>
            </a:r>
            <a:endParaRPr dirty="0"/>
          </a:p>
          <a:p>
            <a:pPr marL="0" lvl="0" indent="0" algn="l" rtl="0">
              <a:lnSpc>
                <a:spcPct val="90000"/>
              </a:lnSpc>
              <a:spcBef>
                <a:spcPts val="1000"/>
              </a:spcBef>
              <a:spcAft>
                <a:spcPts val="0"/>
              </a:spcAft>
              <a:buClr>
                <a:schemeClr val="dk1"/>
              </a:buClr>
              <a:buSzPts val="1200"/>
              <a:buNone/>
            </a:pPr>
            <a:r>
              <a:rPr lang="en-US" sz="1200" dirty="0"/>
              <a:t>Branch : B.Tech 			 	Stream: IT	 		Year : 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2 Name: Manmeet Singh</a:t>
            </a:r>
            <a:endParaRPr dirty="0"/>
          </a:p>
          <a:p>
            <a:pPr marL="0" lvl="0" indent="0" algn="l" rtl="0">
              <a:lnSpc>
                <a:spcPct val="90000"/>
              </a:lnSpc>
              <a:spcBef>
                <a:spcPts val="1000"/>
              </a:spcBef>
              <a:spcAft>
                <a:spcPts val="0"/>
              </a:spcAft>
              <a:buClr>
                <a:schemeClr val="dk1"/>
              </a:buClr>
              <a:buSzPts val="1200"/>
              <a:buNone/>
            </a:pPr>
            <a:r>
              <a:rPr lang="en-US" sz="1200" dirty="0"/>
              <a:t>Branch : B.Tech 				Stream: CSE 			Year : 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3 Name: Rahul Shrimali</a:t>
            </a:r>
            <a:endParaRPr dirty="0"/>
          </a:p>
          <a:p>
            <a:pPr marL="0" indent="0">
              <a:buSzPts val="1200"/>
            </a:pPr>
            <a:r>
              <a:rPr lang="en-US" sz="1200" dirty="0"/>
              <a:t>Branch : B.Tech 				Stream: CSE 			Year : 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4 Name: Ritesh Gupta</a:t>
            </a:r>
            <a:endParaRPr lang="en-US" dirty="0"/>
          </a:p>
          <a:p>
            <a:pPr marL="0" lvl="0" indent="0" algn="l" rtl="0">
              <a:lnSpc>
                <a:spcPct val="90000"/>
              </a:lnSpc>
              <a:spcBef>
                <a:spcPts val="1000"/>
              </a:spcBef>
              <a:spcAft>
                <a:spcPts val="0"/>
              </a:spcAft>
              <a:buClr>
                <a:schemeClr val="dk1"/>
              </a:buClr>
              <a:buSzPts val="1200"/>
              <a:buNone/>
            </a:pPr>
            <a:r>
              <a:rPr lang="en-US" sz="1200" dirty="0"/>
              <a:t>Branch : B.Tech 				Stream: CSE 			Year : 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5 Name: Namya Kohli</a:t>
            </a:r>
            <a:endParaRPr dirty="0"/>
          </a:p>
          <a:p>
            <a:pPr marL="0" lvl="0" indent="0" algn="l" rtl="0">
              <a:lnSpc>
                <a:spcPct val="90000"/>
              </a:lnSpc>
              <a:spcBef>
                <a:spcPts val="1000"/>
              </a:spcBef>
              <a:spcAft>
                <a:spcPts val="0"/>
              </a:spcAft>
              <a:buClr>
                <a:schemeClr val="dk1"/>
              </a:buClr>
              <a:buSzPts val="1200"/>
              <a:buNone/>
            </a:pPr>
            <a:r>
              <a:rPr lang="en-US" sz="1200" dirty="0"/>
              <a:t>Branch : B.Tech 			 	Stream: CSE 			Year : II</a:t>
            </a:r>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1 Name: Type Your Name Here</a:t>
            </a:r>
            <a:endParaRPr dirty="0"/>
          </a:p>
          <a:p>
            <a:pPr marL="0" lvl="0" indent="0" algn="l" rtl="0">
              <a:lnSpc>
                <a:spcPct val="90000"/>
              </a:lnSpc>
              <a:spcBef>
                <a:spcPts val="1000"/>
              </a:spcBef>
              <a:spcAft>
                <a:spcPts val="0"/>
              </a:spcAft>
              <a:buClr>
                <a:schemeClr val="dk1"/>
              </a:buClr>
              <a:buSzPts val="1200"/>
              <a:buNone/>
            </a:pPr>
            <a:r>
              <a:rPr lang="en-US" sz="1200" dirty="0"/>
              <a:t>Category (Academic/Industry): 			Expertise (AI/ML/Blockchain </a:t>
            </a:r>
            <a:r>
              <a:rPr lang="en-US" sz="1200" dirty="0" err="1"/>
              <a:t>etc</a:t>
            </a:r>
            <a:r>
              <a:rPr lang="en-US" sz="1200" dirty="0"/>
              <a:t>): 		Domain Experience (in years):    </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2 Name: Type Your Name Here</a:t>
            </a:r>
            <a:endParaRPr dirty="0"/>
          </a:p>
          <a:p>
            <a:pPr marL="0" lvl="0" indent="0" algn="l" rtl="0">
              <a:lnSpc>
                <a:spcPct val="90000"/>
              </a:lnSpc>
              <a:spcBef>
                <a:spcPts val="1000"/>
              </a:spcBef>
              <a:spcAft>
                <a:spcPts val="0"/>
              </a:spcAft>
              <a:buClr>
                <a:schemeClr val="dk1"/>
              </a:buClr>
              <a:buSzPts val="1200"/>
              <a:buNone/>
            </a:pPr>
            <a:r>
              <a:rPr lang="en-US" sz="1200" dirty="0"/>
              <a:t>Category (Academic/Industry):		 	Expertise (AI/ML/Blockchain </a:t>
            </a:r>
            <a:r>
              <a:rPr lang="en-US" sz="1200" dirty="0" err="1"/>
              <a:t>etc</a:t>
            </a:r>
            <a:r>
              <a:rPr lang="en-US" sz="1200" dirty="0"/>
              <a:t>): 		Domain Experience (in years):    </a:t>
            </a:r>
            <a:endParaRPr dirty="0"/>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757</TotalTime>
  <Words>721</Words>
  <Application>Microsoft Office PowerPoint</Application>
  <PresentationFormat>Widescreen</PresentationFormat>
  <Paragraphs>58</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Franklin Gothic</vt:lpstr>
      <vt:lpstr>Noto Sans Symbols</vt:lpstr>
      <vt:lpstr>Libre Franklin</vt:lpstr>
      <vt:lpstr>Calibri</vt:lpstr>
      <vt:lpstr>Wingdings</vt:lpstr>
      <vt:lpstr>Arial</vt:lpstr>
      <vt:lpstr>Theme1</vt:lpstr>
      <vt:lpstr>Basic Details of the Team and Problem Statement</vt:lpstr>
      <vt:lpstr>Idea/Approach Details</vt:lpstr>
      <vt:lpstr>PowerPoint Presentation</vt:lpstr>
      <vt:lpstr>PowerPoint Presentation</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Ritesh Gupta</cp:lastModifiedBy>
  <cp:revision>11</cp:revision>
  <dcterms:created xsi:type="dcterms:W3CDTF">2022-02-11T07:14:46Z</dcterms:created>
  <dcterms:modified xsi:type="dcterms:W3CDTF">2022-03-23T07:57:12Z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