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3d24319a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3d24319a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3d24319a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3d24319a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http://digistump.com/wiki/digispark/tutorials/connecting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d24319a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d24319a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c51a299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c51a299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30e3bea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30e3bea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c51a29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c51a29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4c51a299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4c51a299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c51a29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c51a29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c51a299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c51a299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c51a299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c51a299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c51a299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c51a299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c51a299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c51a299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c51a299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c51a299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3d24319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3d2431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GBDK for macos: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KiGB: https://www.macupdate.com/app/mac/11018/kigb/download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d24319a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3d24319a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USB Rubber Ducky Workshop</a:t>
            </a:r>
            <a:endParaRPr/>
          </a:p>
        </p:txBody>
      </p:sp>
      <p:sp>
        <p:nvSpPr>
          <p:cNvPr id="135" name="Google Shape;135;p13"/>
          <p:cNvSpPr txBox="1"/>
          <p:nvPr>
            <p:ph idx="1" type="subTitle"/>
          </p:nvPr>
        </p:nvSpPr>
        <p:spPr>
          <a:xfrm>
            <a:off x="5083950" y="3632350"/>
            <a:ext cx="34707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Penn State IEEE Student Chapter 2021</a:t>
            </a:r>
            <a:endParaRPr/>
          </a:p>
          <a:p>
            <a:pPr indent="0" lvl="0" marL="0" rtl="0" algn="l">
              <a:spcBef>
                <a:spcPts val="0"/>
              </a:spcBef>
              <a:spcAft>
                <a:spcPts val="0"/>
              </a:spcAft>
              <a:buNone/>
            </a:pPr>
            <a:r>
              <a:rPr lang="en" sz="1100"/>
              <a:t>Led by Will McGloughlin, Cole Baughman,</a:t>
            </a:r>
            <a:endParaRPr sz="1100"/>
          </a:p>
          <a:p>
            <a:pPr indent="0" lvl="0" marL="0" rtl="0" algn="l">
              <a:spcBef>
                <a:spcPts val="0"/>
              </a:spcBef>
              <a:spcAft>
                <a:spcPts val="0"/>
              </a:spcAft>
              <a:buNone/>
            </a:pPr>
            <a:r>
              <a:rPr lang="en" sz="1100"/>
              <a:t>Luke Miller, and Taylor Casavant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Libraries</a:t>
            </a:r>
            <a:endParaRPr/>
          </a:p>
        </p:txBody>
      </p:sp>
      <p:sp>
        <p:nvSpPr>
          <p:cNvPr id="193" name="Google Shape;193;p22"/>
          <p:cNvSpPr txBox="1"/>
          <p:nvPr>
            <p:ph idx="1" type="body"/>
          </p:nvPr>
        </p:nvSpPr>
        <p:spPr>
          <a:xfrm>
            <a:off x="1052550" y="9369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Libraries a</a:t>
            </a:r>
            <a:r>
              <a:rPr lang="en"/>
              <a:t>re </a:t>
            </a:r>
            <a:r>
              <a:rPr lang="en"/>
              <a:t>a collection of non-volatile resources used by computer programs</a:t>
            </a:r>
            <a:endParaRPr/>
          </a:p>
          <a:p>
            <a:pPr indent="-311150" lvl="0" marL="457200" rtl="0" algn="l">
              <a:spcBef>
                <a:spcPts val="0"/>
              </a:spcBef>
              <a:spcAft>
                <a:spcPts val="0"/>
              </a:spcAft>
              <a:buSzPts val="1300"/>
              <a:buChar char="●"/>
            </a:pPr>
            <a:r>
              <a:rPr lang="en"/>
              <a:t>Existing Libraries for the Digispark will be included in our scripts</a:t>
            </a:r>
            <a:endParaRPr b="1"/>
          </a:p>
          <a:p>
            <a:pPr indent="-311150" lvl="0" marL="457200" rtl="0" algn="l">
              <a:spcBef>
                <a:spcPts val="0"/>
              </a:spcBef>
              <a:spcAft>
                <a:spcPts val="0"/>
              </a:spcAft>
              <a:buSzPts val="1300"/>
              <a:buChar char="●"/>
            </a:pPr>
            <a:r>
              <a:rPr lang="en"/>
              <a:t>They will be written in an include statement at the top of our program</a:t>
            </a:r>
            <a:endParaRPr/>
          </a:p>
          <a:p>
            <a:pPr indent="-311150" lvl="0" marL="457200" rtl="0" algn="l">
              <a:spcBef>
                <a:spcPts val="0"/>
              </a:spcBef>
              <a:spcAft>
                <a:spcPts val="0"/>
              </a:spcAft>
              <a:buSzPts val="1300"/>
              <a:buChar char="●"/>
            </a:pPr>
            <a:r>
              <a:rPr lang="en"/>
              <a:t>We will use functions from these libraries</a:t>
            </a:r>
            <a:endParaRPr/>
          </a:p>
        </p:txBody>
      </p:sp>
      <p:pic>
        <p:nvPicPr>
          <p:cNvPr id="194" name="Google Shape;194;p22"/>
          <p:cNvPicPr preferRelativeResize="0"/>
          <p:nvPr/>
        </p:nvPicPr>
        <p:blipFill>
          <a:blip r:embed="rId3">
            <a:alphaModFix/>
          </a:blip>
          <a:stretch>
            <a:fillRect/>
          </a:stretch>
        </p:blipFill>
        <p:spPr>
          <a:xfrm>
            <a:off x="1621575" y="2571750"/>
            <a:ext cx="5088624" cy="144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151100" y="403600"/>
            <a:ext cx="7531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Installing Drivers and  Adding Boards Manager</a:t>
            </a:r>
            <a:endParaRPr/>
          </a:p>
        </p:txBody>
      </p:sp>
      <p:sp>
        <p:nvSpPr>
          <p:cNvPr id="200" name="Google Shape;200;p23"/>
          <p:cNvSpPr txBox="1"/>
          <p:nvPr>
            <p:ph idx="1" type="body"/>
          </p:nvPr>
        </p:nvSpPr>
        <p:spPr>
          <a:xfrm>
            <a:off x="1151100" y="18631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Boards Manager URL:</a:t>
            </a:r>
            <a:r>
              <a:rPr lang="en" sz="1500"/>
              <a:t> </a:t>
            </a:r>
            <a:r>
              <a:rPr b="1" lang="en" sz="1250"/>
              <a:t>http://digistump.com/package_digistump_index.json</a:t>
            </a:r>
            <a:endParaRPr b="1" sz="1250"/>
          </a:p>
          <a:p>
            <a:pPr indent="0" lvl="0" marL="457200" rtl="0" algn="l">
              <a:spcBef>
                <a:spcPts val="1200"/>
              </a:spcBef>
              <a:spcAft>
                <a:spcPts val="0"/>
              </a:spcAft>
              <a:buNone/>
            </a:pPr>
            <a:r>
              <a:t/>
            </a:r>
            <a:endParaRPr b="1" sz="1250"/>
          </a:p>
          <a:p>
            <a:pPr indent="-311150" lvl="0" marL="457200" rtl="0" algn="l">
              <a:spcBef>
                <a:spcPts val="1200"/>
              </a:spcBef>
              <a:spcAft>
                <a:spcPts val="0"/>
              </a:spcAft>
              <a:buSzPts val="1300"/>
              <a:buChar char="●"/>
            </a:pPr>
            <a:r>
              <a:rPr lang="en"/>
              <a:t>Drivers URL: </a:t>
            </a:r>
            <a:r>
              <a:rPr b="1" lang="en"/>
              <a:t>https://github.com/digistump/DigistumpArduino/releases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33700" y="87662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Installation and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 One:</a:t>
            </a:r>
            <a:endParaRPr/>
          </a:p>
          <a:p>
            <a:pPr indent="0" lvl="0" marL="0" rtl="0" algn="l">
              <a:spcBef>
                <a:spcPts val="0"/>
              </a:spcBef>
              <a:spcAft>
                <a:spcPts val="0"/>
              </a:spcAft>
              <a:buNone/>
            </a:pPr>
            <a:r>
              <a:rPr lang="en"/>
              <a:t>The Rickroll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Rickroll / Fake windows update</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6"/>
          <p:cNvPicPr preferRelativeResize="0"/>
          <p:nvPr/>
        </p:nvPicPr>
        <p:blipFill rotWithShape="1">
          <a:blip r:embed="rId3">
            <a:alphaModFix/>
          </a:blip>
          <a:srcRect b="0" l="0" r="52698" t="4370"/>
          <a:stretch/>
        </p:blipFill>
        <p:spPr>
          <a:xfrm>
            <a:off x="1852599" y="0"/>
            <a:ext cx="6125476" cy="5220625"/>
          </a:xfrm>
          <a:prstGeom prst="rect">
            <a:avLst/>
          </a:prstGeom>
          <a:noFill/>
          <a:ln>
            <a:noFill/>
          </a:ln>
        </p:spPr>
      </p:pic>
      <p:pic>
        <p:nvPicPr>
          <p:cNvPr id="218" name="Google Shape;218;p26"/>
          <p:cNvPicPr preferRelativeResize="0"/>
          <p:nvPr/>
        </p:nvPicPr>
        <p:blipFill rotWithShape="1">
          <a:blip r:embed="rId4">
            <a:alphaModFix/>
          </a:blip>
          <a:srcRect b="0" l="0" r="0" t="1845"/>
          <a:stretch/>
        </p:blipFill>
        <p:spPr>
          <a:xfrm>
            <a:off x="-2187425" y="2342700"/>
            <a:ext cx="3920800" cy="230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Example Two:</a:t>
            </a:r>
            <a:endParaRPr/>
          </a:p>
          <a:p>
            <a:pPr indent="0" lvl="0" marL="0" rtl="0" algn="l">
              <a:spcBef>
                <a:spcPts val="0"/>
              </a:spcBef>
              <a:spcAft>
                <a:spcPts val="0"/>
              </a:spcAft>
              <a:buNone/>
            </a:pPr>
            <a:r>
              <a:rPr lang="en"/>
              <a:t>The Mouse Wiggler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Make something cool!</a:t>
            </a:r>
            <a:endParaRPr/>
          </a:p>
          <a:p>
            <a:pPr indent="0" lvl="0" marL="0" rtl="0" algn="l">
              <a:spcBef>
                <a:spcPts val="0"/>
              </a:spcBef>
              <a:spcAft>
                <a:spcPts val="0"/>
              </a:spcAft>
              <a:buNone/>
            </a:pPr>
            <a:r>
              <a:rPr lang="en" sz="1400"/>
              <a:t>The Committee will be here to help!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Go ahead and plug it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USB Rubber Duckies</a:t>
            </a:r>
            <a:endParaRPr/>
          </a:p>
        </p:txBody>
      </p:sp>
      <p:sp>
        <p:nvSpPr>
          <p:cNvPr id="146" name="Google Shape;146;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Designed to mimic a keyboard/mouse to automate tasks on PCs</a:t>
            </a:r>
            <a:endParaRPr/>
          </a:p>
          <a:p>
            <a:pPr indent="-298450" lvl="1" marL="914400" rtl="0" algn="l">
              <a:spcBef>
                <a:spcPts val="0"/>
              </a:spcBef>
              <a:spcAft>
                <a:spcPts val="0"/>
              </a:spcAft>
              <a:buSzPts val="1100"/>
              <a:buChar char="-"/>
            </a:pPr>
            <a:r>
              <a:rPr lang="en"/>
              <a:t>More commonly known as “BadUSBs”</a:t>
            </a:r>
            <a:endParaRPr/>
          </a:p>
          <a:p>
            <a:pPr indent="-298450" lvl="1" marL="914400" rtl="0" algn="l">
              <a:spcBef>
                <a:spcPts val="0"/>
              </a:spcBef>
              <a:spcAft>
                <a:spcPts val="0"/>
              </a:spcAft>
              <a:buSzPts val="1100"/>
              <a:buChar char="-"/>
            </a:pPr>
            <a:r>
              <a:rPr lang="en"/>
              <a:t>Computers inherently and (often) unconditionally trust keyboard and mouse input via USB</a:t>
            </a:r>
            <a:endParaRPr/>
          </a:p>
          <a:p>
            <a:pPr indent="-298450" lvl="1" marL="914400" rtl="0" algn="l">
              <a:spcBef>
                <a:spcPts val="0"/>
              </a:spcBef>
              <a:spcAft>
                <a:spcPts val="0"/>
              </a:spcAft>
              <a:buSzPts val="1100"/>
              <a:buChar char="-"/>
            </a:pPr>
            <a:r>
              <a:rPr lang="en"/>
              <a:t>If you can do something with just a keyboard, you can automate it with a USBRD</a:t>
            </a:r>
            <a:endParaRPr/>
          </a:p>
          <a:p>
            <a:pPr indent="-298450" lvl="1" marL="914400" rtl="0" algn="l">
              <a:spcBef>
                <a:spcPts val="0"/>
              </a:spcBef>
              <a:spcAft>
                <a:spcPts val="0"/>
              </a:spcAft>
              <a:buSzPts val="1100"/>
              <a:buChar char="-"/>
            </a:pPr>
            <a:r>
              <a:rPr lang="en"/>
              <a:t>Devices like these are why you NEVER plug in a USB device without knowing what it does</a:t>
            </a:r>
            <a:endParaRPr/>
          </a:p>
          <a:p>
            <a:pPr indent="-298450" lvl="2" marL="1371600" rtl="0" algn="l">
              <a:spcBef>
                <a:spcPts val="0"/>
              </a:spcBef>
              <a:spcAft>
                <a:spcPts val="0"/>
              </a:spcAft>
              <a:buSzPts val="1100"/>
              <a:buChar char="-"/>
            </a:pPr>
            <a:r>
              <a:rPr lang="en"/>
              <a:t>But you guys wouldn’t do that, right?</a:t>
            </a:r>
            <a:endParaRPr/>
          </a:p>
          <a:p>
            <a:pPr indent="-311150" lvl="0" marL="457200" rtl="0" algn="l">
              <a:spcBef>
                <a:spcPts val="0"/>
              </a:spcBef>
              <a:spcAft>
                <a:spcPts val="0"/>
              </a:spcAft>
              <a:buSzPts val="1300"/>
              <a:buChar char="-"/>
            </a:pPr>
            <a:r>
              <a:rPr lang="en"/>
              <a:t>Rubber Duckies in the wild</a:t>
            </a:r>
            <a:endParaRPr/>
          </a:p>
          <a:p>
            <a:pPr indent="-298450" lvl="1" marL="914400" rtl="0" algn="l">
              <a:spcBef>
                <a:spcPts val="0"/>
              </a:spcBef>
              <a:spcAft>
                <a:spcPts val="0"/>
              </a:spcAft>
              <a:buSzPts val="1100"/>
              <a:buChar char="-"/>
            </a:pPr>
            <a:r>
              <a:rPr lang="en"/>
              <a:t>Most common commercially available USBRD from Hak5</a:t>
            </a:r>
            <a:endParaRPr/>
          </a:p>
          <a:p>
            <a:pPr indent="-298450" lvl="1" marL="914400" rtl="0" algn="l">
              <a:spcBef>
                <a:spcPts val="0"/>
              </a:spcBef>
              <a:spcAft>
                <a:spcPts val="0"/>
              </a:spcAft>
              <a:buSzPts val="1100"/>
              <a:buChar char="-"/>
            </a:pPr>
            <a:r>
              <a:rPr lang="en"/>
              <a:t>Disguises itself as a flash drive</a:t>
            </a:r>
            <a:endParaRPr/>
          </a:p>
          <a:p>
            <a:pPr indent="-298450" lvl="1" marL="914400" rtl="0" algn="l">
              <a:spcBef>
                <a:spcPts val="0"/>
              </a:spcBef>
              <a:spcAft>
                <a:spcPts val="0"/>
              </a:spcAft>
              <a:buSzPts val="1100"/>
              <a:buChar char="-"/>
            </a:pPr>
            <a:r>
              <a:rPr lang="en"/>
              <a:t>Uses custom scripting language</a:t>
            </a:r>
            <a:endParaRPr/>
          </a:p>
          <a:p>
            <a:pPr indent="-298450" lvl="1" marL="914400" rtl="0" algn="l">
              <a:spcBef>
                <a:spcPts val="0"/>
              </a:spcBef>
              <a:spcAft>
                <a:spcPts val="0"/>
              </a:spcAft>
              <a:buSzPts val="1100"/>
              <a:buChar char="-"/>
            </a:pPr>
            <a:r>
              <a:rPr lang="en"/>
              <a:t>It’s not cheap for what it is</a:t>
            </a:r>
            <a:endParaRPr/>
          </a:p>
          <a:p>
            <a:pPr indent="-311150" lvl="0" marL="457200" rtl="0" algn="l">
              <a:spcBef>
                <a:spcPts val="0"/>
              </a:spcBef>
              <a:spcAft>
                <a:spcPts val="0"/>
              </a:spcAft>
              <a:buSzPts val="1300"/>
              <a:buChar char="-"/>
            </a:pPr>
            <a:r>
              <a:rPr lang="en"/>
              <a:t>So what did we give you then?</a:t>
            </a:r>
            <a:endParaRPr/>
          </a:p>
        </p:txBody>
      </p:sp>
      <p:pic>
        <p:nvPicPr>
          <p:cNvPr id="147" name="Google Shape;147;p15"/>
          <p:cNvPicPr preferRelativeResize="0"/>
          <p:nvPr/>
        </p:nvPicPr>
        <p:blipFill>
          <a:blip r:embed="rId3">
            <a:alphaModFix/>
          </a:blip>
          <a:stretch>
            <a:fillRect/>
          </a:stretch>
        </p:blipFill>
        <p:spPr>
          <a:xfrm>
            <a:off x="6219875" y="2633750"/>
            <a:ext cx="2397176" cy="2160875"/>
          </a:xfrm>
          <a:prstGeom prst="rect">
            <a:avLst/>
          </a:prstGeom>
          <a:noFill/>
          <a:ln cap="flat" cmpd="sng" w="9525">
            <a:solidFill>
              <a:schemeClr val="dk2"/>
            </a:solidFill>
            <a:prstDash val="solid"/>
            <a:round/>
            <a:headEnd len="sm" w="sm" type="none"/>
            <a:tailEnd len="sm" w="sm" type="none"/>
          </a:ln>
        </p:spPr>
      </p:pic>
      <p:pic>
        <p:nvPicPr>
          <p:cNvPr id="148" name="Google Shape;148;p15"/>
          <p:cNvPicPr preferRelativeResize="0"/>
          <p:nvPr/>
        </p:nvPicPr>
        <p:blipFill>
          <a:blip r:embed="rId4">
            <a:alphaModFix/>
          </a:blip>
          <a:stretch>
            <a:fillRect/>
          </a:stretch>
        </p:blipFill>
        <p:spPr>
          <a:xfrm>
            <a:off x="3241913" y="4133096"/>
            <a:ext cx="2660175" cy="626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Digispark</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ATTiny85-powered Arduino development board</a:t>
            </a:r>
            <a:endParaRPr/>
          </a:p>
          <a:p>
            <a:pPr indent="-298450" lvl="1" marL="914400" rtl="0" algn="l">
              <a:spcBef>
                <a:spcPts val="0"/>
              </a:spcBef>
              <a:spcAft>
                <a:spcPts val="0"/>
              </a:spcAft>
              <a:buSzPts val="1100"/>
              <a:buChar char="-"/>
            </a:pPr>
            <a:r>
              <a:rPr lang="en"/>
              <a:t>Small</a:t>
            </a:r>
            <a:endParaRPr/>
          </a:p>
          <a:p>
            <a:pPr indent="-298450" lvl="1" marL="914400" rtl="0" algn="l">
              <a:spcBef>
                <a:spcPts val="0"/>
              </a:spcBef>
              <a:spcAft>
                <a:spcPts val="0"/>
              </a:spcAft>
              <a:buSzPts val="1100"/>
              <a:buChar char="-"/>
            </a:pPr>
            <a:r>
              <a:rPr lang="en"/>
              <a:t>Cheap</a:t>
            </a:r>
            <a:endParaRPr/>
          </a:p>
          <a:p>
            <a:pPr indent="-298450" lvl="1" marL="914400" rtl="0" algn="l">
              <a:spcBef>
                <a:spcPts val="0"/>
              </a:spcBef>
              <a:spcAft>
                <a:spcPts val="0"/>
              </a:spcAft>
              <a:buSzPts val="1100"/>
              <a:buChar char="-"/>
            </a:pPr>
            <a:r>
              <a:rPr lang="en"/>
              <a:t>Has a male USB port on it</a:t>
            </a:r>
            <a:endParaRPr/>
          </a:p>
          <a:p>
            <a:pPr indent="-298450" lvl="2" marL="1371600" rtl="0" algn="l">
              <a:spcBef>
                <a:spcPts val="0"/>
              </a:spcBef>
              <a:spcAft>
                <a:spcPts val="0"/>
              </a:spcAft>
              <a:buSzPts val="1100"/>
              <a:buChar char="-"/>
            </a:pPr>
            <a:r>
              <a:rPr lang="en"/>
              <a:t>Makes USB HID device imitation trivially easy with the right libraries</a:t>
            </a:r>
            <a:endParaRPr/>
          </a:p>
          <a:p>
            <a:pPr indent="-298450" lvl="1" marL="914400" rtl="0" algn="l">
              <a:spcBef>
                <a:spcPts val="0"/>
              </a:spcBef>
              <a:spcAft>
                <a:spcPts val="0"/>
              </a:spcAft>
              <a:buSzPts val="1100"/>
              <a:buChar char="-"/>
            </a:pPr>
            <a:r>
              <a:rPr lang="en"/>
              <a:t>Programmed similar to Arduino, with a few key differences</a:t>
            </a:r>
            <a:endParaRPr/>
          </a:p>
          <a:p>
            <a:pPr indent="-311150" lvl="0" marL="457200" rtl="0" algn="l">
              <a:spcBef>
                <a:spcPts val="0"/>
              </a:spcBef>
              <a:spcAft>
                <a:spcPts val="0"/>
              </a:spcAft>
              <a:buSzPts val="1300"/>
              <a:buChar char="-"/>
            </a:pPr>
            <a:r>
              <a:rPr lang="en"/>
              <a:t>So what?</a:t>
            </a:r>
            <a:endParaRPr/>
          </a:p>
          <a:p>
            <a:pPr indent="-298450" lvl="1" marL="914400" rtl="0" algn="l">
              <a:spcBef>
                <a:spcPts val="0"/>
              </a:spcBef>
              <a:spcAft>
                <a:spcPts val="0"/>
              </a:spcAft>
              <a:buSzPts val="1100"/>
              <a:buChar char="-"/>
            </a:pPr>
            <a:r>
              <a:rPr lang="en"/>
              <a:t>We can take advantage of the USB HID device libraries to emulate the duties of a real USBRD</a:t>
            </a:r>
            <a:endParaRPr/>
          </a:p>
          <a:p>
            <a:pPr indent="-298450" lvl="1" marL="914400" rtl="0" algn="l">
              <a:spcBef>
                <a:spcPts val="0"/>
              </a:spcBef>
              <a:spcAft>
                <a:spcPts val="0"/>
              </a:spcAft>
              <a:buSzPts val="1100"/>
              <a:buChar char="-"/>
            </a:pPr>
            <a:r>
              <a:rPr lang="en"/>
              <a:t>Harder to program, but...</a:t>
            </a:r>
            <a:endParaRPr/>
          </a:p>
          <a:p>
            <a:pPr indent="-298450" lvl="2" marL="1371600" rtl="0" algn="l">
              <a:spcBef>
                <a:spcPts val="0"/>
              </a:spcBef>
              <a:spcAft>
                <a:spcPts val="0"/>
              </a:spcAft>
              <a:buSzPts val="1100"/>
              <a:buChar char="-"/>
            </a:pPr>
            <a:r>
              <a:rPr lang="en"/>
              <a:t>Official Hak5 USB Rubber Ducky        ---&gt; $50, and you have to learn a new language</a:t>
            </a:r>
            <a:endParaRPr/>
          </a:p>
          <a:p>
            <a:pPr indent="-298450" lvl="2" marL="1371600" rtl="0" algn="l">
              <a:spcBef>
                <a:spcPts val="0"/>
              </a:spcBef>
              <a:spcAft>
                <a:spcPts val="0"/>
              </a:spcAft>
              <a:buSzPts val="1100"/>
              <a:buChar char="-"/>
            </a:pPr>
            <a:r>
              <a:rPr lang="en"/>
              <a:t>Make your own BadUSB device          ---&gt; $???, and you have to do that with little support</a:t>
            </a:r>
            <a:endParaRPr/>
          </a:p>
          <a:p>
            <a:pPr indent="-298450" lvl="2" marL="1371600" rtl="0" algn="l">
              <a:spcBef>
                <a:spcPts val="0"/>
              </a:spcBef>
              <a:spcAft>
                <a:spcPts val="0"/>
              </a:spcAft>
              <a:buSzPts val="1100"/>
              <a:buChar char="-"/>
            </a:pPr>
            <a:r>
              <a:rPr lang="en"/>
              <a:t>DIY USB Rubber Ducky w/ Digispark ---&gt; $5, and all you need is Arduino 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Wide range of uses vary from funny to practical!</a:t>
            </a:r>
            <a:endParaRPr/>
          </a:p>
          <a:p>
            <a:pPr indent="-311150" lvl="0" marL="457200" rtl="0" algn="l">
              <a:spcBef>
                <a:spcPts val="1200"/>
              </a:spcBef>
              <a:spcAft>
                <a:spcPts val="0"/>
              </a:spcAft>
              <a:buSzPts val="1300"/>
              <a:buChar char="-"/>
            </a:pPr>
            <a:r>
              <a:rPr lang="en"/>
              <a:t>Automatically and near-instantly mess with mouse settings</a:t>
            </a:r>
            <a:endParaRPr/>
          </a:p>
          <a:p>
            <a:pPr indent="-311150" lvl="0" marL="457200" rtl="0" algn="l">
              <a:spcBef>
                <a:spcPts val="0"/>
              </a:spcBef>
              <a:spcAft>
                <a:spcPts val="0"/>
              </a:spcAft>
              <a:buSzPts val="1300"/>
              <a:buChar char="-"/>
            </a:pPr>
            <a:r>
              <a:rPr lang="en"/>
              <a:t>Automatically navigate OS install dialogs</a:t>
            </a:r>
            <a:endParaRPr/>
          </a:p>
          <a:p>
            <a:pPr indent="-311150" lvl="0" marL="457200" rtl="0" algn="l">
              <a:spcBef>
                <a:spcPts val="0"/>
              </a:spcBef>
              <a:spcAft>
                <a:spcPts val="0"/>
              </a:spcAft>
              <a:buSzPts val="1300"/>
              <a:buChar char="-"/>
            </a:pPr>
            <a:r>
              <a:rPr lang="en"/>
              <a:t>Avoid going AFK with a mouse wiggle or keyboard input</a:t>
            </a:r>
            <a:endParaRPr/>
          </a:p>
          <a:p>
            <a:pPr indent="-311150" lvl="0" marL="457200" rtl="0" algn="l">
              <a:spcBef>
                <a:spcPts val="0"/>
              </a:spcBef>
              <a:spcAft>
                <a:spcPts val="0"/>
              </a:spcAft>
              <a:buSzPts val="1300"/>
              <a:buChar char="-"/>
            </a:pPr>
            <a:r>
              <a:rPr lang="en"/>
              <a:t>Execute repetitive shell commands</a:t>
            </a:r>
            <a:endParaRPr/>
          </a:p>
          <a:p>
            <a:pPr indent="-311150" lvl="0" marL="457200" rtl="0" algn="l">
              <a:spcBef>
                <a:spcPts val="0"/>
              </a:spcBef>
              <a:spcAft>
                <a:spcPts val="0"/>
              </a:spcAft>
              <a:buSzPts val="1300"/>
              <a:buChar char="-"/>
            </a:pPr>
            <a:r>
              <a:rPr lang="en"/>
              <a:t>Enter a difficult username/password</a:t>
            </a:r>
            <a:endParaRPr/>
          </a:p>
          <a:p>
            <a:pPr indent="-311150" lvl="0" marL="457200" rtl="0" algn="l">
              <a:spcBef>
                <a:spcPts val="0"/>
              </a:spcBef>
              <a:spcAft>
                <a:spcPts val="0"/>
              </a:spcAft>
              <a:buSzPts val="1300"/>
              <a:buChar char="-"/>
            </a:pPr>
            <a:r>
              <a:rPr lang="en"/>
              <a:t>Perform any basic, repetitive task</a:t>
            </a:r>
            <a:endParaRPr/>
          </a:p>
          <a:p>
            <a:pPr indent="0" lvl="0" marL="0" rtl="0" algn="l">
              <a:spcBef>
                <a:spcPts val="1200"/>
              </a:spcBef>
              <a:spcAft>
                <a:spcPts val="1200"/>
              </a:spcAft>
              <a:buNone/>
            </a:pPr>
            <a:r>
              <a:rPr lang="en"/>
              <a:t>Program to your specific need. Very </a:t>
            </a:r>
            <a:r>
              <a:rPr lang="en"/>
              <a:t>convenient</a:t>
            </a:r>
            <a:r>
              <a:rPr lang="en"/>
              <a:t> because it is </a:t>
            </a:r>
            <a:r>
              <a:rPr lang="en"/>
              <a:t>straightforward</a:t>
            </a:r>
            <a:r>
              <a:rPr lang="en"/>
              <a:t> and self-contained. </a:t>
            </a:r>
            <a:endParaRPr/>
          </a:p>
        </p:txBody>
      </p:sp>
      <p:pic>
        <p:nvPicPr>
          <p:cNvPr id="161" name="Google Shape;161;p17"/>
          <p:cNvPicPr preferRelativeResize="0"/>
          <p:nvPr/>
        </p:nvPicPr>
        <p:blipFill>
          <a:blip r:embed="rId3">
            <a:alphaModFix/>
          </a:blip>
          <a:stretch>
            <a:fillRect/>
          </a:stretch>
        </p:blipFill>
        <p:spPr>
          <a:xfrm>
            <a:off x="6381750" y="1809750"/>
            <a:ext cx="1524000"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Scarier Applications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All of the following applications come from a single public source dealing specifically in scripts for Digispark. All of these include full scripts, most of which are for use on Windows machines. All of these, if used improperly and/or without permission, hold serious legal consequences.</a:t>
            </a:r>
            <a:endParaRPr/>
          </a:p>
          <a:p>
            <a:pPr indent="-311150" lvl="0" marL="457200" rtl="0" algn="l">
              <a:spcBef>
                <a:spcPts val="1200"/>
              </a:spcBef>
              <a:spcAft>
                <a:spcPts val="0"/>
              </a:spcAft>
              <a:buSzPts val="1300"/>
              <a:buChar char="-"/>
            </a:pPr>
            <a:r>
              <a:rPr lang="en"/>
              <a:t>Fork bomb, both persistent and non-persistent</a:t>
            </a:r>
            <a:endParaRPr/>
          </a:p>
          <a:p>
            <a:pPr indent="-311150" lvl="0" marL="457200" rtl="0" algn="l">
              <a:spcBef>
                <a:spcPts val="0"/>
              </a:spcBef>
              <a:spcAft>
                <a:spcPts val="0"/>
              </a:spcAft>
              <a:buSzPts val="1300"/>
              <a:buChar char="-"/>
            </a:pPr>
            <a:r>
              <a:rPr lang="en"/>
              <a:t>Keylogger</a:t>
            </a:r>
            <a:endParaRPr/>
          </a:p>
          <a:p>
            <a:pPr indent="-311150" lvl="0" marL="457200" rtl="0" algn="l">
              <a:spcBef>
                <a:spcPts val="0"/>
              </a:spcBef>
              <a:spcAft>
                <a:spcPts val="0"/>
              </a:spcAft>
              <a:buSzPts val="1300"/>
              <a:buChar char="-"/>
            </a:pPr>
            <a:r>
              <a:rPr lang="en"/>
              <a:t>Reverse Shell</a:t>
            </a:r>
            <a:endParaRPr/>
          </a:p>
          <a:p>
            <a:pPr indent="-311150" lvl="0" marL="457200" rtl="0" algn="l">
              <a:spcBef>
                <a:spcPts val="0"/>
              </a:spcBef>
              <a:spcAft>
                <a:spcPts val="0"/>
              </a:spcAft>
              <a:buSzPts val="1300"/>
              <a:buChar char="-"/>
            </a:pPr>
            <a:r>
              <a:rPr lang="en"/>
              <a:t>Create a new user</a:t>
            </a:r>
            <a:endParaRPr/>
          </a:p>
          <a:p>
            <a:pPr indent="-311150" lvl="0" marL="457200" rtl="0" algn="l">
              <a:spcBef>
                <a:spcPts val="0"/>
              </a:spcBef>
              <a:spcAft>
                <a:spcPts val="0"/>
              </a:spcAft>
              <a:buSzPts val="1300"/>
              <a:buChar char="-"/>
            </a:pPr>
            <a:r>
              <a:rPr lang="en"/>
              <a:t>Arbitrary Powershell Execution</a:t>
            </a:r>
            <a:endParaRPr/>
          </a:p>
          <a:p>
            <a:pPr indent="-311150" lvl="0" marL="457200" rtl="0" algn="l">
              <a:spcBef>
                <a:spcPts val="0"/>
              </a:spcBef>
              <a:spcAft>
                <a:spcPts val="0"/>
              </a:spcAft>
              <a:buSzPts val="1300"/>
              <a:buChar char="-"/>
            </a:pPr>
            <a:r>
              <a:rPr lang="en"/>
              <a:t>DNS Poisoner</a:t>
            </a:r>
            <a:endParaRPr/>
          </a:p>
          <a:p>
            <a:pPr indent="0" lvl="0" marL="0" rtl="0" algn="l">
              <a:spcBef>
                <a:spcPts val="1200"/>
              </a:spcBef>
              <a:spcAft>
                <a:spcPts val="1200"/>
              </a:spcAft>
              <a:buNone/>
            </a:pPr>
            <a:r>
              <a:rPr lang="en"/>
              <a:t>Penn State IEEE is not responsible for any damage done to any device using the Digispark Rubber Duckies we give you today.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is it ok to use these scripts?</a:t>
            </a:r>
            <a:endParaRPr/>
          </a:p>
          <a:p>
            <a:pPr indent="-311150" lvl="0" marL="457200" rtl="0" algn="l">
              <a:spcBef>
                <a:spcPts val="1200"/>
              </a:spcBef>
              <a:spcAft>
                <a:spcPts val="0"/>
              </a:spcAft>
              <a:buSzPts val="1300"/>
              <a:buChar char="-"/>
            </a:pPr>
            <a:r>
              <a:rPr lang="en"/>
              <a:t>Pentesting</a:t>
            </a:r>
            <a:endParaRPr/>
          </a:p>
          <a:p>
            <a:pPr indent="-298450" lvl="1" marL="914400" rtl="0" algn="l">
              <a:spcBef>
                <a:spcPts val="0"/>
              </a:spcBef>
              <a:spcAft>
                <a:spcPts val="0"/>
              </a:spcAft>
              <a:buSzPts val="1100"/>
              <a:buChar char="-"/>
            </a:pPr>
            <a:r>
              <a:rPr lang="en"/>
              <a:t>Hacking a computer system with authorization from the owner</a:t>
            </a:r>
            <a:endParaRPr/>
          </a:p>
          <a:p>
            <a:pPr indent="-298450" lvl="1" marL="914400" rtl="0" algn="l">
              <a:spcBef>
                <a:spcPts val="0"/>
              </a:spcBef>
              <a:spcAft>
                <a:spcPts val="0"/>
              </a:spcAft>
              <a:buSzPts val="1100"/>
              <a:buChar char="-"/>
            </a:pPr>
            <a:r>
              <a:rPr lang="en"/>
              <a:t>Simulates a real attack</a:t>
            </a:r>
            <a:endParaRPr/>
          </a:p>
          <a:p>
            <a:pPr indent="-298450" lvl="1" marL="914400" rtl="0" algn="l">
              <a:spcBef>
                <a:spcPts val="0"/>
              </a:spcBef>
              <a:spcAft>
                <a:spcPts val="0"/>
              </a:spcAft>
              <a:buSzPts val="1100"/>
              <a:buChar char="-"/>
            </a:pPr>
            <a:r>
              <a:rPr lang="en"/>
              <a:t>Identifies vulnerabilities</a:t>
            </a:r>
            <a:endParaRPr/>
          </a:p>
          <a:p>
            <a:pPr indent="-298450" lvl="1" marL="914400" rtl="0" algn="l">
              <a:spcBef>
                <a:spcPts val="0"/>
              </a:spcBef>
              <a:spcAft>
                <a:spcPts val="0"/>
              </a:spcAft>
              <a:buSzPts val="1100"/>
              <a:buChar char="-"/>
            </a:pPr>
            <a:r>
              <a:rPr lang="en"/>
              <a:t>Not uncommon to see BadUSBs in a pentester’s arsenal</a:t>
            </a:r>
            <a:endParaRPr/>
          </a:p>
          <a:p>
            <a:pPr indent="-311150" lvl="0" marL="457200" rtl="0" algn="l">
              <a:spcBef>
                <a:spcPts val="0"/>
              </a:spcBef>
              <a:spcAft>
                <a:spcPts val="0"/>
              </a:spcAft>
              <a:buSzPts val="1300"/>
              <a:buChar char="-"/>
            </a:pPr>
            <a:r>
              <a:rPr lang="en"/>
              <a:t>On your own device</a:t>
            </a:r>
            <a:endParaRPr/>
          </a:p>
          <a:p>
            <a:pPr indent="-298450" lvl="1" marL="914400" rtl="0" algn="l">
              <a:spcBef>
                <a:spcPts val="0"/>
              </a:spcBef>
              <a:spcAft>
                <a:spcPts val="0"/>
              </a:spcAft>
              <a:buSzPts val="1100"/>
              <a:buChar char="-"/>
            </a:pPr>
            <a:r>
              <a:rPr lang="en"/>
              <a:t>Make sure you know what your scripts do and how to reverse its effects</a:t>
            </a:r>
            <a:endParaRPr/>
          </a:p>
          <a:p>
            <a:pPr indent="-298450" lvl="1" marL="914400" rtl="0" algn="l">
              <a:spcBef>
                <a:spcPts val="0"/>
              </a:spcBef>
              <a:spcAft>
                <a:spcPts val="0"/>
              </a:spcAft>
              <a:buSzPts val="1100"/>
              <a:buChar char="-"/>
            </a:pPr>
            <a:r>
              <a:rPr lang="en"/>
              <a:t>NEVER do it on devices that:</a:t>
            </a:r>
            <a:endParaRPr/>
          </a:p>
          <a:p>
            <a:pPr indent="-298450" lvl="2" marL="1371600" rtl="0" algn="l">
              <a:spcBef>
                <a:spcPts val="0"/>
              </a:spcBef>
              <a:spcAft>
                <a:spcPts val="0"/>
              </a:spcAft>
              <a:buSzPts val="1100"/>
              <a:buChar char="-"/>
            </a:pPr>
            <a:r>
              <a:rPr lang="en"/>
              <a:t>You do not own</a:t>
            </a:r>
            <a:endParaRPr/>
          </a:p>
          <a:p>
            <a:pPr indent="-298450" lvl="2" marL="1371600" rtl="0" algn="l">
              <a:spcBef>
                <a:spcPts val="0"/>
              </a:spcBef>
              <a:spcAft>
                <a:spcPts val="0"/>
              </a:spcAft>
              <a:buSzPts val="1100"/>
              <a:buChar char="-"/>
            </a:pPr>
            <a:r>
              <a:rPr lang="en"/>
              <a:t>You are not willing to risk</a:t>
            </a:r>
            <a:endParaRPr/>
          </a:p>
          <a:p>
            <a:pPr indent="-298450" lvl="2" marL="1371600" rtl="0" algn="l">
              <a:spcBef>
                <a:spcPts val="0"/>
              </a:spcBef>
              <a:spcAft>
                <a:spcPts val="0"/>
              </a:spcAft>
              <a:buSzPts val="1100"/>
              <a:buChar char="-"/>
            </a:pPr>
            <a:r>
              <a:rPr lang="en"/>
              <a:t>You are not sure you can fix if something goes wrong</a:t>
            </a:r>
            <a:endParaRPr/>
          </a:p>
          <a:p>
            <a:pPr indent="0" lvl="0" marL="0" rtl="0" algn="l">
              <a:spcBef>
                <a:spcPts val="1200"/>
              </a:spcBef>
              <a:spcAft>
                <a:spcPts val="1200"/>
              </a:spcAft>
              <a:buNone/>
            </a:pPr>
            <a:r>
              <a:rPr lang="en"/>
              <a:t>All the scripts we show you will be completely harmless, and pose no risk to your devices.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Programing the Digispark</a:t>
            </a:r>
            <a:endParaRPr/>
          </a:p>
        </p:txBody>
      </p:sp>
      <p:sp>
        <p:nvSpPr>
          <p:cNvPr id="179" name="Google Shape;179;p20"/>
          <p:cNvSpPr txBox="1"/>
          <p:nvPr>
            <p:ph idx="1" type="body"/>
          </p:nvPr>
        </p:nvSpPr>
        <p:spPr>
          <a:xfrm>
            <a:off x="989575" y="1271550"/>
            <a:ext cx="5446800" cy="26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will use </a:t>
            </a:r>
            <a:r>
              <a:rPr lang="en"/>
              <a:t>Arduino IDE to program the Digispark</a:t>
            </a:r>
            <a:endParaRPr/>
          </a:p>
          <a:p>
            <a:pPr indent="-311150" lvl="0" marL="457200" rtl="0" algn="l">
              <a:spcBef>
                <a:spcPts val="0"/>
              </a:spcBef>
              <a:spcAft>
                <a:spcPts val="0"/>
              </a:spcAft>
              <a:buSzPts val="1300"/>
              <a:buChar char="●"/>
            </a:pPr>
            <a:r>
              <a:rPr lang="en"/>
              <a:t>It supports a dialect of C++, </a:t>
            </a:r>
            <a:r>
              <a:rPr b="1" lang="en"/>
              <a:t>Arduino C</a:t>
            </a:r>
            <a:endParaRPr b="1"/>
          </a:p>
          <a:p>
            <a:pPr indent="-311150" lvl="0" marL="457200" rtl="0" algn="l">
              <a:spcBef>
                <a:spcPts val="0"/>
              </a:spcBef>
              <a:spcAft>
                <a:spcPts val="0"/>
              </a:spcAft>
              <a:buSzPts val="1300"/>
              <a:buChar char="●"/>
            </a:pPr>
            <a:r>
              <a:rPr lang="en"/>
              <a:t>In order to use the IDE we will need to add the Digispark in boards manager and install the driver for it (</a:t>
            </a:r>
            <a:r>
              <a:rPr b="1" lang="en"/>
              <a:t>More on that soon!)</a:t>
            </a:r>
            <a:endParaRPr b="1"/>
          </a:p>
          <a:p>
            <a:pPr indent="-311150" lvl="0" marL="457200" rtl="0" algn="l">
              <a:spcBef>
                <a:spcPts val="0"/>
              </a:spcBef>
              <a:spcAft>
                <a:spcPts val="0"/>
              </a:spcAft>
              <a:buSzPts val="1300"/>
              <a:buChar char="●"/>
            </a:pPr>
            <a:r>
              <a:rPr lang="en"/>
              <a:t>Arduino C</a:t>
            </a:r>
            <a:r>
              <a:rPr lang="en"/>
              <a:t> is a lower level programing language compared to the languages you may know like Python or Java</a:t>
            </a:r>
            <a:endParaRPr/>
          </a:p>
          <a:p>
            <a:pPr indent="-298450" lvl="1" marL="914400" rtl="0" algn="l">
              <a:spcBef>
                <a:spcPts val="0"/>
              </a:spcBef>
              <a:spcAft>
                <a:spcPts val="0"/>
              </a:spcAft>
              <a:buSzPts val="1100"/>
              <a:buChar char="○"/>
            </a:pPr>
            <a:r>
              <a:rPr lang="en"/>
              <a:t>Python allows us to be more flexible, for example variable types can be determined at runtime by the data assigned to them</a:t>
            </a:r>
            <a:endParaRPr/>
          </a:p>
          <a:p>
            <a:pPr indent="-298450" lvl="1" marL="914400" rtl="0" algn="l">
              <a:spcBef>
                <a:spcPts val="0"/>
              </a:spcBef>
              <a:spcAft>
                <a:spcPts val="0"/>
              </a:spcAft>
              <a:buSzPts val="1100"/>
              <a:buChar char="○"/>
            </a:pPr>
            <a:r>
              <a:rPr lang="en"/>
              <a:t>Arduino C code lacks this flexibility </a:t>
            </a:r>
            <a:endParaRPr/>
          </a:p>
        </p:txBody>
      </p:sp>
      <p:pic>
        <p:nvPicPr>
          <p:cNvPr id="180" name="Google Shape;180;p20"/>
          <p:cNvPicPr preferRelativeResize="0"/>
          <p:nvPr/>
        </p:nvPicPr>
        <p:blipFill>
          <a:blip r:embed="rId3">
            <a:alphaModFix/>
          </a:blip>
          <a:stretch>
            <a:fillRect/>
          </a:stretch>
        </p:blipFill>
        <p:spPr>
          <a:xfrm>
            <a:off x="6856350" y="1684400"/>
            <a:ext cx="2094900" cy="2409135"/>
          </a:xfrm>
          <a:prstGeom prst="rect">
            <a:avLst/>
          </a:prstGeom>
          <a:noFill/>
          <a:ln>
            <a:noFill/>
          </a:ln>
          <a:effectLst>
            <a:reflection blurRad="0" dir="5400000" dist="38100" endA="0" endPos="30000" fadeDir="5400012" kx="0" rotWithShape="0" algn="bl" stA="15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and Loop</a:t>
            </a:r>
            <a:endParaRPr/>
          </a:p>
        </p:txBody>
      </p:sp>
      <p:sp>
        <p:nvSpPr>
          <p:cNvPr id="186" name="Google Shape;186;p21"/>
          <p:cNvSpPr txBox="1"/>
          <p:nvPr>
            <p:ph idx="1" type="body"/>
          </p:nvPr>
        </p:nvSpPr>
        <p:spPr>
          <a:xfrm>
            <a:off x="105255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creating a program the Arduino IDE automatically creates two functions</a:t>
            </a:r>
            <a:endParaRPr/>
          </a:p>
          <a:p>
            <a:pPr indent="-311150" lvl="0" marL="457200" rtl="0" algn="l">
              <a:spcBef>
                <a:spcPts val="0"/>
              </a:spcBef>
              <a:spcAft>
                <a:spcPts val="0"/>
              </a:spcAft>
              <a:buSzPts val="1300"/>
              <a:buChar char="●"/>
            </a:pPr>
            <a:r>
              <a:rPr lang="en"/>
              <a:t>setup() is a place for you to initialize your variables. </a:t>
            </a:r>
            <a:r>
              <a:rPr b="1" lang="en"/>
              <a:t>Runs once.</a:t>
            </a:r>
            <a:endParaRPr b="1"/>
          </a:p>
          <a:p>
            <a:pPr indent="-311150" lvl="0" marL="457200" rtl="0" algn="l">
              <a:spcBef>
                <a:spcPts val="0"/>
              </a:spcBef>
              <a:spcAft>
                <a:spcPts val="0"/>
              </a:spcAft>
              <a:buSzPts val="1300"/>
              <a:buChar char="●"/>
            </a:pPr>
            <a:r>
              <a:rPr lang="en"/>
              <a:t>loop() continuously runs on your Arduino. </a:t>
            </a:r>
            <a:r>
              <a:rPr b="1" lang="en"/>
              <a:t>Runs after setup, forever.</a:t>
            </a:r>
            <a:endParaRPr b="1"/>
          </a:p>
        </p:txBody>
      </p:sp>
      <p:pic>
        <p:nvPicPr>
          <p:cNvPr id="187" name="Google Shape;187;p21"/>
          <p:cNvPicPr preferRelativeResize="0"/>
          <p:nvPr/>
        </p:nvPicPr>
        <p:blipFill rotWithShape="1">
          <a:blip r:embed="rId3">
            <a:alphaModFix/>
          </a:blip>
          <a:srcRect b="10209" l="0" r="0" t="0"/>
          <a:stretch/>
        </p:blipFill>
        <p:spPr>
          <a:xfrm>
            <a:off x="1984475" y="2641450"/>
            <a:ext cx="5175050" cy="212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