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9834800" cy="329184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2" autoAdjust="0"/>
    <p:restoredTop sz="94680" autoAdjust="0"/>
  </p:normalViewPr>
  <p:slideViewPr>
    <p:cSldViewPr>
      <p:cViewPr>
        <p:scale>
          <a:sx n="30" d="100"/>
          <a:sy n="30" d="100"/>
        </p:scale>
        <p:origin x="-58" y="-58"/>
      </p:cViewPr>
      <p:guideLst>
        <p:guide orient="horz" pos="10368"/>
        <p:guide pos="1569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wrap="none" lIns="90000" tIns="45000" rIns="90000" bIns="45000" compatLnSpc="0"/>
          <a:lstStyle/>
          <a:p>
            <a:pPr marL="0" marR="0" lvl="0" indent="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wrap="none" lIns="90000" tIns="45000" rIns="90000" bIns="45000" compatLnSpc="0"/>
          <a:lstStyle/>
          <a:p>
            <a:pPr marL="0" marR="0" lvl="0" indent="0" algn="r"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wrap="none" lIns="90000" tIns="45000" rIns="90000" bIns="45000" anchor="b" compatLnSpc="0"/>
          <a:lstStyle/>
          <a:p>
            <a:pPr marL="0" marR="0" lvl="0" indent="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wrap="none" lIns="90000" tIns="45000" rIns="90000" bIns="45000" anchor="b" compatLnSpc="0"/>
          <a:lstStyle/>
          <a:p>
            <a:pPr marL="0" marR="0" lvl="0" indent="0" algn="r" hangingPunct="0">
              <a:lnSpc>
                <a:spcPct val="100000"/>
              </a:lnSpc>
              <a:spcBef>
                <a:spcPts val="0"/>
              </a:spcBef>
              <a:spcAft>
                <a:spcPts val="0"/>
              </a:spcAft>
              <a:buNone/>
              <a:tabLst/>
              <a:defRPr sz="1400"/>
            </a:pPr>
            <a:fld id="{3707F2C8-F945-43AC-A6F2-005B29349FBE}" type="slidenum">
              <a:t>‹#›</a:t>
            </a:fld>
            <a:endParaRPr lang="en-US" sz="1400" b="0" i="0" u="none" strike="noStrike" kern="1200">
              <a:ln>
                <a:noFill/>
              </a:ln>
              <a:latin typeface="Arial" pitchFamily="18"/>
              <a:ea typeface="Microsoft YaHei" pitchFamily="2"/>
              <a:cs typeface="Mangal" pitchFamily="2"/>
            </a:endParaRPr>
          </a:p>
        </p:txBody>
      </p:sp>
    </p:spTree>
    <p:extLst>
      <p:ext uri="{BB962C8B-B14F-4D97-AF65-F5344CB8AC3E}">
        <p14:creationId xmlns:p14="http://schemas.microsoft.com/office/powerpoint/2010/main" val="25396530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lstStyle>
            <a:lvl1pPr lv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lstStyle>
            <a:lvl1pPr lvl="0" algn="r"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lstStyle>
            <a:lvl1pPr lv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lstStyle>
            <a:lvl1pPr lvl="0" algn="r" hangingPunct="0">
              <a:buNone/>
              <a:tabLst/>
              <a:defRPr lang="en-US" sz="1400" kern="1200">
                <a:latin typeface="Times New Roman" pitchFamily="18"/>
                <a:ea typeface="Arial Unicode MS" pitchFamily="2"/>
                <a:cs typeface="Tahoma" pitchFamily="2"/>
              </a:defRPr>
            </a:lvl1pPr>
          </a:lstStyle>
          <a:p>
            <a:pPr lvl="0"/>
            <a:fld id="{30BC80D4-3489-4EA5-BDA8-54DA07263FAC}" type="slidenum">
              <a:t>‹#›</a:t>
            </a:fld>
            <a:endParaRPr lang="en-US"/>
          </a:p>
        </p:txBody>
      </p:sp>
    </p:spTree>
    <p:extLst>
      <p:ext uri="{BB962C8B-B14F-4D97-AF65-F5344CB8AC3E}">
        <p14:creationId xmlns:p14="http://schemas.microsoft.com/office/powerpoint/2010/main" val="1398384337"/>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031875" y="763588"/>
            <a:ext cx="570865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36975" y="10226675"/>
            <a:ext cx="423608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475538" y="18653125"/>
            <a:ext cx="34883725" cy="84137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09D23F20-6E9B-4330-939D-FF4BF2C080C2}" type="datetime1">
              <a:rPr lang="en-US" smtClean="0"/>
              <a:pPr lvl="0"/>
              <a:t>5/30/2018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4A81A9B-733A-4CA8-86B2-A41978B9B14F}" type="slidenum">
              <a:t>‹#›</a:t>
            </a:fld>
            <a:endParaRPr lang="en-US"/>
          </a:p>
        </p:txBody>
      </p:sp>
    </p:spTree>
    <p:extLst>
      <p:ext uri="{BB962C8B-B14F-4D97-AF65-F5344CB8AC3E}">
        <p14:creationId xmlns:p14="http://schemas.microsoft.com/office/powerpoint/2010/main" val="2235861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9D23F20-6E9B-4330-939D-FF4BF2C080C2}" type="datetime1">
              <a:rPr lang="en-US" smtClean="0"/>
              <a:pPr lvl="0"/>
              <a:t>5/30/2018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676620A-07D8-4B92-81EC-0BC719F36FDF}" type="slidenum">
              <a:t>‹#›</a:t>
            </a:fld>
            <a:endParaRPr lang="en-US"/>
          </a:p>
        </p:txBody>
      </p:sp>
    </p:spTree>
    <p:extLst>
      <p:ext uri="{BB962C8B-B14F-4D97-AF65-F5344CB8AC3E}">
        <p14:creationId xmlns:p14="http://schemas.microsoft.com/office/powerpoint/2010/main" val="2214335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129913" y="7702550"/>
            <a:ext cx="11212512" cy="190928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0788" y="7702550"/>
            <a:ext cx="33486725" cy="19092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9D23F20-6E9B-4330-939D-FF4BF2C080C2}" type="datetime1">
              <a:rPr lang="en-US" smtClean="0"/>
              <a:pPr lvl="0"/>
              <a:t>5/30/2018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548279E-E8CE-41E4-8613-065F009DAA1E}" type="slidenum">
              <a:t>‹#›</a:t>
            </a:fld>
            <a:endParaRPr lang="en-US"/>
          </a:p>
        </p:txBody>
      </p:sp>
    </p:spTree>
    <p:extLst>
      <p:ext uri="{BB962C8B-B14F-4D97-AF65-F5344CB8AC3E}">
        <p14:creationId xmlns:p14="http://schemas.microsoft.com/office/powerpoint/2010/main" val="989074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09D23F20-6E9B-4330-939D-FF4BF2C080C2}" type="datetime1">
              <a:rPr lang="en-US" smtClean="0"/>
              <a:pPr lvl="0"/>
              <a:t>5/30/2018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AE92A25-1181-405A-9CC9-498F148A8209}" type="slidenum">
              <a:t>‹#›</a:t>
            </a:fld>
            <a:endParaRPr lang="en-US"/>
          </a:p>
        </p:txBody>
      </p:sp>
    </p:spTree>
    <p:extLst>
      <p:ext uri="{BB962C8B-B14F-4D97-AF65-F5344CB8AC3E}">
        <p14:creationId xmlns:p14="http://schemas.microsoft.com/office/powerpoint/2010/main" val="1389966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37000" y="21153438"/>
            <a:ext cx="42359263"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937000" y="13952538"/>
            <a:ext cx="42359263" cy="72009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09D23F20-6E9B-4330-939D-FF4BF2C080C2}" type="datetime1">
              <a:rPr lang="en-US" smtClean="0"/>
              <a:pPr lvl="0"/>
              <a:t>5/30/2018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14C3BEA-1638-4E01-BEF3-8265BA7DDB01}" type="slidenum">
              <a:t>‹#›</a:t>
            </a:fld>
            <a:endParaRPr lang="en-US"/>
          </a:p>
        </p:txBody>
      </p:sp>
    </p:spTree>
    <p:extLst>
      <p:ext uri="{BB962C8B-B14F-4D97-AF65-F5344CB8AC3E}">
        <p14:creationId xmlns:p14="http://schemas.microsoft.com/office/powerpoint/2010/main" val="872457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90788" y="7702550"/>
            <a:ext cx="22348825" cy="19092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992013" y="7702550"/>
            <a:ext cx="22350412" cy="19092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09D23F20-6E9B-4330-939D-FF4BF2C080C2}" type="datetime1">
              <a:rPr lang="en-US" smtClean="0"/>
              <a:pPr lvl="0"/>
              <a:t>5/30/2018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05DE81C-C3DC-4861-874E-AD0AB0A723AD}" type="slidenum">
              <a:t>‹#›</a:t>
            </a:fld>
            <a:endParaRPr lang="en-US"/>
          </a:p>
        </p:txBody>
      </p:sp>
    </p:spTree>
    <p:extLst>
      <p:ext uri="{BB962C8B-B14F-4D97-AF65-F5344CB8AC3E}">
        <p14:creationId xmlns:p14="http://schemas.microsoft.com/office/powerpoint/2010/main" val="1897532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92375" y="1317625"/>
            <a:ext cx="448500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92375" y="7369175"/>
            <a:ext cx="22018625"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492375" y="10439400"/>
            <a:ext cx="22018625"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315863" y="7369175"/>
            <a:ext cx="22026562"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5315863" y="10439400"/>
            <a:ext cx="22026562"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09D23F20-6E9B-4330-939D-FF4BF2C080C2}" type="datetime1">
              <a:rPr lang="en-US" smtClean="0"/>
              <a:pPr lvl="0"/>
              <a:t>5/30/2018</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D3CD0E06-E801-4704-9CBA-1A95CC2DCF44}" type="slidenum">
              <a:t>‹#›</a:t>
            </a:fld>
            <a:endParaRPr lang="en-US"/>
          </a:p>
        </p:txBody>
      </p:sp>
    </p:spTree>
    <p:extLst>
      <p:ext uri="{BB962C8B-B14F-4D97-AF65-F5344CB8AC3E}">
        <p14:creationId xmlns:p14="http://schemas.microsoft.com/office/powerpoint/2010/main" val="256936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09D23F20-6E9B-4330-939D-FF4BF2C080C2}" type="datetime1">
              <a:rPr lang="en-US" smtClean="0"/>
              <a:pPr lvl="0"/>
              <a:t>5/30/2018</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5A2354ED-503D-409D-831F-70CA85AE3F9A}" type="slidenum">
              <a:t>‹#›</a:t>
            </a:fld>
            <a:endParaRPr lang="en-US"/>
          </a:p>
        </p:txBody>
      </p:sp>
    </p:spTree>
    <p:extLst>
      <p:ext uri="{BB962C8B-B14F-4D97-AF65-F5344CB8AC3E}">
        <p14:creationId xmlns:p14="http://schemas.microsoft.com/office/powerpoint/2010/main" val="2356334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09D23F20-6E9B-4330-939D-FF4BF2C080C2}" type="datetime1">
              <a:rPr lang="en-US" smtClean="0"/>
              <a:pPr lvl="0"/>
              <a:t>5/30/2018</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F14B1385-9310-4183-B8A2-F8A3C6A9A76C}" type="slidenum">
              <a:t>‹#›</a:t>
            </a:fld>
            <a:endParaRPr lang="en-US"/>
          </a:p>
        </p:txBody>
      </p:sp>
    </p:spTree>
    <p:extLst>
      <p:ext uri="{BB962C8B-B14F-4D97-AF65-F5344CB8AC3E}">
        <p14:creationId xmlns:p14="http://schemas.microsoft.com/office/powerpoint/2010/main" val="3253865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92375" y="1311275"/>
            <a:ext cx="16394113"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9483388" y="1311275"/>
            <a:ext cx="27859037"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92375" y="6888163"/>
            <a:ext cx="16394113"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09D23F20-6E9B-4330-939D-FF4BF2C080C2}" type="datetime1">
              <a:rPr lang="en-US" smtClean="0"/>
              <a:pPr lvl="0"/>
              <a:t>5/30/2018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4C0D082-8A9F-408E-8D9D-B56D584AF883}" type="slidenum">
              <a:t>‹#›</a:t>
            </a:fld>
            <a:endParaRPr lang="en-US"/>
          </a:p>
        </p:txBody>
      </p:sp>
    </p:spTree>
    <p:extLst>
      <p:ext uri="{BB962C8B-B14F-4D97-AF65-F5344CB8AC3E}">
        <p14:creationId xmlns:p14="http://schemas.microsoft.com/office/powerpoint/2010/main" val="493381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67888" y="23042563"/>
            <a:ext cx="29900562"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767888" y="2941638"/>
            <a:ext cx="29900562"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767888" y="25763538"/>
            <a:ext cx="29900562"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09D23F20-6E9B-4330-939D-FF4BF2C080C2}" type="datetime1">
              <a:rPr lang="en-US" smtClean="0"/>
              <a:pPr lvl="0"/>
              <a:t>5/30/2018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CF9A331-98B5-42D2-9B1F-C753657A2F15}" type="slidenum">
              <a:t>‹#›</a:t>
            </a:fld>
            <a:endParaRPr lang="en-US"/>
          </a:p>
        </p:txBody>
      </p:sp>
    </p:spTree>
    <p:extLst>
      <p:ext uri="{BB962C8B-B14F-4D97-AF65-F5344CB8AC3E}">
        <p14:creationId xmlns:p14="http://schemas.microsoft.com/office/powerpoint/2010/main" val="450715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3737160" y="10225800"/>
            <a:ext cx="42359760" cy="7056000"/>
          </a:xfrm>
          <a:prstGeom prst="rect">
            <a:avLst/>
          </a:prstGeom>
          <a:noFill/>
          <a:ln>
            <a:noFill/>
          </a:ln>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formatClick to edit Master title style</a:t>
            </a:r>
          </a:p>
        </p:txBody>
      </p:sp>
      <p:sp>
        <p:nvSpPr>
          <p:cNvPr id="3" name="Date Placeholder 3"/>
          <p:cNvSpPr txBox="1">
            <a:spLocks noGrp="1"/>
          </p:cNvSpPr>
          <p:nvPr>
            <p:ph type="dt" sz="half" idx="2"/>
          </p:nvPr>
        </p:nvSpPr>
        <p:spPr>
          <a:xfrm>
            <a:off x="2491560" y="30510360"/>
            <a:ext cx="11627280" cy="1752119"/>
          </a:xfrm>
          <a:prstGeom prst="rect">
            <a:avLst/>
          </a:prstGeom>
          <a:noFill/>
          <a:ln>
            <a:noFill/>
          </a:ln>
        </p:spPr>
        <p:txBody>
          <a:bodyPr wrap="square" lIns="90000" tIns="45000" rIns="90000" bIns="45000" anchor="t"/>
          <a:lstStyle>
            <a:lvl1pPr marL="0" marR="0" lvl="0" indent="0" algn="l" hangingPunct="1">
              <a:spcBef>
                <a:spcPts val="0"/>
              </a:spcBef>
              <a:spcAft>
                <a:spcPts val="0"/>
              </a:spcAft>
              <a:buNone/>
              <a:tabLst/>
              <a:defRPr lang="en-US" sz="7700" b="0" i="0" u="none" strike="noStrike" kern="1200" spc="0">
                <a:solidFill>
                  <a:srgbClr val="000000"/>
                </a:solidFill>
                <a:latin typeface="Calibri"/>
                <a:ea typeface="Arial Unicode MS" pitchFamily="2"/>
                <a:cs typeface="Tahoma" pitchFamily="2"/>
              </a:defRPr>
            </a:lvl1pPr>
          </a:lstStyle>
          <a:p>
            <a:pPr lvl="0"/>
            <a:fld id="{09D23F20-6E9B-4330-939D-FF4BF2C080C2}" type="datetime1">
              <a:rPr lang="en-US"/>
              <a:pPr lvl="0"/>
              <a:t>2018/5/30</a:t>
            </a:fld>
            <a:endParaRPr lang="en-US"/>
          </a:p>
        </p:txBody>
      </p:sp>
      <p:sp>
        <p:nvSpPr>
          <p:cNvPr id="4" name="Footer Placeholder 4"/>
          <p:cNvSpPr txBox="1">
            <a:spLocks noGrp="1"/>
          </p:cNvSpPr>
          <p:nvPr>
            <p:ph type="ftr" sz="quarter" idx="3"/>
          </p:nvPr>
        </p:nvSpPr>
        <p:spPr>
          <a:xfrm>
            <a:off x="17026200" y="30510360"/>
            <a:ext cx="15780600" cy="1752119"/>
          </a:xfrm>
          <a:prstGeom prst="rect">
            <a:avLst/>
          </a:prstGeom>
          <a:noFill/>
          <a:ln>
            <a:noFill/>
          </a:ln>
        </p:spPr>
        <p:txBody>
          <a:bodyPr wrap="square" lIns="90000" tIns="45000" rIns="90000" bIns="45000" anchor="t"/>
          <a:lstStyle>
            <a:lvl1pPr lvl="0" hangingPunct="0">
              <a:buNone/>
              <a:tabLst/>
              <a:defRPr lang="en-US" sz="2400" kern="1200">
                <a:latin typeface="Times New Roman" pitchFamily="18"/>
                <a:ea typeface="Arial Unicode MS" pitchFamily="2"/>
                <a:cs typeface="Tahoma" pitchFamily="2"/>
              </a:defRPr>
            </a:lvl1pPr>
          </a:lstStyle>
          <a:p>
            <a:pPr lvl="0"/>
            <a:endParaRPr lang="en-US"/>
          </a:p>
        </p:txBody>
      </p:sp>
      <p:sp>
        <p:nvSpPr>
          <p:cNvPr id="5" name="Slide Number Placeholder 5"/>
          <p:cNvSpPr txBox="1">
            <a:spLocks noGrp="1"/>
          </p:cNvSpPr>
          <p:nvPr>
            <p:ph type="sldNum" sz="quarter" idx="4"/>
          </p:nvPr>
        </p:nvSpPr>
        <p:spPr>
          <a:xfrm>
            <a:off x="35714520" y="30510360"/>
            <a:ext cx="11627280" cy="1752119"/>
          </a:xfrm>
          <a:prstGeom prst="rect">
            <a:avLst/>
          </a:prstGeom>
          <a:noFill/>
          <a:ln>
            <a:noFill/>
          </a:ln>
        </p:spPr>
        <p:txBody>
          <a:bodyPr wrap="square" lIns="90000" tIns="45000" rIns="90000" bIns="45000" anchor="t"/>
          <a:lstStyle>
            <a:lvl1pPr marL="0" marR="0" lvl="0" indent="0" algn="l" hangingPunct="1">
              <a:spcBef>
                <a:spcPts val="0"/>
              </a:spcBef>
              <a:spcAft>
                <a:spcPts val="0"/>
              </a:spcAft>
              <a:buNone/>
              <a:tabLst/>
              <a:defRPr lang="en-US" sz="7700" b="0" i="0" u="none" strike="noStrike" kern="1200" spc="0">
                <a:solidFill>
                  <a:srgbClr val="000000"/>
                </a:solidFill>
                <a:latin typeface="Calibri"/>
                <a:ea typeface="Arial Unicode MS" pitchFamily="2"/>
                <a:cs typeface="Tahoma" pitchFamily="2"/>
              </a:defRPr>
            </a:lvl1pPr>
          </a:lstStyle>
          <a:p>
            <a:pPr lvl="0"/>
            <a:fld id="{79286602-0942-4E68-89E2-0021BCC2AE0E}" type="slidenum">
              <a:t>‹#›</a:t>
            </a:fld>
            <a:endParaRPr lang="en-US"/>
          </a:p>
        </p:txBody>
      </p:sp>
      <p:sp>
        <p:nvSpPr>
          <p:cNvPr id="6" name="Text Placeholder 5"/>
          <p:cNvSpPr txBox="1">
            <a:spLocks noGrp="1"/>
          </p:cNvSpPr>
          <p:nvPr>
            <p:ph type="body" idx="1"/>
          </p:nvPr>
        </p:nvSpPr>
        <p:spPr>
          <a:xfrm>
            <a:off x="2491200" y="7702560"/>
            <a:ext cx="44850960" cy="19092600"/>
          </a:xfrm>
          <a:prstGeom prst="rect">
            <a:avLst/>
          </a:prstGeom>
          <a:noFill/>
          <a:ln>
            <a:noFill/>
          </a:ln>
        </p:spPr>
        <p:txBody>
          <a:bodyPr lIns="0" tIns="0" rIns="0" bIns="0"/>
          <a:lstStyle>
            <a:defPPr marL="432000" marR="0" lvl="0" indent="-324000" algn="l" hangingPunct="1">
              <a:spcBef>
                <a:spcPts val="0"/>
              </a:spcBef>
              <a:spcAft>
                <a:spcPts val="1242"/>
              </a:spcAft>
              <a:buSzPct val="45000"/>
              <a:buFont typeface="StarSymbol"/>
              <a:buNone/>
              <a:defRPr lang="en-US" sz="1203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242"/>
              </a:spcAft>
              <a:buSzPct val="45000"/>
              <a:buFont typeface="StarSymbol"/>
              <a:buChar char="●"/>
              <a:defRPr lang="en-US" sz="1203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995"/>
              </a:spcAft>
              <a:buSzPct val="45000"/>
              <a:buFont typeface="StarSymbol"/>
              <a:buChar char="●"/>
              <a:defRPr lang="en-US" sz="905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746"/>
              </a:spcAft>
              <a:buSzPct val="75000"/>
              <a:buFont typeface="StarSymbol"/>
              <a:buChar char="–"/>
              <a:defRPr lang="en-US" sz="755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496"/>
              </a:spcAft>
              <a:buSzPct val="45000"/>
              <a:buFont typeface="StarSymbol"/>
              <a:buChar char="●"/>
              <a:defRPr lang="en-US" sz="755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47"/>
              </a:spcAft>
              <a:buSzPct val="75000"/>
              <a:buFont typeface="StarSymbol"/>
              <a:buChar char="–"/>
              <a:defRPr lang="en-US" sz="176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47"/>
              </a:spcAft>
              <a:buSzPct val="45000"/>
              <a:buFont typeface="StarSymbol"/>
              <a:buChar char="●"/>
              <a:defRPr lang="en-US" sz="176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47"/>
              </a:spcAft>
              <a:buSzPct val="45000"/>
              <a:buFont typeface="StarSymbol"/>
              <a:buChar char="●"/>
              <a:defRPr lang="en-US" sz="176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47"/>
              </a:spcAft>
              <a:buSzPct val="45000"/>
              <a:buFont typeface="StarSymbol"/>
              <a:buChar char="●"/>
              <a:defRPr lang="en-US" sz="176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47"/>
              </a:spcAft>
              <a:buSzPct val="45000"/>
              <a:buFont typeface="StarSymbol"/>
              <a:buChar char="●"/>
              <a:defRPr lang="en-US" sz="1760" b="0" i="0" u="none" strike="noStrike" kern="1200" spc="0">
                <a:ln>
                  <a:noFill/>
                </a:ln>
                <a:solidFill>
                  <a:srgbClr val="000000"/>
                </a:solidFill>
                <a:latin typeface="Calibri"/>
                <a:ea typeface="Microsoft YaHei" pitchFamily="2"/>
                <a:cs typeface="Mangal"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lvl="0" algn="ctr" hangingPunct="1">
        <a:spcBef>
          <a:spcPts val="0"/>
        </a:spcBef>
        <a:spcAft>
          <a:spcPts val="0"/>
        </a:spcAft>
        <a:buNone/>
        <a:tabLst/>
        <a:defRPr lang="en-US" sz="18900" b="0" i="0" u="none" strike="noStrike" kern="1200" spc="0">
          <a:ln>
            <a:noFill/>
          </a:ln>
          <a:solidFill>
            <a:srgbClr val="000000"/>
          </a:solidFill>
          <a:latin typeface="Calibri"/>
          <a:ea typeface="Microsoft YaHei" pitchFamily="2"/>
          <a:cs typeface="Mangal" pitchFamily="2"/>
        </a:defRPr>
      </a:lvl1pPr>
    </p:titleStyle>
    <p:bodyStyle>
      <a:lvl1pPr marL="0" marR="0" indent="0" algn="l" hangingPunct="1">
        <a:spcBef>
          <a:spcPts val="0"/>
        </a:spcBef>
        <a:spcAft>
          <a:spcPts val="1242"/>
        </a:spcAft>
        <a:tabLst/>
        <a:defRPr lang="en-US" sz="12030" b="0" i="0" u="none" strike="noStrike" kern="1200" spc="0">
          <a:ln>
            <a:noFill/>
          </a:ln>
          <a:solidFill>
            <a:srgbClr val="000000"/>
          </a:solidFill>
          <a:latin typeface="Calibri"/>
          <a:ea typeface="Microsoft YaHei" pitchFamily="2"/>
        </a:defRPr>
      </a:lvl1pPr>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387" name="Rounded Rectangle 386"/>
          <p:cNvSpPr/>
          <p:nvPr/>
        </p:nvSpPr>
        <p:spPr>
          <a:xfrm>
            <a:off x="2102856" y="12021904"/>
            <a:ext cx="12465425" cy="2362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p:cNvPicPr>
          <p:nvPr/>
        </p:nvPicPr>
        <p:blipFill>
          <a:blip r:embed="rId3">
            <a:lum/>
            <a:alphaModFix/>
          </a:blip>
          <a:srcRect/>
          <a:stretch>
            <a:fillRect/>
          </a:stretch>
        </p:blipFill>
        <p:spPr>
          <a:xfrm>
            <a:off x="42532560" y="401400"/>
            <a:ext cx="6159240" cy="3278160"/>
          </a:xfrm>
          <a:prstGeom prst="rect">
            <a:avLst/>
          </a:prstGeom>
          <a:noFill/>
          <a:ln>
            <a:noFill/>
          </a:ln>
        </p:spPr>
      </p:pic>
      <p:sp>
        <p:nvSpPr>
          <p:cNvPr id="10" name="TextBox 4"/>
          <p:cNvSpPr/>
          <p:nvPr/>
        </p:nvSpPr>
        <p:spPr>
          <a:xfrm>
            <a:off x="1213561" y="633097"/>
            <a:ext cx="40919400" cy="281476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5000" rIns="90000" bIns="45000" anchor="t" compatLnSpc="0">
            <a:spAutoFit/>
          </a:bodyPr>
          <a:lstStyle/>
          <a:p>
            <a:pPr marL="0" marR="0" lvl="0" indent="0" algn="ctr" hangingPunct="0">
              <a:lnSpc>
                <a:spcPct val="100000"/>
              </a:lnSpc>
              <a:spcBef>
                <a:spcPts val="0"/>
              </a:spcBef>
              <a:spcAft>
                <a:spcPts val="0"/>
              </a:spcAft>
              <a:buNone/>
              <a:tabLst/>
            </a:pPr>
            <a:r>
              <a:rPr lang="en-US" sz="6600" smtClean="0">
                <a:solidFill>
                  <a:srgbClr val="1E462B"/>
                </a:solidFill>
                <a:latin typeface="Calibri" pitchFamily="18"/>
                <a:ea typeface="Microsoft YaHei" pitchFamily="2"/>
                <a:cs typeface="Times New Roman" pitchFamily="18"/>
              </a:rPr>
              <a:t>Simulating Modes </a:t>
            </a:r>
            <a:r>
              <a:rPr lang="en-US" sz="6600" dirty="0" smtClean="0">
                <a:solidFill>
                  <a:srgbClr val="1E462B"/>
                </a:solidFill>
                <a:latin typeface="Calibri" pitchFamily="18"/>
                <a:ea typeface="Microsoft YaHei" pitchFamily="2"/>
                <a:cs typeface="Times New Roman" pitchFamily="18"/>
              </a:rPr>
              <a:t>for a Waveguide</a:t>
            </a:r>
            <a:endParaRPr lang="en-US" sz="6600" b="0" i="0" u="none" strike="noStrike" kern="1200" spc="0" dirty="0">
              <a:ln>
                <a:noFill/>
              </a:ln>
              <a:solidFill>
                <a:srgbClr val="1E462B"/>
              </a:solidFill>
              <a:latin typeface="Calibri" pitchFamily="18"/>
              <a:ea typeface="Microsoft YaHei" pitchFamily="2"/>
              <a:cs typeface="Times New Roman" pitchFamily="18"/>
            </a:endParaRPr>
          </a:p>
          <a:p>
            <a:pPr marL="0" marR="0" lvl="0" indent="0" algn="ctr" hangingPunct="1">
              <a:lnSpc>
                <a:spcPct val="100000"/>
              </a:lnSpc>
              <a:spcBef>
                <a:spcPts val="0"/>
              </a:spcBef>
              <a:spcAft>
                <a:spcPts val="0"/>
              </a:spcAft>
              <a:buNone/>
              <a:tabLst/>
            </a:pPr>
            <a:r>
              <a:rPr lang="en-US" sz="6000" dirty="0" smtClean="0">
                <a:solidFill>
                  <a:srgbClr val="1E462B"/>
                </a:solidFill>
                <a:latin typeface="Calibri" pitchFamily="18"/>
                <a:ea typeface="Microsoft YaHei" pitchFamily="2"/>
                <a:cs typeface="Mangal" pitchFamily="2"/>
              </a:rPr>
              <a:t>Panya Sukphranee</a:t>
            </a:r>
            <a:r>
              <a:rPr lang="en-US" sz="6000" b="0" i="0" u="none" strike="noStrike" kern="1200" spc="0" dirty="0" smtClean="0">
                <a:ln>
                  <a:noFill/>
                </a:ln>
                <a:solidFill>
                  <a:srgbClr val="1E462B"/>
                </a:solidFill>
                <a:latin typeface="Calibri" pitchFamily="18"/>
                <a:ea typeface="Microsoft YaHei" pitchFamily="2"/>
                <a:cs typeface="Mangal" pitchFamily="2"/>
              </a:rPr>
              <a:t>, </a:t>
            </a:r>
            <a:r>
              <a:rPr lang="en-US" sz="6000" b="0" i="0" u="none" strike="noStrike" kern="1200" spc="0" dirty="0">
                <a:ln>
                  <a:noFill/>
                </a:ln>
                <a:solidFill>
                  <a:srgbClr val="1E462B"/>
                </a:solidFill>
                <a:latin typeface="Calibri" pitchFamily="18"/>
                <a:ea typeface="Microsoft YaHei" pitchFamily="2"/>
                <a:cs typeface="Mangal" pitchFamily="2"/>
              </a:rPr>
              <a:t>Alex Small</a:t>
            </a:r>
          </a:p>
          <a:p>
            <a:pPr marL="0" marR="0" lvl="0" indent="0" algn="ctr" hangingPunct="1">
              <a:lnSpc>
                <a:spcPct val="100000"/>
              </a:lnSpc>
              <a:spcBef>
                <a:spcPts val="0"/>
              </a:spcBef>
              <a:spcAft>
                <a:spcPts val="0"/>
              </a:spcAft>
              <a:buNone/>
              <a:tabLst/>
            </a:pPr>
            <a:r>
              <a:rPr lang="en-US" sz="4800" b="0" i="0" u="none" strike="noStrike" kern="1200" spc="0" baseline="0" dirty="0">
                <a:ln>
                  <a:noFill/>
                </a:ln>
                <a:solidFill>
                  <a:srgbClr val="1E462B"/>
                </a:solidFill>
                <a:latin typeface="Calibri" pitchFamily="18"/>
                <a:ea typeface="Microsoft YaHei" pitchFamily="2"/>
                <a:cs typeface="Mangal" pitchFamily="2"/>
              </a:rPr>
              <a:t>Department of Physics and Astronomy, </a:t>
            </a:r>
            <a:r>
              <a:rPr lang="en-US" sz="4800" b="0" i="0" u="none" strike="noStrike" kern="1200" spc="0" dirty="0">
                <a:ln>
                  <a:noFill/>
                </a:ln>
                <a:solidFill>
                  <a:srgbClr val="1E462B"/>
                </a:solidFill>
                <a:latin typeface="Calibri" pitchFamily="18"/>
                <a:ea typeface="Microsoft YaHei" pitchFamily="2"/>
                <a:cs typeface="Mangal" pitchFamily="2"/>
              </a:rPr>
              <a:t>California State Polytechnic University, Pomona, 3801 West Temple Avenue, Pomona, CA 91768, USA, arsmall@cpp.edu</a:t>
            </a:r>
          </a:p>
        </p:txBody>
      </p:sp>
      <p:sp>
        <p:nvSpPr>
          <p:cNvPr id="11" name="TextBox 6"/>
          <p:cNvSpPr/>
          <p:nvPr/>
        </p:nvSpPr>
        <p:spPr>
          <a:xfrm>
            <a:off x="3250800" y="2244960"/>
            <a:ext cx="39242520" cy="168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5000" rIns="90000" bIns="45000" anchor="t" compatLnSpc="0">
            <a:spAutoFit/>
          </a:bodyPr>
          <a:lstStyle/>
          <a:p>
            <a:pPr marL="0" marR="0" lvl="0" indent="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2" name="Straight Connector 7"/>
          <p:cNvSpPr/>
          <p:nvPr/>
        </p:nvSpPr>
        <p:spPr>
          <a:xfrm>
            <a:off x="970920" y="3975120"/>
            <a:ext cx="48177720" cy="0"/>
          </a:xfrm>
          <a:prstGeom prst="line">
            <a:avLst/>
          </a:prstGeom>
          <a:noFill/>
          <a:ln w="25560">
            <a:solidFill>
              <a:srgbClr val="E46C0A"/>
            </a:solidFill>
            <a:prstDash val="solid"/>
          </a:ln>
        </p:spPr>
        <p:txBody>
          <a:bodyPr wrap="squar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3" name="Straight Connector 9"/>
          <p:cNvSpPr/>
          <p:nvPr/>
        </p:nvSpPr>
        <p:spPr>
          <a:xfrm>
            <a:off x="742680" y="32316120"/>
            <a:ext cx="48177360" cy="0"/>
          </a:xfrm>
          <a:prstGeom prst="line">
            <a:avLst/>
          </a:prstGeom>
          <a:noFill/>
          <a:ln w="25560">
            <a:solidFill>
              <a:srgbClr val="E46C0A"/>
            </a:solidFill>
            <a:prstDash val="solid"/>
          </a:ln>
        </p:spPr>
        <p:txBody>
          <a:bodyPr wrap="squar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4" name="TextBox 8"/>
          <p:cNvSpPr/>
          <p:nvPr/>
        </p:nvSpPr>
        <p:spPr>
          <a:xfrm>
            <a:off x="985320" y="5018040"/>
            <a:ext cx="14330880" cy="805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5000" rIns="90000" bIns="45000" anchor="t" compatLnSpc="0">
            <a:spAutoFit/>
          </a:bodyPr>
          <a:lstStyle/>
          <a:p>
            <a:pPr marL="0" marR="0" lvl="0" indent="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8" name="TextBox 38"/>
          <p:cNvSpPr/>
          <p:nvPr/>
        </p:nvSpPr>
        <p:spPr>
          <a:xfrm>
            <a:off x="33458040" y="4262360"/>
            <a:ext cx="15462359" cy="84230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1E462B"/>
            </a:solidFill>
            <a:prstDash val="solid"/>
          </a:ln>
        </p:spPr>
        <p:txBody>
          <a:bodyPr wrap="square" lIns="90000" tIns="45000" rIns="90000" bIns="45000" anchor="t" compatLnSpc="0">
            <a:spAutoFit/>
          </a:bodyPr>
          <a:lstStyle/>
          <a:p>
            <a:pPr marL="0" marR="0" lvl="0" indent="0" algn="l" hangingPunct="1">
              <a:lnSpc>
                <a:spcPct val="100000"/>
              </a:lnSpc>
              <a:spcBef>
                <a:spcPts val="0"/>
              </a:spcBef>
              <a:spcAft>
                <a:spcPts val="0"/>
              </a:spcAft>
              <a:buNone/>
              <a:tabLst/>
            </a:pPr>
            <a:endParaRPr lang="en-US" sz="4800" b="1" i="0" u="none" strike="noStrike" kern="1200" spc="0" dirty="0">
              <a:ln>
                <a:noFill/>
              </a:ln>
              <a:solidFill>
                <a:srgbClr val="1E462B"/>
              </a:solidFill>
              <a:latin typeface="Calibri" pitchFamily="18"/>
              <a:ea typeface="Microsoft YaHei" pitchFamily="2"/>
              <a:cs typeface="Mangal" pitchFamily="2"/>
            </a:endParaRPr>
          </a:p>
        </p:txBody>
      </p:sp>
      <p:sp>
        <p:nvSpPr>
          <p:cNvPr id="20" name="Straight Connector 19"/>
          <p:cNvSpPr/>
          <p:nvPr/>
        </p:nvSpPr>
        <p:spPr>
          <a:xfrm>
            <a:off x="16410600" y="4114800"/>
            <a:ext cx="0" cy="28201320"/>
          </a:xfrm>
          <a:prstGeom prst="line">
            <a:avLst/>
          </a:prstGeom>
          <a:noFill/>
          <a:ln w="0">
            <a:solidFill>
              <a:srgbClr val="000000"/>
            </a:solidFill>
            <a:prstDash val="solid"/>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21" name="Straight Connector 20"/>
          <p:cNvSpPr/>
          <p:nvPr/>
        </p:nvSpPr>
        <p:spPr>
          <a:xfrm>
            <a:off x="32970599" y="4114800"/>
            <a:ext cx="0" cy="28201320"/>
          </a:xfrm>
          <a:prstGeom prst="line">
            <a:avLst/>
          </a:prstGeom>
          <a:noFill/>
          <a:ln w="0">
            <a:solidFill>
              <a:srgbClr val="000000"/>
            </a:solidFill>
            <a:prstDash val="solid"/>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364" name="TextBox 38"/>
          <p:cNvSpPr/>
          <p:nvPr/>
        </p:nvSpPr>
        <p:spPr>
          <a:xfrm>
            <a:off x="33547139" y="23361714"/>
            <a:ext cx="15284159" cy="821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1E462B"/>
            </a:solidFill>
            <a:prstDash val="solid"/>
          </a:ln>
        </p:spPr>
        <p:txBody>
          <a:bodyPr wrap="square" lIns="90000" tIns="45000" rIns="90000" bIns="45000" anchor="t" compatLnSpc="0">
            <a:spAutoFit/>
          </a:bodyPr>
          <a:lstStyle/>
          <a:p>
            <a:pPr marL="0" marR="0" lvl="0" indent="0" algn="l" hangingPunct="1">
              <a:lnSpc>
                <a:spcPct val="100000"/>
              </a:lnSpc>
              <a:spcBef>
                <a:spcPts val="0"/>
              </a:spcBef>
              <a:spcAft>
                <a:spcPts val="0"/>
              </a:spcAft>
              <a:buNone/>
              <a:tabLst/>
            </a:pPr>
            <a:r>
              <a:rPr lang="en-US" sz="4800" b="1" i="0" u="none" strike="noStrike" kern="1200" spc="0" dirty="0">
                <a:ln>
                  <a:noFill/>
                </a:ln>
                <a:solidFill>
                  <a:srgbClr val="1E462B"/>
                </a:solidFill>
                <a:latin typeface="Calibri" pitchFamily="18"/>
                <a:ea typeface="Microsoft YaHei" pitchFamily="2"/>
                <a:cs typeface="Mangal" pitchFamily="2"/>
              </a:rPr>
              <a:t> Conclusions</a:t>
            </a:r>
          </a:p>
        </p:txBody>
      </p:sp>
      <p:sp>
        <p:nvSpPr>
          <p:cNvPr id="380" name="TextBox 379"/>
          <p:cNvSpPr txBox="1"/>
          <p:nvPr/>
        </p:nvSpPr>
        <p:spPr>
          <a:xfrm>
            <a:off x="971931" y="4602541"/>
            <a:ext cx="14388480" cy="830997"/>
          </a:xfrm>
          <a:prstGeom prst="rect">
            <a:avLst/>
          </a:prstGeom>
          <a:solidFill>
            <a:schemeClr val="tx2">
              <a:lumMod val="40000"/>
              <a:lumOff val="60000"/>
            </a:schemeClr>
          </a:solidFill>
        </p:spPr>
        <p:txBody>
          <a:bodyPr wrap="square" rtlCol="0">
            <a:spAutoFit/>
          </a:bodyPr>
          <a:lstStyle/>
          <a:p>
            <a:pPr algn="ctr"/>
            <a:r>
              <a:rPr lang="en-US" sz="4800" b="1" dirty="0" smtClean="0"/>
              <a:t>Idea</a:t>
            </a:r>
            <a:endParaRPr lang="en-US" sz="4800" b="1" dirty="0"/>
          </a:p>
        </p:txBody>
      </p:sp>
      <mc:AlternateContent xmlns:mc="http://schemas.openxmlformats.org/markup-compatibility/2006">
        <mc:Choice xmlns:a14="http://schemas.microsoft.com/office/drawing/2010/main" Requires="a14">
          <p:sp>
            <p:nvSpPr>
              <p:cNvPr id="381" name="TextBox 380"/>
              <p:cNvSpPr txBox="1"/>
              <p:nvPr/>
            </p:nvSpPr>
            <p:spPr>
              <a:xfrm>
                <a:off x="1003320" y="6019800"/>
                <a:ext cx="14388480" cy="5262979"/>
              </a:xfrm>
              <a:prstGeom prst="rect">
                <a:avLst/>
              </a:prstGeom>
              <a:noFill/>
            </p:spPr>
            <p:txBody>
              <a:bodyPr wrap="square" rtlCol="0">
                <a:spAutoFit/>
              </a:bodyPr>
              <a:lstStyle/>
              <a:p>
                <a:r>
                  <a:rPr lang="en-US" sz="4800" dirty="0" smtClean="0"/>
                  <a:t>	We want to simulate the modes for an optical waveguide using a matrix of values to specify the refractive indices of each layer. The matrix represents the cross section of a rectangular waveguide. The wave is assumed to be propagating normal to the cross section. To simplify the problem, we assume the wave is transverse and only has a component in the </a:t>
                </a:r>
                <a14:m>
                  <m:oMath xmlns:m="http://schemas.openxmlformats.org/officeDocument/2006/math">
                    <m:acc>
                      <m:accPr>
                        <m:chr m:val="̂"/>
                        <m:ctrlPr>
                          <a:rPr lang="en-US" sz="4800" b="0" i="1" smtClean="0">
                            <a:latin typeface="Cambria Math"/>
                          </a:rPr>
                        </m:ctrlPr>
                      </m:accPr>
                      <m:e>
                        <m:r>
                          <a:rPr lang="en-US" sz="4800" b="0" i="1" smtClean="0">
                            <a:latin typeface="Cambria Math"/>
                          </a:rPr>
                          <m:t>𝑦</m:t>
                        </m:r>
                      </m:e>
                    </m:acc>
                  </m:oMath>
                </a14:m>
                <a:r>
                  <a:rPr lang="en-US" sz="4800" dirty="0" smtClean="0"/>
                  <a:t> direction. </a:t>
                </a:r>
                <a:endParaRPr lang="en-US" sz="4800" dirty="0"/>
              </a:p>
            </p:txBody>
          </p:sp>
        </mc:Choice>
        <mc:Fallback>
          <p:sp>
            <p:nvSpPr>
              <p:cNvPr id="381" name="TextBox 380"/>
              <p:cNvSpPr txBox="1">
                <a:spLocks noRot="1" noChangeAspect="1" noMove="1" noResize="1" noEditPoints="1" noAdjustHandles="1" noChangeArrowheads="1" noChangeShapeType="1" noTextEdit="1"/>
              </p:cNvSpPr>
              <p:nvPr/>
            </p:nvSpPr>
            <p:spPr>
              <a:xfrm>
                <a:off x="1003320" y="6019800"/>
                <a:ext cx="14388480" cy="5262979"/>
              </a:xfrm>
              <a:prstGeom prst="rect">
                <a:avLst/>
              </a:prstGeom>
              <a:blipFill rotWithShape="1">
                <a:blip r:embed="rId4"/>
                <a:stretch>
                  <a:fillRect l="-1949" t="-2549" r="-2415" b="-5214"/>
                </a:stretch>
              </a:blipFill>
            </p:spPr>
            <p:txBody>
              <a:bodyPr/>
              <a:lstStyle/>
              <a:p>
                <a:r>
                  <a:rPr lang="en-US">
                    <a:noFill/>
                  </a:rPr>
                  <a:t> </a:t>
                </a:r>
              </a:p>
            </p:txBody>
          </p:sp>
        </mc:Fallback>
      </mc:AlternateContent>
      <p:pic>
        <p:nvPicPr>
          <p:cNvPr id="383" name="Picture 3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9292" y="12593404"/>
            <a:ext cx="9917725" cy="1219200"/>
          </a:xfrm>
          <a:prstGeom prst="rect">
            <a:avLst/>
          </a:prstGeom>
        </p:spPr>
      </p:pic>
      <p:sp>
        <p:nvSpPr>
          <p:cNvPr id="384" name="TextBox 383"/>
          <p:cNvSpPr txBox="1"/>
          <p:nvPr/>
        </p:nvSpPr>
        <p:spPr>
          <a:xfrm>
            <a:off x="1126042" y="15266720"/>
            <a:ext cx="14172250" cy="1938992"/>
          </a:xfrm>
          <a:prstGeom prst="rect">
            <a:avLst/>
          </a:prstGeom>
          <a:noFill/>
        </p:spPr>
        <p:txBody>
          <a:bodyPr wrap="square" rtlCol="0">
            <a:spAutoFit/>
          </a:bodyPr>
          <a:lstStyle/>
          <a:p>
            <a:r>
              <a:rPr lang="en-US" sz="4800" dirty="0" smtClean="0"/>
              <a:t>				</a:t>
            </a:r>
            <a:r>
              <a:rPr lang="en-US" sz="6000" dirty="0" smtClean="0"/>
              <a:t>is the amplitude distribution function we discretize.</a:t>
            </a:r>
            <a:endParaRPr lang="en-US" sz="6000"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3706" y="15096359"/>
            <a:ext cx="8191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3255" y="15023212"/>
            <a:ext cx="23336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5" name="TextBox 384"/>
          <p:cNvSpPr txBox="1"/>
          <p:nvPr/>
        </p:nvSpPr>
        <p:spPr>
          <a:xfrm>
            <a:off x="4636880" y="17716972"/>
            <a:ext cx="11303001" cy="3785652"/>
          </a:xfrm>
          <a:prstGeom prst="rect">
            <a:avLst/>
          </a:prstGeom>
          <a:noFill/>
        </p:spPr>
        <p:txBody>
          <a:bodyPr wrap="square" rtlCol="0">
            <a:spAutoFit/>
          </a:bodyPr>
          <a:lstStyle/>
          <a:p>
            <a:r>
              <a:rPr lang="en-US" sz="4800" dirty="0" smtClean="0"/>
              <a:t>The exponential term contains the wave’s time dependence term and the propagation constant. The propagation constant, </a:t>
            </a:r>
            <a:r>
              <a:rPr lang="el-GR" sz="4800" dirty="0" smtClean="0"/>
              <a:t>β</a:t>
            </a:r>
            <a:r>
              <a:rPr lang="en-US" sz="4800" dirty="0" smtClean="0"/>
              <a:t>, can be real or complex. </a:t>
            </a:r>
            <a:r>
              <a:rPr lang="el-GR" sz="4800" dirty="0" smtClean="0"/>
              <a:t>β</a:t>
            </a:r>
            <a:r>
              <a:rPr lang="en-US" sz="4800" dirty="0" smtClean="0"/>
              <a:t> is real for guided waves and complex for evanescent waves.</a:t>
            </a:r>
            <a:endParaRPr lang="en-US" sz="4800" dirty="0" smtClean="0"/>
          </a:p>
        </p:txBody>
      </p:sp>
      <p:sp>
        <p:nvSpPr>
          <p:cNvPr id="388" name="TextBox 387"/>
          <p:cNvSpPr txBox="1"/>
          <p:nvPr/>
        </p:nvSpPr>
        <p:spPr>
          <a:xfrm>
            <a:off x="1538081" y="22350605"/>
            <a:ext cx="13470739" cy="830997"/>
          </a:xfrm>
          <a:prstGeom prst="rect">
            <a:avLst/>
          </a:prstGeom>
          <a:noFill/>
        </p:spPr>
        <p:txBody>
          <a:bodyPr wrap="none" rtlCol="0">
            <a:spAutoFit/>
          </a:bodyPr>
          <a:lstStyle/>
          <a:p>
            <a:r>
              <a:rPr lang="en-US" sz="4800" dirty="0" smtClean="0"/>
              <a:t>The function above satisfies the Helmholtz Equation</a:t>
            </a:r>
            <a:endParaRPr lang="en-US" sz="4800" dirty="0"/>
          </a:p>
        </p:txBody>
      </p: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9481" y="23481664"/>
            <a:ext cx="48958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0745" y="25603200"/>
            <a:ext cx="1126807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8081" y="26173515"/>
            <a:ext cx="1307726" cy="82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descr="https://latex.codecogs.com/png.latex?%5Cdpi%7B300%7D%20%5Cbg_white%20U_%7Bi&amp;plus;1%2C%20j%7D%20&amp;plus;%20U_%7Bi-1%2Cj%7D%20&amp;plus;%20%28%7Bn_%7Bi%2Cj%7D%7D%5E2%20%7B%5CDelta%20x%7D%5E2%20k_0%5E2%20-%204%29U_%7Bi%2Cj%7D%20&amp;plus;%20%5C%5C%20U_%7Bi%2C%20j&amp;plus;1%7D%20&amp;plus;%20U_%7Bi%2Cj-1%7D%20%3D%20%5Cbeta%5E2%20%7B%5CDelta%20x%7D%5E2%20U_%7Bi%2Cj%7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3961" y="29279387"/>
            <a:ext cx="14432797" cy="1905000"/>
          </a:xfrm>
          <a:prstGeom prst="rect">
            <a:avLst/>
          </a:prstGeom>
          <a:noFill/>
          <a:extLst>
            <a:ext uri="{909E8E84-426E-40DD-AFC4-6F175D3DCCD1}">
              <a14:hiddenFill xmlns:a14="http://schemas.microsoft.com/office/drawing/2010/main">
                <a:solidFill>
                  <a:srgbClr val="FFFFFF"/>
                </a:solidFill>
              </a14:hiddenFill>
            </a:ext>
          </a:extLst>
        </p:spPr>
      </p:pic>
      <p:sp>
        <p:nvSpPr>
          <p:cNvPr id="389" name="TextBox 388"/>
          <p:cNvSpPr txBox="1"/>
          <p:nvPr/>
        </p:nvSpPr>
        <p:spPr>
          <a:xfrm>
            <a:off x="1173963" y="28043436"/>
            <a:ext cx="14432796" cy="830997"/>
          </a:xfrm>
          <a:prstGeom prst="rect">
            <a:avLst/>
          </a:prstGeom>
          <a:noFill/>
        </p:spPr>
        <p:txBody>
          <a:bodyPr wrap="square" rtlCol="0">
            <a:spAutoFit/>
          </a:bodyPr>
          <a:lstStyle/>
          <a:p>
            <a:r>
              <a:rPr lang="en-US" sz="4800" dirty="0" smtClean="0"/>
              <a:t>Becomes the following when discretized</a:t>
            </a:r>
            <a:endParaRPr lang="en-US" sz="4800" dirty="0"/>
          </a:p>
        </p:txBody>
      </p:sp>
      <p:sp>
        <p:nvSpPr>
          <p:cNvPr id="401" name="TextBox 400"/>
          <p:cNvSpPr txBox="1"/>
          <p:nvPr/>
        </p:nvSpPr>
        <p:spPr>
          <a:xfrm>
            <a:off x="16967200" y="4683511"/>
            <a:ext cx="14432796" cy="1569660"/>
          </a:xfrm>
          <a:prstGeom prst="rect">
            <a:avLst/>
          </a:prstGeom>
          <a:noFill/>
        </p:spPr>
        <p:txBody>
          <a:bodyPr wrap="square" rtlCol="0">
            <a:spAutoFit/>
          </a:bodyPr>
          <a:lstStyle/>
          <a:p>
            <a:r>
              <a:rPr lang="en-US" sz="4800" dirty="0" smtClean="0"/>
              <a:t>We “unwrap” the m-by-n computation window matrix, U, into a long column vector V. </a:t>
            </a:r>
            <a:endParaRPr lang="en-US" sz="4800" dirty="0"/>
          </a:p>
        </p:txBody>
      </p:sp>
      <p:pic>
        <p:nvPicPr>
          <p:cNvPr id="1037"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968" y="6573957"/>
            <a:ext cx="14128712" cy="823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1" name="TextBox 390"/>
          <p:cNvSpPr txBox="1"/>
          <p:nvPr/>
        </p:nvSpPr>
        <p:spPr>
          <a:xfrm>
            <a:off x="17191241" y="15389940"/>
            <a:ext cx="15244560" cy="2308324"/>
          </a:xfrm>
          <a:prstGeom prst="rect">
            <a:avLst/>
          </a:prstGeom>
          <a:noFill/>
        </p:spPr>
        <p:txBody>
          <a:bodyPr wrap="square" rtlCol="0">
            <a:spAutoFit/>
          </a:bodyPr>
          <a:lstStyle/>
          <a:p>
            <a:r>
              <a:rPr lang="en-US" sz="4800" dirty="0" smtClean="0"/>
              <a:t>The relationships between points in the computation matrix U can be carried into V by constructing another matrix we’ll call the </a:t>
            </a:r>
            <a:r>
              <a:rPr lang="en-US" sz="4800" dirty="0" err="1" smtClean="0"/>
              <a:t>eigenMatrix</a:t>
            </a:r>
            <a:r>
              <a:rPr lang="en-US" sz="4800" dirty="0" smtClean="0"/>
              <a:t>, which is left-multiplied with V.</a:t>
            </a:r>
          </a:p>
        </p:txBody>
      </p:sp>
      <p:pic>
        <p:nvPicPr>
          <p:cNvPr id="1038"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775141" y="17848021"/>
            <a:ext cx="16076760" cy="7309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2" name="Picture 39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088104" y="5186975"/>
            <a:ext cx="7935524" cy="5951644"/>
          </a:xfrm>
          <a:prstGeom prst="rect">
            <a:avLst/>
          </a:prstGeom>
        </p:spPr>
      </p:pic>
      <p:pic>
        <p:nvPicPr>
          <p:cNvPr id="393" name="Picture 39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189219" y="5223730"/>
            <a:ext cx="7886516" cy="5914888"/>
          </a:xfrm>
          <a:prstGeom prst="rect">
            <a:avLst/>
          </a:prstGeom>
        </p:spPr>
      </p:pic>
      <p:pic>
        <p:nvPicPr>
          <p:cNvPr id="394" name="Picture 39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685275" y="16895056"/>
            <a:ext cx="7799471" cy="5849604"/>
          </a:xfrm>
          <a:prstGeom prst="rect">
            <a:avLst/>
          </a:prstGeom>
        </p:spPr>
      </p:pic>
      <p:pic>
        <p:nvPicPr>
          <p:cNvPr id="395" name="Picture 39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458040" y="10820400"/>
            <a:ext cx="7565588" cy="5674192"/>
          </a:xfrm>
          <a:prstGeom prst="rect">
            <a:avLst/>
          </a:prstGeom>
        </p:spPr>
      </p:pic>
      <p:pic>
        <p:nvPicPr>
          <p:cNvPr id="396" name="Picture 39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1622485" y="17100043"/>
            <a:ext cx="7526155" cy="5644617"/>
          </a:xfrm>
          <a:prstGeom prst="rect">
            <a:avLst/>
          </a:prstGeom>
        </p:spPr>
      </p:pic>
      <p:pic>
        <p:nvPicPr>
          <p:cNvPr id="397" name="Picture 39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484747" y="10975508"/>
            <a:ext cx="7565588" cy="5674192"/>
          </a:xfrm>
          <a:prstGeom prst="rect">
            <a:avLst/>
          </a:prstGeom>
        </p:spPr>
      </p:pic>
      <p:sp>
        <p:nvSpPr>
          <p:cNvPr id="398" name="TextBox 397"/>
          <p:cNvSpPr txBox="1"/>
          <p:nvPr/>
        </p:nvSpPr>
        <p:spPr>
          <a:xfrm>
            <a:off x="33685275" y="25298400"/>
            <a:ext cx="15006525" cy="6740307"/>
          </a:xfrm>
          <a:prstGeom prst="rect">
            <a:avLst/>
          </a:prstGeom>
          <a:noFill/>
        </p:spPr>
        <p:txBody>
          <a:bodyPr wrap="square" rtlCol="0">
            <a:spAutoFit/>
          </a:bodyPr>
          <a:lstStyle/>
          <a:p>
            <a:r>
              <a:rPr lang="en-US" sz="4800" dirty="0" smtClean="0"/>
              <a:t>	Turning the wave equation into an eigenvalue problem is an efficient scheme for solving for modes. We used MATLAB to solve some arbitrary values. We imposed one constraint of the edge values equaling 0 for the above example.</a:t>
            </a:r>
          </a:p>
          <a:p>
            <a:r>
              <a:rPr lang="en-US" sz="4800" dirty="0"/>
              <a:t>	</a:t>
            </a:r>
            <a:r>
              <a:rPr lang="en-US" sz="4800" dirty="0" smtClean="0"/>
              <a:t>The scheme can be extended to solve for transverse electric field vectors with x and y components. Then the transverse magnetic field can be calculated from that. </a:t>
            </a:r>
          </a:p>
          <a:p>
            <a:r>
              <a:rPr lang="en-US" sz="4800" dirty="0" smtClean="0"/>
              <a:t> </a:t>
            </a:r>
            <a:endParaRPr lang="en-US" sz="4800" dirty="0"/>
          </a:p>
        </p:txBody>
      </p:sp>
      <p:pic>
        <p:nvPicPr>
          <p:cNvPr id="399" name="Picture 39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512125" y="25157227"/>
            <a:ext cx="8710075" cy="6893584"/>
          </a:xfrm>
          <a:prstGeom prst="rect">
            <a:avLst/>
          </a:prstGeom>
        </p:spPr>
      </p:pic>
      <p:pic>
        <p:nvPicPr>
          <p:cNvPr id="1039" name="Picture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450800" y="25844637"/>
            <a:ext cx="5949196" cy="551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4333</TotalTime>
  <Words>137</Words>
  <Application>Microsoft Office PowerPoint</Application>
  <PresentationFormat>On-screen Show (4:3)</PresentationFormat>
  <Paragraphs>15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S</dc:creator>
  <cp:lastModifiedBy>Panya</cp:lastModifiedBy>
  <cp:revision>90</cp:revision>
  <dcterms:modified xsi:type="dcterms:W3CDTF">2018-06-01T17:49:02Z</dcterms:modified>
</cp:coreProperties>
</file>