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A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46"/>
    <p:restoredTop sz="95872"/>
  </p:normalViewPr>
  <p:slideViewPr>
    <p:cSldViewPr snapToGrid="0">
      <p:cViewPr>
        <p:scale>
          <a:sx n="121" d="100"/>
          <a:sy n="121" d="100"/>
        </p:scale>
        <p:origin x="496" y="656"/>
      </p:cViewPr>
      <p:guideLst>
        <p:guide orient="horz" pos="1620"/>
        <p:guide pos="2880"/>
      </p:guideLst>
    </p:cSldViewPr>
  </p:slideViewPr>
  <p:notesTextViewPr>
    <p:cViewPr>
      <p:scale>
        <a:sx n="1" d="1"/>
        <a:sy n="1" d="1"/>
      </p:scale>
      <p:origin x="0" y="0"/>
    </p:cViewPr>
  </p:notesTextViewPr>
  <p:notesViewPr>
    <p:cSldViewPr snapToGrid="0">
      <p:cViewPr varScale="1">
        <p:scale>
          <a:sx n="85" d="100"/>
          <a:sy n="85" d="100"/>
        </p:scale>
        <p:origin x="3928"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favicon.io/favicon-converter/"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Who Worked On it and what technologies were used (html, css, bootstrap, javascript, photoshop)</a:t>
            </a:r>
            <a:endParaRPr/>
          </a:p>
          <a:p>
            <a:pPr marL="0" lvl="0" indent="0" algn="l" rtl="0">
              <a:spcBef>
                <a:spcPts val="0"/>
              </a:spcBef>
              <a:spcAft>
                <a:spcPts val="0"/>
              </a:spcAft>
              <a:buNone/>
            </a:pPr>
            <a:r>
              <a:rPr lang="en"/>
              <a:t>Deploy on git pages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421102a90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421102a90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13faaebd0c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13faaebd0c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Each of us did our own wireframes so that we knew how to do it.</a:t>
            </a:r>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43c0088c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43c0088c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err="1"/>
              <a:t>Charlsey</a:t>
            </a:r>
            <a:r>
              <a:rPr lang="en-US" sz="1100" dirty="0"/>
              <a:t> A favicon is an icon displayed in the browser address bar. Ours was created in Adobe Photoshop and converted with the following site. </a:t>
            </a:r>
            <a:r>
              <a:rPr lang="en-US" sz="1100" dirty="0">
                <a:hlinkClick r:id="rId3"/>
              </a:rPr>
              <a:t>https://favicon.io/favicon-converter/</a:t>
            </a:r>
            <a:r>
              <a:rPr lang="en-US" sz="1100" dirty="0"/>
              <a:t>. </a:t>
            </a:r>
          </a:p>
          <a:p>
            <a:pPr marL="0" lvl="0" indent="0" algn="l" rtl="0">
              <a:spcBef>
                <a:spcPts val="0"/>
              </a:spcBef>
              <a:spcAft>
                <a:spcPts val="0"/>
              </a:spcAft>
              <a:buNone/>
            </a:pPr>
            <a:endParaRPr lang="en-US" sz="1100"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1" dirty="0">
                <a:solidFill>
                  <a:schemeClr val="dk1"/>
                </a:solidFill>
              </a:rPr>
              <a:t>Summer Problems encountered: The branch  wasn’t created properly and I clone the project instead of Akilah team project initially.</a:t>
            </a:r>
          </a:p>
          <a:p>
            <a:pPr marL="0" lvl="0" indent="0" algn="l" rtl="0">
              <a:spcBef>
                <a:spcPts val="0"/>
              </a:spcBef>
              <a:spcAft>
                <a:spcPts val="0"/>
              </a:spcAft>
              <a:buNone/>
            </a:pPr>
            <a:br>
              <a:rPr lang="en-US" sz="1100" dirty="0"/>
            </a:b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421102a9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421102a9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451de5d9c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451de5d9c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31038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3faaebd0c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3faaebd0c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faaebd0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faaebd0c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451de5d9c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451de5d9c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df539e6e3_4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df539e6e3_4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451de5d9c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451de5d9c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451de5d9c7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451de5d9c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451de5d9c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451de5d9c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451de5d9c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451de5d9c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aaebd0c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aaebd0c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 name="Google Shape;15;p2"/>
          <p:cNvSpPr/>
          <p:nvPr/>
        </p:nvSpPr>
        <p:spPr>
          <a:xfrm>
            <a:off x="3635725" y="4659800"/>
            <a:ext cx="5041500" cy="393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1" name="Google Shape;5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58740-2341-0ABB-EDB8-7E3E96B2C385}"/>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5" name="Picture 4" descr="Shape, square&#10;&#10;Description automatically generated">
            <a:extLst>
              <a:ext uri="{FF2B5EF4-FFF2-40B4-BE49-F238E27FC236}">
                <a16:creationId xmlns:a16="http://schemas.microsoft.com/office/drawing/2014/main" id="{02C84797-9055-2454-D993-4C100DD9ACEB}"/>
              </a:ext>
            </a:extLst>
          </p:cNvPr>
          <p:cNvPicPr>
            <a:picLocks noChangeAspect="1"/>
          </p:cNvPicPr>
          <p:nvPr userDrawn="1"/>
        </p:nvPicPr>
        <p:blipFill>
          <a:blip r:embed="rId2"/>
          <a:stretch>
            <a:fillRect/>
          </a:stretch>
        </p:blipFill>
        <p:spPr>
          <a:xfrm>
            <a:off x="0" y="0"/>
            <a:ext cx="3429000" cy="5143500"/>
          </a:xfrm>
          <a:prstGeom prst="rect">
            <a:avLst/>
          </a:prstGeom>
        </p:spPr>
      </p:pic>
    </p:spTree>
    <p:extLst>
      <p:ext uri="{BB962C8B-B14F-4D97-AF65-F5344CB8AC3E}">
        <p14:creationId xmlns:p14="http://schemas.microsoft.com/office/powerpoint/2010/main" val="18289571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9A58740-2341-0ABB-EDB8-7E3E96B2C385}"/>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5" name="Picture 4" descr="Shape, square&#10;&#10;Description automatically generated">
            <a:extLst>
              <a:ext uri="{FF2B5EF4-FFF2-40B4-BE49-F238E27FC236}">
                <a16:creationId xmlns:a16="http://schemas.microsoft.com/office/drawing/2014/main" id="{02C84797-9055-2454-D993-4C100DD9ACEB}"/>
              </a:ext>
            </a:extLst>
          </p:cNvPr>
          <p:cNvPicPr>
            <a:picLocks noChangeAspect="1"/>
          </p:cNvPicPr>
          <p:nvPr userDrawn="1"/>
        </p:nvPicPr>
        <p:blipFill>
          <a:blip r:embed="rId2"/>
          <a:stretch>
            <a:fillRect/>
          </a:stretch>
        </p:blipFill>
        <p:spPr>
          <a:xfrm>
            <a:off x="0" y="0"/>
            <a:ext cx="3429000" cy="5143500"/>
          </a:xfrm>
          <a:prstGeom prst="rect">
            <a:avLst/>
          </a:prstGeom>
        </p:spPr>
      </p:pic>
      <p:sp>
        <p:nvSpPr>
          <p:cNvPr id="2" name="Rectangle 1">
            <a:extLst>
              <a:ext uri="{FF2B5EF4-FFF2-40B4-BE49-F238E27FC236}">
                <a16:creationId xmlns:a16="http://schemas.microsoft.com/office/drawing/2014/main" id="{7318142F-47A1-3B9A-CCD2-B52C6D17FD6F}"/>
              </a:ext>
            </a:extLst>
          </p:cNvPr>
          <p:cNvSpPr/>
          <p:nvPr userDrawn="1"/>
        </p:nvSpPr>
        <p:spPr>
          <a:xfrm>
            <a:off x="228601" y="208722"/>
            <a:ext cx="8716616" cy="4721087"/>
          </a:xfrm>
          <a:prstGeom prst="rect">
            <a:avLst/>
          </a:prstGeom>
          <a:solidFill>
            <a:schemeClr val="bg1">
              <a:alpha val="5526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0035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448A08E-F373-1C60-EFDF-4BDF655E5483}"/>
              </a:ext>
            </a:extLst>
          </p:cNvPr>
          <p:cNvSpPr>
            <a:spLocks noGrp="1"/>
          </p:cNvSpPr>
          <p:nvPr>
            <p:ph type="sldNum" idx="10"/>
          </p:nvPr>
        </p:nvSpPr>
        <p:spPr/>
        <p:txBody>
          <a:bodyPr/>
          <a:lstStyle/>
          <a:p>
            <a:pPr marL="0" lvl="0" indent="0" algn="r" rtl="0">
              <a:spcBef>
                <a:spcPts val="0"/>
              </a:spcBef>
              <a:spcAft>
                <a:spcPts val="0"/>
              </a:spcAft>
              <a:buNone/>
            </a:pPr>
            <a:fld id="{00000000-1234-1234-1234-123412341234}" type="slidenum">
              <a:rPr lang="en" smtClean="0"/>
              <a:t>‹#›</a:t>
            </a:fld>
            <a:endParaRPr lang="en"/>
          </a:p>
        </p:txBody>
      </p:sp>
      <p:pic>
        <p:nvPicPr>
          <p:cNvPr id="8" name="Picture 7" descr="Chart, waterfall chart&#10;&#10;Description automatically generated">
            <a:extLst>
              <a:ext uri="{FF2B5EF4-FFF2-40B4-BE49-F238E27FC236}">
                <a16:creationId xmlns:a16="http://schemas.microsoft.com/office/drawing/2014/main" id="{2F06D451-1433-514D-27D6-FC3841F8F31E}"/>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9" name="Rectangle 8">
            <a:extLst>
              <a:ext uri="{FF2B5EF4-FFF2-40B4-BE49-F238E27FC236}">
                <a16:creationId xmlns:a16="http://schemas.microsoft.com/office/drawing/2014/main" id="{F72DC496-66F6-E8F2-0490-D269D061166C}"/>
              </a:ext>
            </a:extLst>
          </p:cNvPr>
          <p:cNvSpPr/>
          <p:nvPr userDrawn="1"/>
        </p:nvSpPr>
        <p:spPr>
          <a:xfrm>
            <a:off x="228601" y="208722"/>
            <a:ext cx="8716616" cy="4721087"/>
          </a:xfrm>
          <a:prstGeom prst="rect">
            <a:avLst/>
          </a:prstGeom>
          <a:solidFill>
            <a:schemeClr val="bg1">
              <a:alpha val="5526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394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364FF987-2948-CEC4-1F6F-228FF6AA8C48}"/>
              </a:ext>
            </a:extLst>
          </p:cNvPr>
          <p:cNvSpPr txBox="1"/>
          <p:nvPr userDrawn="1"/>
        </p:nvSpPr>
        <p:spPr>
          <a:xfrm>
            <a:off x="1623150" y="4663225"/>
            <a:ext cx="7098900" cy="600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300" dirty="0">
                <a:solidFill>
                  <a:srgbClr val="B9212C"/>
                </a:solidFill>
              </a:rPr>
              <a:t>Team 3 Task Manager Project Generation USA JWD 003 2022</a:t>
            </a:r>
            <a:endParaRPr sz="1300" dirty="0">
              <a:solidFill>
                <a:srgbClr val="B9212C"/>
              </a:solidFill>
            </a:endParaRPr>
          </a:p>
          <a:p>
            <a:pPr marL="0" lvl="0" indent="0" algn="l" rtl="0">
              <a:spcBef>
                <a:spcPts val="0"/>
              </a:spcBef>
              <a:spcAft>
                <a:spcPts val="0"/>
              </a:spcAft>
              <a:buNone/>
            </a:pPr>
            <a:endParaRPr dirty="0"/>
          </a:p>
        </p:txBody>
      </p:sp>
      <p:pic>
        <p:nvPicPr>
          <p:cNvPr id="3" name="Google Shape;10;p1">
            <a:extLst>
              <a:ext uri="{FF2B5EF4-FFF2-40B4-BE49-F238E27FC236}">
                <a16:creationId xmlns:a16="http://schemas.microsoft.com/office/drawing/2014/main" id="{5586F989-C8DF-1540-E39E-BD7D9C8AD7B8}"/>
              </a:ext>
            </a:extLst>
          </p:cNvPr>
          <p:cNvPicPr preferRelativeResize="0"/>
          <p:nvPr userDrawn="1"/>
        </p:nvPicPr>
        <p:blipFill>
          <a:blip r:embed="rId2">
            <a:alphaModFix/>
          </a:blip>
          <a:stretch>
            <a:fillRect/>
          </a:stretch>
        </p:blipFill>
        <p:spPr>
          <a:xfrm>
            <a:off x="3761635" y="4764775"/>
            <a:ext cx="198600" cy="1986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B9212C"/>
              </a:buClr>
              <a:buSzPts val="2800"/>
              <a:buNone/>
              <a:defRPr>
                <a:solidFill>
                  <a:srgbClr val="B9212C"/>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3" name="Google Shape;9;p1">
            <a:extLst>
              <a:ext uri="{FF2B5EF4-FFF2-40B4-BE49-F238E27FC236}">
                <a16:creationId xmlns:a16="http://schemas.microsoft.com/office/drawing/2014/main" id="{31DF8B13-CDB7-99A0-89F0-638D824A7012}"/>
              </a:ext>
            </a:extLst>
          </p:cNvPr>
          <p:cNvSpPr txBox="1"/>
          <p:nvPr userDrawn="1"/>
        </p:nvSpPr>
        <p:spPr>
          <a:xfrm>
            <a:off x="1623150" y="4663225"/>
            <a:ext cx="7098900" cy="600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300" dirty="0">
                <a:solidFill>
                  <a:srgbClr val="B9212C"/>
                </a:solidFill>
              </a:rPr>
              <a:t>Team 3 Task Manager Project Generation USA JWD 003 2022</a:t>
            </a:r>
            <a:endParaRPr sz="1300" dirty="0">
              <a:solidFill>
                <a:srgbClr val="B9212C"/>
              </a:solidFill>
            </a:endParaRPr>
          </a:p>
          <a:p>
            <a:pPr marL="0" lvl="0" indent="0" algn="l" rtl="0">
              <a:spcBef>
                <a:spcPts val="0"/>
              </a:spcBef>
              <a:spcAft>
                <a:spcPts val="0"/>
              </a:spcAft>
              <a:buNone/>
            </a:pPr>
            <a:endParaRPr dirty="0"/>
          </a:p>
        </p:txBody>
      </p:sp>
      <p:pic>
        <p:nvPicPr>
          <p:cNvPr id="4" name="Google Shape;10;p1">
            <a:extLst>
              <a:ext uri="{FF2B5EF4-FFF2-40B4-BE49-F238E27FC236}">
                <a16:creationId xmlns:a16="http://schemas.microsoft.com/office/drawing/2014/main" id="{521DE57E-F00D-5ABF-6AF0-D2EAD5559674}"/>
              </a:ext>
            </a:extLst>
          </p:cNvPr>
          <p:cNvPicPr preferRelativeResize="0"/>
          <p:nvPr userDrawn="1"/>
        </p:nvPicPr>
        <p:blipFill>
          <a:blip r:embed="rId2">
            <a:alphaModFix/>
          </a:blip>
          <a:stretch>
            <a:fillRect/>
          </a:stretch>
        </p:blipFill>
        <p:spPr>
          <a:xfrm>
            <a:off x="3761635" y="4764775"/>
            <a:ext cx="198600" cy="1986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8A7E475C-AB94-CF18-73CA-7994AC648D5E}"/>
              </a:ext>
            </a:extLst>
          </p:cNvPr>
          <p:cNvSpPr txBox="1"/>
          <p:nvPr userDrawn="1"/>
        </p:nvSpPr>
        <p:spPr>
          <a:xfrm>
            <a:off x="1623150" y="4663225"/>
            <a:ext cx="7098900" cy="600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300" dirty="0">
                <a:solidFill>
                  <a:srgbClr val="B9212C"/>
                </a:solidFill>
              </a:rPr>
              <a:t>Team 3 Task Manager Project Generation USA JWD 003 2022</a:t>
            </a:r>
            <a:endParaRPr sz="1300" dirty="0">
              <a:solidFill>
                <a:srgbClr val="B9212C"/>
              </a:solidFill>
            </a:endParaRPr>
          </a:p>
          <a:p>
            <a:pPr marL="0" lvl="0" indent="0" algn="l" rtl="0">
              <a:spcBef>
                <a:spcPts val="0"/>
              </a:spcBef>
              <a:spcAft>
                <a:spcPts val="0"/>
              </a:spcAft>
              <a:buNone/>
            </a:pPr>
            <a:endParaRPr dirty="0"/>
          </a:p>
        </p:txBody>
      </p:sp>
      <p:pic>
        <p:nvPicPr>
          <p:cNvPr id="3" name="Google Shape;10;p1">
            <a:extLst>
              <a:ext uri="{FF2B5EF4-FFF2-40B4-BE49-F238E27FC236}">
                <a16:creationId xmlns:a16="http://schemas.microsoft.com/office/drawing/2014/main" id="{038ACA9F-CA1A-9075-FB59-DBAA67AB2198}"/>
              </a:ext>
            </a:extLst>
          </p:cNvPr>
          <p:cNvPicPr preferRelativeResize="0"/>
          <p:nvPr userDrawn="1"/>
        </p:nvPicPr>
        <p:blipFill>
          <a:blip r:embed="rId2">
            <a:alphaModFix/>
          </a:blip>
          <a:stretch>
            <a:fillRect/>
          </a:stretch>
        </p:blipFill>
        <p:spPr>
          <a:xfrm>
            <a:off x="3761635" y="4764775"/>
            <a:ext cx="198600" cy="198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Google Shape;9;p1">
            <a:extLst>
              <a:ext uri="{FF2B5EF4-FFF2-40B4-BE49-F238E27FC236}">
                <a16:creationId xmlns:a16="http://schemas.microsoft.com/office/drawing/2014/main" id="{5E3C3A6C-AF5B-92E5-E120-1EAAD71967C7}"/>
              </a:ext>
            </a:extLst>
          </p:cNvPr>
          <p:cNvSpPr txBox="1"/>
          <p:nvPr userDrawn="1"/>
        </p:nvSpPr>
        <p:spPr>
          <a:xfrm>
            <a:off x="1623150" y="4663225"/>
            <a:ext cx="7098900" cy="6003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1300" dirty="0">
                <a:solidFill>
                  <a:srgbClr val="B9212C"/>
                </a:solidFill>
              </a:rPr>
              <a:t>Team 3 Task Manager Project Generation USA JWD 003 2022</a:t>
            </a:r>
            <a:endParaRPr sz="1300" dirty="0">
              <a:solidFill>
                <a:srgbClr val="B9212C"/>
              </a:solidFill>
            </a:endParaRPr>
          </a:p>
          <a:p>
            <a:pPr marL="0" lvl="0" indent="0" algn="l" rtl="0">
              <a:spcBef>
                <a:spcPts val="0"/>
              </a:spcBef>
              <a:spcAft>
                <a:spcPts val="0"/>
              </a:spcAft>
              <a:buNone/>
            </a:pPr>
            <a:endParaRPr dirty="0"/>
          </a:p>
        </p:txBody>
      </p:sp>
      <p:pic>
        <p:nvPicPr>
          <p:cNvPr id="3" name="Google Shape;10;p1">
            <a:extLst>
              <a:ext uri="{FF2B5EF4-FFF2-40B4-BE49-F238E27FC236}">
                <a16:creationId xmlns:a16="http://schemas.microsoft.com/office/drawing/2014/main" id="{0228A837-EEEE-2A8B-3F54-8B72AA128DB0}"/>
              </a:ext>
            </a:extLst>
          </p:cNvPr>
          <p:cNvPicPr preferRelativeResize="0"/>
          <p:nvPr userDrawn="1"/>
        </p:nvPicPr>
        <p:blipFill>
          <a:blip r:embed="rId2">
            <a:alphaModFix/>
          </a:blip>
          <a:stretch>
            <a:fillRect/>
          </a:stretch>
        </p:blipFill>
        <p:spPr>
          <a:xfrm>
            <a:off x="3761635" y="4764775"/>
            <a:ext cx="198600" cy="198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3695425" y="4600075"/>
            <a:ext cx="4977600" cy="456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p:nvPr/>
        </p:nvSpPr>
        <p:spPr>
          <a:xfrm>
            <a:off x="4572000" y="-125"/>
            <a:ext cx="4572000" cy="5143500"/>
          </a:xfrm>
          <a:prstGeom prst="rect">
            <a:avLst/>
          </a:prstGeom>
          <a:solidFill>
            <a:srgbClr val="DCDC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Clr>
                <a:srgbClr val="B9212C"/>
              </a:buClr>
              <a:buSzPts val="2800"/>
              <a:buNone/>
              <a:defRPr sz="2800">
                <a:solidFill>
                  <a:srgbClr val="B9212C"/>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figma.com/file/k2bg4lqKYnSr5zAz4cC19x/Team-3-Task-Manager-Wireframe" TargetMode="External"/><Relationship Id="rId7" Type="http://schemas.openxmlformats.org/officeDocument/2006/relationships/hyperlink" Target="https://www.figma.com/proto/oZRdrjXx6MFsfYdZmhJeR2/Rob-Task-List?node-id=1%3A2&amp;scaling=min-zoom&amp;page-id=0%3A1"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hyperlink" Target="https://www.figma.com/file/hQ7ZmqH6MrKeMUWuYJnxrk/Untitled?node-id=0%3A1" TargetMode="External"/><Relationship Id="rId5" Type="http://schemas.openxmlformats.org/officeDocument/2006/relationships/hyperlink" Target="https://www.figma.com/file/b7tmknTDlGWZuTyjF8HnRP/Untitled?node-id=0%3A1" TargetMode="External"/><Relationship Id="rId10" Type="http://schemas.openxmlformats.org/officeDocument/2006/relationships/image" Target="../media/image22.png"/><Relationship Id="rId4" Type="http://schemas.openxmlformats.org/officeDocument/2006/relationships/image" Target="../media/image19.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25.jpeg"/><Relationship Id="rId4" Type="http://schemas.openxmlformats.org/officeDocument/2006/relationships/image" Target="../media/image24.jpeg"/></Relationships>
</file>

<file path=ppt/slides/_rels/slide13.xml.rels><?xml version="1.0" encoding="UTF-8" standalone="yes"?>
<Relationships xmlns="http://schemas.openxmlformats.org/package/2006/relationships"><Relationship Id="rId3" Type="http://schemas.openxmlformats.org/officeDocument/2006/relationships/hyperlink" Target="https://akilahvashti.github.io/Team-3-Generation-USA/"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akilahvashti.github.io/Team-3-Generation-USA/"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hyperlink" Target="https://github.com/dreambugdesigns" TargetMode="External"/><Relationship Id="rId13" Type="http://schemas.openxmlformats.org/officeDocument/2006/relationships/hyperlink" Target="https://www.linkedin.com/in/summer-ranaldson-67335b25/" TargetMode="External"/><Relationship Id="rId18" Type="http://schemas.openxmlformats.org/officeDocument/2006/relationships/image" Target="../media/image7.jpg"/><Relationship Id="rId3" Type="http://schemas.openxmlformats.org/officeDocument/2006/relationships/image" Target="../media/image4.jpg"/><Relationship Id="rId21" Type="http://schemas.openxmlformats.org/officeDocument/2006/relationships/image" Target="../media/image10.jpg"/><Relationship Id="rId7" Type="http://schemas.openxmlformats.org/officeDocument/2006/relationships/image" Target="../media/image6.png"/><Relationship Id="rId12" Type="http://schemas.openxmlformats.org/officeDocument/2006/relationships/hyperlink" Target="https://github.com/Summer577" TargetMode="External"/><Relationship Id="rId17" Type="http://schemas.openxmlformats.org/officeDocument/2006/relationships/hyperlink" Target="https://www.linkedin.com/in/akilah-witherspoon/" TargetMode="External"/><Relationship Id="rId2" Type="http://schemas.openxmlformats.org/officeDocument/2006/relationships/notesSlide" Target="../notesSlides/notesSlide2.xml"/><Relationship Id="rId16" Type="http://schemas.openxmlformats.org/officeDocument/2006/relationships/hyperlink" Target="https://github.com/akilahvashti" TargetMode="External"/><Relationship Id="rId20" Type="http://schemas.openxmlformats.org/officeDocument/2006/relationships/image" Target="../media/image9.jpg"/><Relationship Id="rId1" Type="http://schemas.openxmlformats.org/officeDocument/2006/relationships/slideLayout" Target="../slideLayouts/slideLayout14.xml"/><Relationship Id="rId6" Type="http://schemas.openxmlformats.org/officeDocument/2006/relationships/hyperlink" Target="https://www.linkedin.com/in/rob-camhi/" TargetMode="External"/><Relationship Id="rId11" Type="http://schemas.openxmlformats.org/officeDocument/2006/relationships/hyperlink" Target="https://www.linkedin.com/in/monica-jackson-20376a235" TargetMode="External"/><Relationship Id="rId5" Type="http://schemas.openxmlformats.org/officeDocument/2006/relationships/image" Target="../media/image5.png"/><Relationship Id="rId15" Type="http://schemas.openxmlformats.org/officeDocument/2006/relationships/hyperlink" Target="https://www.linkedin.com/in/paul-m-summitt/" TargetMode="External"/><Relationship Id="rId10" Type="http://schemas.openxmlformats.org/officeDocument/2006/relationships/hyperlink" Target="https://github.com/mjaxs1023" TargetMode="External"/><Relationship Id="rId19" Type="http://schemas.openxmlformats.org/officeDocument/2006/relationships/image" Target="../media/image8.jpg"/><Relationship Id="rId4" Type="http://schemas.openxmlformats.org/officeDocument/2006/relationships/hyperlink" Target="https://github.com/rnycsw1" TargetMode="External"/><Relationship Id="rId9" Type="http://schemas.openxmlformats.org/officeDocument/2006/relationships/hyperlink" Target="https://www.linkedin.com/in/charlsey-dur%C3%A1n/" TargetMode="External"/><Relationship Id="rId14" Type="http://schemas.openxmlformats.org/officeDocument/2006/relationships/hyperlink" Target="https://github.com/psummitt/" TargetMode="External"/><Relationship Id="rId22" Type="http://schemas.openxmlformats.org/officeDocument/2006/relationships/image" Target="../media/image11.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8.jp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5"/>
          <p:cNvSpPr txBox="1">
            <a:spLocks noGrp="1"/>
          </p:cNvSpPr>
          <p:nvPr>
            <p:ph type="ctrTitle"/>
          </p:nvPr>
        </p:nvSpPr>
        <p:spPr>
          <a:xfrm>
            <a:off x="68230" y="1484700"/>
            <a:ext cx="37545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dirty="0">
                <a:solidFill>
                  <a:srgbClr val="0D1117"/>
                </a:solidFill>
                <a:latin typeface="+mj-lt"/>
                <a:ea typeface="Baskervville"/>
                <a:cs typeface="Baskervville"/>
                <a:sym typeface="Baskervville"/>
              </a:rPr>
              <a:t>Task Manager Project</a:t>
            </a:r>
            <a:endParaRPr b="1" dirty="0">
              <a:solidFill>
                <a:srgbClr val="0D1117"/>
              </a:solidFill>
              <a:latin typeface="+mj-lt"/>
              <a:ea typeface="Baskervville"/>
              <a:cs typeface="Baskervville"/>
              <a:sym typeface="Baskervville"/>
            </a:endParaRPr>
          </a:p>
        </p:txBody>
      </p:sp>
      <p:sp>
        <p:nvSpPr>
          <p:cNvPr id="107" name="Google Shape;107;p25"/>
          <p:cNvSpPr txBox="1">
            <a:spLocks noGrp="1"/>
          </p:cNvSpPr>
          <p:nvPr>
            <p:ph type="subTitle" idx="1"/>
          </p:nvPr>
        </p:nvSpPr>
        <p:spPr>
          <a:xfrm>
            <a:off x="218075" y="3911550"/>
            <a:ext cx="3454800" cy="792600"/>
          </a:xfrm>
          <a:prstGeom prst="rect">
            <a:avLst/>
          </a:prstGeom>
        </p:spPr>
        <p:txBody>
          <a:bodyPr spcFirstLastPara="1" wrap="square" lIns="91425" tIns="91425" rIns="91425" bIns="91425" anchor="t" anchorCtr="0">
            <a:normAutofit fontScale="62500" lnSpcReduction="20000"/>
          </a:bodyPr>
          <a:lstStyle/>
          <a:p>
            <a:pPr marL="0" lvl="0" indent="0" algn="ctr" rtl="0">
              <a:spcBef>
                <a:spcPts val="0"/>
              </a:spcBef>
              <a:spcAft>
                <a:spcPts val="0"/>
              </a:spcAft>
              <a:buNone/>
            </a:pPr>
            <a:r>
              <a:rPr lang="en" dirty="0">
                <a:solidFill>
                  <a:srgbClr val="B9212C"/>
                </a:solidFill>
              </a:rPr>
              <a:t>Generation USA</a:t>
            </a:r>
            <a:br>
              <a:rPr lang="en" dirty="0">
                <a:solidFill>
                  <a:srgbClr val="B9212C"/>
                </a:solidFill>
              </a:rPr>
            </a:br>
            <a:r>
              <a:rPr lang="en" dirty="0">
                <a:solidFill>
                  <a:srgbClr val="B9212C"/>
                </a:solidFill>
              </a:rPr>
              <a:t>Junior Web Developer Flex 003</a:t>
            </a:r>
            <a:endParaRPr dirty="0">
              <a:solidFill>
                <a:srgbClr val="B9212C"/>
              </a:solidFill>
            </a:endParaRPr>
          </a:p>
        </p:txBody>
      </p:sp>
      <p:pic>
        <p:nvPicPr>
          <p:cNvPr id="108" name="Google Shape;108;p25"/>
          <p:cNvPicPr preferRelativeResize="0"/>
          <p:nvPr/>
        </p:nvPicPr>
        <p:blipFill>
          <a:blip r:embed="rId3">
            <a:alphaModFix/>
          </a:blip>
          <a:stretch>
            <a:fillRect/>
          </a:stretch>
        </p:blipFill>
        <p:spPr>
          <a:xfrm>
            <a:off x="4000500" y="0"/>
            <a:ext cx="5143500" cy="5143500"/>
          </a:xfrm>
          <a:prstGeom prst="rect">
            <a:avLst/>
          </a:prstGeom>
          <a:noFill/>
          <a:ln>
            <a:noFill/>
          </a:ln>
        </p:spPr>
      </p:pic>
      <p:sp>
        <p:nvSpPr>
          <p:cNvPr id="109" name="Google Shape;109;p25"/>
          <p:cNvSpPr txBox="1"/>
          <p:nvPr/>
        </p:nvSpPr>
        <p:spPr>
          <a:xfrm>
            <a:off x="445475" y="430975"/>
            <a:ext cx="30000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800">
                <a:solidFill>
                  <a:schemeClr val="dk2"/>
                </a:solidFill>
              </a:rPr>
              <a:t>Team 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idx="4294967295"/>
          </p:nvPr>
        </p:nvSpPr>
        <p:spPr>
          <a:xfrm>
            <a:off x="-1361661" y="2285206"/>
            <a:ext cx="8521700" cy="57308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The 10 Tasks</a:t>
            </a:r>
            <a:endParaRPr b="1" dirty="0"/>
          </a:p>
        </p:txBody>
      </p:sp>
      <p:sp>
        <p:nvSpPr>
          <p:cNvPr id="216" name="Google Shape;216;p34"/>
          <p:cNvSpPr txBox="1">
            <a:spLocks noGrp="1"/>
          </p:cNvSpPr>
          <p:nvPr>
            <p:ph type="body" idx="4294967295"/>
          </p:nvPr>
        </p:nvSpPr>
        <p:spPr>
          <a:xfrm>
            <a:off x="4482547" y="1282700"/>
            <a:ext cx="7637463" cy="34163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ts val="1100"/>
              <a:buFont typeface="Arial"/>
              <a:buNone/>
            </a:pPr>
            <a:r>
              <a:rPr lang="en" sz="1200" b="1" dirty="0"/>
              <a:t>Task 1: </a:t>
            </a:r>
            <a:r>
              <a:rPr lang="en" sz="1200" dirty="0"/>
              <a:t>Design your App Wireframes</a:t>
            </a:r>
            <a:endParaRPr sz="1200" dirty="0"/>
          </a:p>
          <a:p>
            <a:pPr marL="0" lvl="0" indent="0" algn="l" rtl="0">
              <a:spcBef>
                <a:spcPts val="1200"/>
              </a:spcBef>
              <a:spcAft>
                <a:spcPts val="0"/>
              </a:spcAft>
              <a:buClr>
                <a:schemeClr val="dk1"/>
              </a:buClr>
              <a:buSzPts val="1100"/>
              <a:buFont typeface="Arial"/>
              <a:buNone/>
            </a:pPr>
            <a:r>
              <a:rPr lang="en" sz="1200" b="1" dirty="0"/>
              <a:t>Task 2:</a:t>
            </a:r>
            <a:r>
              <a:rPr lang="en" sz="1200" dirty="0"/>
              <a:t> Implement your Wireframes using Bootstrap</a:t>
            </a:r>
            <a:endParaRPr sz="1200" dirty="0"/>
          </a:p>
          <a:p>
            <a:pPr marL="0" lvl="0" indent="0" algn="l" rtl="0">
              <a:spcBef>
                <a:spcPts val="1200"/>
              </a:spcBef>
              <a:spcAft>
                <a:spcPts val="0"/>
              </a:spcAft>
              <a:buClr>
                <a:schemeClr val="dk1"/>
              </a:buClr>
              <a:buSzPts val="1100"/>
              <a:buFont typeface="Arial"/>
              <a:buNone/>
            </a:pPr>
            <a:r>
              <a:rPr lang="en" sz="1200" b="1" dirty="0"/>
              <a:t>Task 3:</a:t>
            </a:r>
            <a:r>
              <a:rPr lang="en" sz="1200" dirty="0"/>
              <a:t> Create a Task Card layout and a Task List component</a:t>
            </a:r>
            <a:endParaRPr sz="1200" dirty="0"/>
          </a:p>
          <a:p>
            <a:pPr marL="0" lvl="0" indent="0" algn="l" rtl="0">
              <a:spcBef>
                <a:spcPts val="1200"/>
              </a:spcBef>
              <a:spcAft>
                <a:spcPts val="0"/>
              </a:spcAft>
              <a:buClr>
                <a:schemeClr val="dk1"/>
              </a:buClr>
              <a:buSzPts val="1100"/>
              <a:buFont typeface="Arial"/>
              <a:buNone/>
            </a:pPr>
            <a:r>
              <a:rPr lang="en" sz="1200" b="1" dirty="0"/>
              <a:t>Task 4: </a:t>
            </a:r>
            <a:r>
              <a:rPr lang="en" sz="1200" dirty="0"/>
              <a:t>Task Form Inputs Validation</a:t>
            </a:r>
            <a:endParaRPr sz="1200" dirty="0"/>
          </a:p>
          <a:p>
            <a:pPr marL="0" lvl="0" indent="0" algn="l" rtl="0">
              <a:spcBef>
                <a:spcPts val="1200"/>
              </a:spcBef>
              <a:spcAft>
                <a:spcPts val="0"/>
              </a:spcAft>
              <a:buNone/>
            </a:pPr>
            <a:r>
              <a:rPr lang="en" sz="1200" b="1" dirty="0"/>
              <a:t>Task 5: </a:t>
            </a:r>
            <a:r>
              <a:rPr lang="en" sz="1200" dirty="0"/>
              <a:t>Adding Tasks</a:t>
            </a:r>
            <a:endParaRPr sz="1200" dirty="0"/>
          </a:p>
          <a:p>
            <a:pPr marL="0" lvl="0" indent="0" algn="l" rtl="0">
              <a:spcBef>
                <a:spcPts val="1200"/>
              </a:spcBef>
              <a:spcAft>
                <a:spcPts val="0"/>
              </a:spcAft>
              <a:buNone/>
            </a:pPr>
            <a:r>
              <a:rPr lang="en" sz="1200" b="1" dirty="0"/>
              <a:t>Task 6:</a:t>
            </a:r>
            <a:r>
              <a:rPr lang="en" sz="1200" dirty="0"/>
              <a:t> Display The Tasks</a:t>
            </a:r>
            <a:endParaRPr sz="1200" dirty="0"/>
          </a:p>
          <a:p>
            <a:pPr marL="0" lvl="0" indent="0" algn="l" rtl="0">
              <a:spcBef>
                <a:spcPts val="1200"/>
              </a:spcBef>
              <a:spcAft>
                <a:spcPts val="0"/>
              </a:spcAft>
              <a:buNone/>
            </a:pPr>
            <a:r>
              <a:rPr lang="en" sz="1200" b="1" dirty="0"/>
              <a:t>Task 7: </a:t>
            </a:r>
            <a:r>
              <a:rPr lang="en" sz="1200" dirty="0"/>
              <a:t>Update A Task</a:t>
            </a:r>
            <a:endParaRPr sz="1200" dirty="0"/>
          </a:p>
          <a:p>
            <a:pPr marL="0" lvl="0" indent="0" algn="l" rtl="0">
              <a:spcBef>
                <a:spcPts val="1200"/>
              </a:spcBef>
              <a:spcAft>
                <a:spcPts val="0"/>
              </a:spcAft>
              <a:buNone/>
            </a:pPr>
            <a:r>
              <a:rPr lang="en" sz="1200" b="1" dirty="0"/>
              <a:t>Task 8:</a:t>
            </a:r>
            <a:r>
              <a:rPr lang="en" sz="1200" dirty="0"/>
              <a:t> Persisting Tasks to </a:t>
            </a:r>
            <a:r>
              <a:rPr lang="en" sz="1200" dirty="0" err="1"/>
              <a:t>LocalStorage</a:t>
            </a:r>
            <a:endParaRPr sz="1200" dirty="0"/>
          </a:p>
          <a:p>
            <a:pPr marL="0" lvl="0" indent="0" algn="l" rtl="0">
              <a:spcBef>
                <a:spcPts val="1200"/>
              </a:spcBef>
              <a:spcAft>
                <a:spcPts val="0"/>
              </a:spcAft>
              <a:buNone/>
            </a:pPr>
            <a:r>
              <a:rPr lang="en" sz="1200" b="1" dirty="0"/>
              <a:t>Task 9: </a:t>
            </a:r>
            <a:r>
              <a:rPr lang="en" sz="1200" dirty="0"/>
              <a:t>Deleting Tasks</a:t>
            </a:r>
            <a:endParaRPr sz="1200" dirty="0"/>
          </a:p>
          <a:p>
            <a:pPr marL="0" lvl="0" indent="0" algn="l" rtl="0">
              <a:spcBef>
                <a:spcPts val="1200"/>
              </a:spcBef>
              <a:spcAft>
                <a:spcPts val="1200"/>
              </a:spcAft>
              <a:buNone/>
            </a:pPr>
            <a:r>
              <a:rPr lang="en" sz="1200" b="1" dirty="0"/>
              <a:t>Task 10: </a:t>
            </a:r>
            <a:r>
              <a:rPr lang="en" sz="1200" dirty="0"/>
              <a:t>Test </a:t>
            </a:r>
            <a:r>
              <a:rPr lang="en" sz="1200" dirty="0" err="1"/>
              <a:t>TaskManager</a:t>
            </a:r>
            <a:endParaRPr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35">
            <a:hlinkClick r:id="rId3"/>
          </p:cNvPr>
          <p:cNvPicPr preferRelativeResize="0"/>
          <p:nvPr/>
        </p:nvPicPr>
        <p:blipFill>
          <a:blip r:embed="rId4">
            <a:alphaModFix/>
          </a:blip>
          <a:stretch>
            <a:fillRect/>
          </a:stretch>
        </p:blipFill>
        <p:spPr>
          <a:xfrm>
            <a:off x="1143909" y="1465347"/>
            <a:ext cx="3726601" cy="2576825"/>
          </a:xfrm>
          <a:prstGeom prst="rect">
            <a:avLst/>
          </a:prstGeom>
          <a:noFill/>
          <a:ln>
            <a:noFill/>
          </a:ln>
        </p:spPr>
      </p:pic>
      <p:sp>
        <p:nvSpPr>
          <p:cNvPr id="222" name="Google Shape;222;p35"/>
          <p:cNvSpPr txBox="1">
            <a:spLocks noGrp="1"/>
          </p:cNvSpPr>
          <p:nvPr>
            <p:ph type="title" idx="4294967295"/>
          </p:nvPr>
        </p:nvSpPr>
        <p:spPr>
          <a:xfrm>
            <a:off x="2637693" y="932493"/>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Our Wireframe</a:t>
            </a:r>
            <a:endParaRPr b="1" dirty="0"/>
          </a:p>
        </p:txBody>
      </p:sp>
      <p:sp>
        <p:nvSpPr>
          <p:cNvPr id="223" name="Google Shape;223;p35"/>
          <p:cNvSpPr txBox="1"/>
          <p:nvPr/>
        </p:nvSpPr>
        <p:spPr>
          <a:xfrm>
            <a:off x="6664842" y="1265556"/>
            <a:ext cx="1568951" cy="40018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dirty="0">
                <a:solidFill>
                  <a:schemeClr val="hlink"/>
                </a:solidFill>
                <a:hlinkClick r:id="rId5"/>
              </a:rPr>
              <a:t>Charlsey Duran</a:t>
            </a:r>
            <a:endParaRPr dirty="0"/>
          </a:p>
        </p:txBody>
      </p:sp>
      <p:sp>
        <p:nvSpPr>
          <p:cNvPr id="224" name="Google Shape;224;p35"/>
          <p:cNvSpPr txBox="1"/>
          <p:nvPr/>
        </p:nvSpPr>
        <p:spPr>
          <a:xfrm>
            <a:off x="6898543" y="2803363"/>
            <a:ext cx="1101548"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dirty="0">
                <a:solidFill>
                  <a:schemeClr val="hlink"/>
                </a:solidFill>
                <a:hlinkClick r:id="rId6"/>
              </a:rPr>
              <a:t>Rob Camhi</a:t>
            </a:r>
            <a:endParaRPr dirty="0"/>
          </a:p>
        </p:txBody>
      </p:sp>
      <p:sp>
        <p:nvSpPr>
          <p:cNvPr id="225" name="Google Shape;225;p35"/>
          <p:cNvSpPr txBox="1"/>
          <p:nvPr/>
        </p:nvSpPr>
        <p:spPr>
          <a:xfrm>
            <a:off x="5637617" y="4431341"/>
            <a:ext cx="36234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u="sng" dirty="0">
                <a:solidFill>
                  <a:schemeClr val="hlink"/>
                </a:solidFill>
                <a:hlinkClick r:id="rId7"/>
              </a:rPr>
              <a:t>Summer Ronaldson</a:t>
            </a:r>
            <a:endParaRPr dirty="0"/>
          </a:p>
        </p:txBody>
      </p:sp>
      <p:pic>
        <p:nvPicPr>
          <p:cNvPr id="2" name="Google Shape;171;p28">
            <a:extLst>
              <a:ext uri="{FF2B5EF4-FFF2-40B4-BE49-F238E27FC236}">
                <a16:creationId xmlns:a16="http://schemas.microsoft.com/office/drawing/2014/main" id="{A2E88723-32F0-C7C6-C2BF-004C6514EBB6}"/>
              </a:ext>
            </a:extLst>
          </p:cNvPr>
          <p:cNvPicPr preferRelativeResize="0"/>
          <p:nvPr/>
        </p:nvPicPr>
        <p:blipFill>
          <a:blip r:embed="rId8">
            <a:alphaModFix/>
          </a:blip>
          <a:stretch>
            <a:fillRect/>
          </a:stretch>
        </p:blipFill>
        <p:spPr>
          <a:xfrm>
            <a:off x="6813927" y="242385"/>
            <a:ext cx="1221052" cy="1023171"/>
          </a:xfrm>
          <a:prstGeom prst="rect">
            <a:avLst/>
          </a:prstGeom>
          <a:noFill/>
          <a:ln>
            <a:noFill/>
          </a:ln>
        </p:spPr>
      </p:pic>
      <p:pic>
        <p:nvPicPr>
          <p:cNvPr id="7" name="Picture 6" descr="Graphical user interface&#10;&#10;Description automatically generated with medium confidence">
            <a:extLst>
              <a:ext uri="{FF2B5EF4-FFF2-40B4-BE49-F238E27FC236}">
                <a16:creationId xmlns:a16="http://schemas.microsoft.com/office/drawing/2014/main" id="{CB6CF42B-C7B2-0F54-B064-D335EEDFB118}"/>
              </a:ext>
            </a:extLst>
          </p:cNvPr>
          <p:cNvPicPr>
            <a:picLocks noChangeAspect="1"/>
          </p:cNvPicPr>
          <p:nvPr/>
        </p:nvPicPr>
        <p:blipFill>
          <a:blip r:embed="rId9"/>
          <a:stretch>
            <a:fillRect/>
          </a:stretch>
        </p:blipFill>
        <p:spPr>
          <a:xfrm>
            <a:off x="6838791" y="1712263"/>
            <a:ext cx="1221052" cy="1118811"/>
          </a:xfrm>
          <a:prstGeom prst="rect">
            <a:avLst/>
          </a:prstGeom>
        </p:spPr>
      </p:pic>
      <p:pic>
        <p:nvPicPr>
          <p:cNvPr id="9" name="Picture 8" descr="Graphical user interface, table&#10;&#10;Description automatically generated">
            <a:extLst>
              <a:ext uri="{FF2B5EF4-FFF2-40B4-BE49-F238E27FC236}">
                <a16:creationId xmlns:a16="http://schemas.microsoft.com/office/drawing/2014/main" id="{D217D8AF-8DB1-D46B-1B7D-943BB0E3803F}"/>
              </a:ext>
            </a:extLst>
          </p:cNvPr>
          <p:cNvPicPr>
            <a:picLocks noChangeAspect="1"/>
          </p:cNvPicPr>
          <p:nvPr/>
        </p:nvPicPr>
        <p:blipFill>
          <a:blip r:embed="rId10"/>
          <a:stretch>
            <a:fillRect/>
          </a:stretch>
        </p:blipFill>
        <p:spPr>
          <a:xfrm>
            <a:off x="6679425" y="3364865"/>
            <a:ext cx="1672732" cy="111881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idx="4294967295"/>
          </p:nvPr>
        </p:nvSpPr>
        <p:spPr>
          <a:xfrm>
            <a:off x="2256183" y="561486"/>
            <a:ext cx="8521700" cy="57308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Core Technologies</a:t>
            </a:r>
            <a:endParaRPr b="1" dirty="0"/>
          </a:p>
        </p:txBody>
      </p:sp>
      <p:sp>
        <p:nvSpPr>
          <p:cNvPr id="231" name="Google Shape;231;p36"/>
          <p:cNvSpPr txBox="1">
            <a:spLocks noGrp="1"/>
          </p:cNvSpPr>
          <p:nvPr>
            <p:ph type="body" idx="4294967295"/>
          </p:nvPr>
        </p:nvSpPr>
        <p:spPr>
          <a:xfrm>
            <a:off x="5068957" y="1232452"/>
            <a:ext cx="3452743" cy="3536122"/>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t>Design Tools</a:t>
            </a:r>
            <a:endParaRPr dirty="0"/>
          </a:p>
          <a:p>
            <a:pPr marL="457200" lvl="0" indent="-342900" algn="l" rtl="0">
              <a:spcBef>
                <a:spcPts val="1200"/>
              </a:spcBef>
              <a:spcAft>
                <a:spcPts val="0"/>
              </a:spcAft>
              <a:buSzPts val="1800"/>
              <a:buChar char="-"/>
            </a:pPr>
            <a:r>
              <a:rPr lang="en" dirty="0"/>
              <a:t>Figma</a:t>
            </a:r>
            <a:endParaRPr dirty="0"/>
          </a:p>
          <a:p>
            <a:pPr marL="457200" lvl="0" indent="-342900" algn="l" rtl="0">
              <a:spcBef>
                <a:spcPts val="0"/>
              </a:spcBef>
              <a:spcAft>
                <a:spcPts val="0"/>
              </a:spcAft>
              <a:buSzPts val="1800"/>
              <a:buChar char="-"/>
            </a:pPr>
            <a:r>
              <a:rPr lang="en" dirty="0"/>
              <a:t>VS Code</a:t>
            </a:r>
            <a:endParaRPr dirty="0"/>
          </a:p>
          <a:p>
            <a:pPr marL="457200" lvl="0" indent="-342900" algn="l" rtl="0">
              <a:spcBef>
                <a:spcPts val="0"/>
              </a:spcBef>
              <a:spcAft>
                <a:spcPts val="0"/>
              </a:spcAft>
              <a:buSzPts val="1800"/>
              <a:buChar char="-"/>
            </a:pPr>
            <a:r>
              <a:rPr lang="en" dirty="0"/>
              <a:t>GitHub</a:t>
            </a:r>
            <a:endParaRPr dirty="0"/>
          </a:p>
          <a:p>
            <a:pPr marL="457200" lvl="0" indent="-342900" algn="l" rtl="0">
              <a:spcBef>
                <a:spcPts val="0"/>
              </a:spcBef>
              <a:spcAft>
                <a:spcPts val="0"/>
              </a:spcAft>
              <a:buSzPts val="1800"/>
              <a:buChar char="-"/>
            </a:pPr>
            <a:r>
              <a:rPr lang="en" dirty="0"/>
              <a:t>Photoshop</a:t>
            </a:r>
          </a:p>
          <a:p>
            <a:pPr marL="457200" lvl="0" indent="-342900" algn="l" rtl="0">
              <a:spcBef>
                <a:spcPts val="0"/>
              </a:spcBef>
              <a:spcAft>
                <a:spcPts val="0"/>
              </a:spcAft>
              <a:buSzPts val="1800"/>
              <a:buChar char="-"/>
            </a:pPr>
            <a:r>
              <a:rPr lang="en-US" dirty="0"/>
              <a:t>Favicon Converter</a:t>
            </a:r>
            <a:endParaRPr dirty="0"/>
          </a:p>
          <a:p>
            <a:pPr marL="0" lvl="0" indent="0" algn="l" rtl="0">
              <a:spcBef>
                <a:spcPts val="1200"/>
              </a:spcBef>
              <a:spcAft>
                <a:spcPts val="0"/>
              </a:spcAft>
              <a:buNone/>
            </a:pPr>
            <a:r>
              <a:rPr lang="en" dirty="0"/>
              <a:t>Programming Tools/ Languages</a:t>
            </a:r>
            <a:endParaRPr dirty="0"/>
          </a:p>
          <a:p>
            <a:pPr marL="457200" lvl="0" indent="-342900" algn="l" rtl="0">
              <a:spcBef>
                <a:spcPts val="1200"/>
              </a:spcBef>
              <a:spcAft>
                <a:spcPts val="0"/>
              </a:spcAft>
              <a:buSzPts val="1800"/>
              <a:buChar char="-"/>
            </a:pPr>
            <a:r>
              <a:rPr lang="en" dirty="0"/>
              <a:t>HTML</a:t>
            </a:r>
            <a:endParaRPr dirty="0"/>
          </a:p>
          <a:p>
            <a:pPr marL="457200" lvl="0" indent="-342900" algn="l" rtl="0">
              <a:spcBef>
                <a:spcPts val="0"/>
              </a:spcBef>
              <a:spcAft>
                <a:spcPts val="0"/>
              </a:spcAft>
              <a:buSzPts val="1800"/>
              <a:buChar char="-"/>
            </a:pPr>
            <a:r>
              <a:rPr lang="en" dirty="0"/>
              <a:t>CSS</a:t>
            </a:r>
            <a:endParaRPr dirty="0"/>
          </a:p>
          <a:p>
            <a:pPr marL="457200" lvl="0" indent="-342900" algn="l" rtl="0">
              <a:spcBef>
                <a:spcPts val="0"/>
              </a:spcBef>
              <a:spcAft>
                <a:spcPts val="0"/>
              </a:spcAft>
              <a:buSzPts val="1800"/>
              <a:buChar char="-"/>
            </a:pPr>
            <a:r>
              <a:rPr lang="en" dirty="0"/>
              <a:t>JavaScript</a:t>
            </a:r>
            <a:endParaRPr dirty="0"/>
          </a:p>
          <a:p>
            <a:pPr marL="457200" lvl="0" indent="-342900" algn="l" rtl="0">
              <a:spcBef>
                <a:spcPts val="0"/>
              </a:spcBef>
              <a:spcAft>
                <a:spcPts val="0"/>
              </a:spcAft>
              <a:buSzPts val="1800"/>
              <a:buChar char="-"/>
            </a:pPr>
            <a:r>
              <a:rPr lang="en" dirty="0"/>
              <a:t>Bootstrap</a:t>
            </a:r>
            <a:endParaRPr dirty="0"/>
          </a:p>
        </p:txBody>
      </p:sp>
      <p:pic>
        <p:nvPicPr>
          <p:cNvPr id="1028" name="Picture 4" descr="Adobe Photoshop on the App Store">
            <a:extLst>
              <a:ext uri="{FF2B5EF4-FFF2-40B4-BE49-F238E27FC236}">
                <a16:creationId xmlns:a16="http://schemas.microsoft.com/office/drawing/2014/main" id="{09E8ED02-BAB3-ECE6-EA3D-A92C163A37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350" t="15070" r="31482" b="13539"/>
          <a:stretch/>
        </p:blipFill>
        <p:spPr bwMode="auto">
          <a:xfrm>
            <a:off x="1480930" y="4101805"/>
            <a:ext cx="924340" cy="93355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ootstrap (front-end framework) - Wikipedia">
            <a:extLst>
              <a:ext uri="{FF2B5EF4-FFF2-40B4-BE49-F238E27FC236}">
                <a16:creationId xmlns:a16="http://schemas.microsoft.com/office/drawing/2014/main" id="{95ED76A8-5B5B-5CC9-89CF-A9EFADB358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5270" y="2454965"/>
            <a:ext cx="2075019" cy="1646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tHub - Apps on Google Play">
            <a:extLst>
              <a:ext uri="{FF2B5EF4-FFF2-40B4-BE49-F238E27FC236}">
                <a16:creationId xmlns:a16="http://schemas.microsoft.com/office/drawing/2014/main" id="{6B2F96C3-12E4-6692-7D19-D00B68BDB3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7422" y="1264754"/>
            <a:ext cx="1306996" cy="130699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7"/>
          <p:cNvSpPr txBox="1">
            <a:spLocks noGrp="1"/>
          </p:cNvSpPr>
          <p:nvPr>
            <p:ph type="title" idx="4294967295"/>
          </p:nvPr>
        </p:nvSpPr>
        <p:spPr>
          <a:xfrm>
            <a:off x="854766" y="3979863"/>
            <a:ext cx="8521700" cy="841375"/>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sz="2800" b="1" u="sng" dirty="0">
                <a:solidFill>
                  <a:schemeClr val="hlink"/>
                </a:solidFill>
                <a:hlinkClick r:id="rId3"/>
              </a:rPr>
              <a:t>Our Repository</a:t>
            </a:r>
            <a:endParaRPr sz="2800" b="1" dirty="0"/>
          </a:p>
        </p:txBody>
      </p:sp>
      <p:pic>
        <p:nvPicPr>
          <p:cNvPr id="3" name="Picture 2" descr="A screenshot of a computer screen&#10;&#10;Description automatically generated with medium confidence">
            <a:extLst>
              <a:ext uri="{FF2B5EF4-FFF2-40B4-BE49-F238E27FC236}">
                <a16:creationId xmlns:a16="http://schemas.microsoft.com/office/drawing/2014/main" id="{3F0A2AF9-609E-2C77-00FB-0FB70288E0F8}"/>
              </a:ext>
            </a:extLst>
          </p:cNvPr>
          <p:cNvPicPr>
            <a:picLocks noChangeAspect="1"/>
          </p:cNvPicPr>
          <p:nvPr/>
        </p:nvPicPr>
        <p:blipFill>
          <a:blip r:embed="rId4"/>
          <a:stretch>
            <a:fillRect/>
          </a:stretch>
        </p:blipFill>
        <p:spPr>
          <a:xfrm>
            <a:off x="3800643" y="1000608"/>
            <a:ext cx="4657527" cy="28003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8"/>
          <p:cNvSpPr txBox="1">
            <a:spLocks noGrp="1"/>
          </p:cNvSpPr>
          <p:nvPr>
            <p:ph type="title" idx="4294967295"/>
          </p:nvPr>
        </p:nvSpPr>
        <p:spPr>
          <a:xfrm>
            <a:off x="79513" y="981211"/>
            <a:ext cx="8521700" cy="57308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Challenges And Positives</a:t>
            </a:r>
            <a:endParaRPr b="1" dirty="0"/>
          </a:p>
        </p:txBody>
      </p:sp>
      <p:sp>
        <p:nvSpPr>
          <p:cNvPr id="242" name="Google Shape;242;p38"/>
          <p:cNvSpPr txBox="1">
            <a:spLocks noGrp="1"/>
          </p:cNvSpPr>
          <p:nvPr>
            <p:ph type="body" idx="4294967295"/>
          </p:nvPr>
        </p:nvSpPr>
        <p:spPr>
          <a:xfrm>
            <a:off x="3253752" y="1515528"/>
            <a:ext cx="5774635" cy="3416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dirty="0"/>
              <a:t>Positives</a:t>
            </a:r>
            <a:endParaRPr b="1" dirty="0"/>
          </a:p>
          <a:p>
            <a:pPr marL="457200" lvl="0" indent="-342900" algn="l" rtl="0">
              <a:spcBef>
                <a:spcPts val="1200"/>
              </a:spcBef>
              <a:spcAft>
                <a:spcPts val="0"/>
              </a:spcAft>
              <a:buSzPts val="1800"/>
              <a:buChar char="-"/>
            </a:pPr>
            <a:r>
              <a:rPr lang="en" dirty="0"/>
              <a:t>As team able to put project first and adapt and work together</a:t>
            </a:r>
            <a:endParaRPr dirty="0"/>
          </a:p>
          <a:p>
            <a:pPr marL="457200" lvl="0" indent="-342900" algn="l" rtl="0">
              <a:spcBef>
                <a:spcPts val="0"/>
              </a:spcBef>
              <a:spcAft>
                <a:spcPts val="0"/>
              </a:spcAft>
              <a:buSzPts val="1800"/>
              <a:buChar char="-"/>
            </a:pPr>
            <a:r>
              <a:rPr lang="en" dirty="0"/>
              <a:t>Team members have various skill sets</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b="1" dirty="0"/>
              <a:t>Challenges</a:t>
            </a:r>
            <a:endParaRPr b="1" dirty="0"/>
          </a:p>
          <a:p>
            <a:pPr marL="457200" lvl="0" indent="-342900" algn="l" rtl="0">
              <a:spcBef>
                <a:spcPts val="1200"/>
              </a:spcBef>
              <a:spcAft>
                <a:spcPts val="0"/>
              </a:spcAft>
              <a:buSzPts val="1800"/>
              <a:buChar char="-"/>
            </a:pPr>
            <a:r>
              <a:rPr lang="en" dirty="0"/>
              <a:t>Technology issues</a:t>
            </a:r>
            <a:endParaRPr dirty="0"/>
          </a:p>
          <a:p>
            <a:pPr marL="457200" lvl="0" indent="-342900" algn="l" rtl="0">
              <a:spcBef>
                <a:spcPts val="0"/>
              </a:spcBef>
              <a:spcAft>
                <a:spcPts val="0"/>
              </a:spcAft>
              <a:buSzPts val="1800"/>
              <a:buChar char="-"/>
            </a:pPr>
            <a:r>
              <a:rPr lang="en" dirty="0"/>
              <a:t>Testing</a:t>
            </a:r>
            <a:endParaRPr dirty="0"/>
          </a:p>
          <a:p>
            <a:pPr marL="457200" lvl="0" indent="-342900" algn="l" rtl="0">
              <a:spcBef>
                <a:spcPts val="0"/>
              </a:spcBef>
              <a:spcAft>
                <a:spcPts val="0"/>
              </a:spcAft>
              <a:buSzPts val="1800"/>
              <a:buChar char="-"/>
            </a:pPr>
            <a:r>
              <a:rPr lang="en" dirty="0"/>
              <a:t>Receiving coding from other team members</a:t>
            </a:r>
            <a:endParaRPr dirty="0"/>
          </a:p>
          <a:p>
            <a:pPr marL="457200" lvl="0" indent="-342900" algn="l" rtl="0">
              <a:spcBef>
                <a:spcPts val="0"/>
              </a:spcBef>
              <a:spcAft>
                <a:spcPts val="0"/>
              </a:spcAft>
              <a:buSzPts val="1800"/>
              <a:buChar char="-"/>
            </a:pPr>
            <a:r>
              <a:rPr lang="en" dirty="0"/>
              <a:t>Not understanding how to use the branches correctly at first</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C68AF69-A2C4-6050-854B-66AAD6806D26}"/>
              </a:ext>
            </a:extLst>
          </p:cNvPr>
          <p:cNvSpPr>
            <a:spLocks noGrp="1"/>
          </p:cNvSpPr>
          <p:nvPr>
            <p:ph type="body" idx="4294967295"/>
          </p:nvPr>
        </p:nvSpPr>
        <p:spPr>
          <a:xfrm>
            <a:off x="3120885" y="1937716"/>
            <a:ext cx="5645426" cy="2326171"/>
          </a:xfrm>
        </p:spPr>
        <p:txBody>
          <a:bodyPr>
            <a:normAutofit/>
          </a:bodyPr>
          <a:lstStyle/>
          <a:p>
            <a:pPr marL="114300" indent="0">
              <a:buNone/>
            </a:pPr>
            <a:r>
              <a:rPr lang="en-US" sz="1200" dirty="0"/>
              <a:t>“We initially ran into challenges. The </a:t>
            </a:r>
            <a:r>
              <a:rPr lang="en-US" sz="1200" dirty="0" err="1"/>
              <a:t>Github</a:t>
            </a:r>
            <a:r>
              <a:rPr lang="en-US" sz="1200" dirty="0"/>
              <a:t> branch was not created correctly. We discovered that working within </a:t>
            </a:r>
            <a:r>
              <a:rPr lang="en-US" sz="1200" dirty="0" err="1"/>
              <a:t>Github</a:t>
            </a:r>
            <a:r>
              <a:rPr lang="en-US" sz="1200" dirty="0"/>
              <a:t> was a bit more challenging than we thought. However, a growth mindset helped us resolve this issue through trial and error, and the branch was successfully modified. Our favicon is added in the &lt;head&gt; tag of our HTML document, and our icon is also used as a logo in our presentation on our master slide. ” </a:t>
            </a:r>
            <a:r>
              <a:rPr lang="en-US" sz="1200" dirty="0" err="1"/>
              <a:t>Charlsey</a:t>
            </a:r>
            <a:r>
              <a:rPr lang="en-US" sz="1200" dirty="0"/>
              <a:t> </a:t>
            </a:r>
          </a:p>
          <a:p>
            <a:pPr marL="114300" indent="0">
              <a:buNone/>
            </a:pPr>
            <a:endParaRPr lang="en-US" sz="1200" dirty="0"/>
          </a:p>
          <a:p>
            <a:pPr marL="114300" indent="0">
              <a:buNone/>
            </a:pPr>
            <a:r>
              <a:rPr lang="en-US" sz="1200" dirty="0"/>
              <a:t>“Problems encountered: The branch  wasn’t created properly and I clone the project instead of Akilah team project initially.” Summer </a:t>
            </a:r>
            <a:r>
              <a:rPr lang="en-US" sz="1200" dirty="0" err="1"/>
              <a:t>onTask</a:t>
            </a:r>
            <a:r>
              <a:rPr lang="en-US" sz="1200" dirty="0"/>
              <a:t> 3</a:t>
            </a:r>
          </a:p>
        </p:txBody>
      </p:sp>
      <p:sp>
        <p:nvSpPr>
          <p:cNvPr id="4" name="Google Shape;241;p38">
            <a:extLst>
              <a:ext uri="{FF2B5EF4-FFF2-40B4-BE49-F238E27FC236}">
                <a16:creationId xmlns:a16="http://schemas.microsoft.com/office/drawing/2014/main" id="{0E5A37E9-5D94-A19E-0150-618AC133722A}"/>
              </a:ext>
            </a:extLst>
          </p:cNvPr>
          <p:cNvSpPr txBox="1">
            <a:spLocks/>
          </p:cNvSpPr>
          <p:nvPr/>
        </p:nvSpPr>
        <p:spPr>
          <a:xfrm>
            <a:off x="278293" y="1160116"/>
            <a:ext cx="8521700" cy="573088"/>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B9212C"/>
              </a:buClr>
              <a:buSzPts val="2800"/>
              <a:buFont typeface="Arial"/>
              <a:buNone/>
              <a:defRPr sz="2800" b="0" i="0" u="none" strike="noStrike" cap="none">
                <a:solidFill>
                  <a:srgbClr val="B9212C"/>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b="1"/>
              <a:t>Challenges And Positives</a:t>
            </a:r>
            <a:endParaRPr lang="en-US" b="1" dirty="0"/>
          </a:p>
        </p:txBody>
      </p:sp>
      <p:sp>
        <p:nvSpPr>
          <p:cNvPr id="5" name="Google Shape;241;p38">
            <a:extLst>
              <a:ext uri="{FF2B5EF4-FFF2-40B4-BE49-F238E27FC236}">
                <a16:creationId xmlns:a16="http://schemas.microsoft.com/office/drawing/2014/main" id="{DB5C8749-8DCE-7A4B-E08B-C3642ADB673B}"/>
              </a:ext>
            </a:extLst>
          </p:cNvPr>
          <p:cNvSpPr txBox="1">
            <a:spLocks/>
          </p:cNvSpPr>
          <p:nvPr/>
        </p:nvSpPr>
        <p:spPr>
          <a:xfrm>
            <a:off x="-1388168" y="1476270"/>
            <a:ext cx="8521700" cy="5730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B9212C"/>
              </a:buClr>
              <a:buSzPts val="2800"/>
              <a:buFont typeface="Arial"/>
              <a:buNone/>
              <a:defRPr sz="2800" b="0" i="0" u="none" strike="noStrike" cap="none">
                <a:solidFill>
                  <a:srgbClr val="B9212C"/>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US" sz="8000" b="1" dirty="0"/>
              <a:t>“</a:t>
            </a:r>
          </a:p>
        </p:txBody>
      </p:sp>
    </p:spTree>
    <p:extLst>
      <p:ext uri="{BB962C8B-B14F-4D97-AF65-F5344CB8AC3E}">
        <p14:creationId xmlns:p14="http://schemas.microsoft.com/office/powerpoint/2010/main" val="304276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idx="4294967295"/>
          </p:nvPr>
        </p:nvSpPr>
        <p:spPr>
          <a:xfrm>
            <a:off x="944218" y="2286000"/>
            <a:ext cx="8520113" cy="571500"/>
          </a:xfrm>
          <a:prstGeom prst="rect">
            <a:avLst/>
          </a:prstGeom>
        </p:spPr>
        <p:txBody>
          <a:bodyPr spcFirstLastPara="1" wrap="square" lIns="91425" tIns="91425" rIns="91425" bIns="91425" anchor="t" anchorCtr="0">
            <a:noAutofit/>
          </a:bodyPr>
          <a:lstStyle/>
          <a:p>
            <a:pPr lvl="0"/>
            <a:r>
              <a:rPr lang="en" b="1" u="sng" dirty="0">
                <a:solidFill>
                  <a:srgbClr val="BA0A28"/>
                </a:solidFill>
                <a:hlinkClick r:id="rId3"/>
              </a:rPr>
              <a:t>Task Manager Demonstration</a:t>
            </a:r>
            <a:endParaRPr b="1" dirty="0">
              <a:solidFill>
                <a:srgbClr val="BA0A2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29" name="Google Shape;129;p26"/>
          <p:cNvSpPr/>
          <p:nvPr/>
        </p:nvSpPr>
        <p:spPr>
          <a:xfrm>
            <a:off x="1978947" y="2975954"/>
            <a:ext cx="870300" cy="172800"/>
          </a:xfrm>
          <a:prstGeom prst="roundRect">
            <a:avLst>
              <a:gd name="adj" fmla="val 16667"/>
            </a:avLst>
          </a:prstGeom>
          <a:solidFill>
            <a:srgbClr val="B9212C"/>
          </a:solidFill>
          <a:ln w="9525" cap="flat" cmpd="sng">
            <a:noFill/>
            <a:prstDash val="solid"/>
            <a:round/>
            <a:headEnd type="none" w="sm" len="sm"/>
            <a:tailEnd type="none" w="sm" len="sm"/>
          </a:ln>
        </p:spPr>
        <p:txBody>
          <a:bodyPr spcFirstLastPara="1" wrap="square" lIns="91425" tIns="91425" rIns="91425" bIns="91425" anchor="ctr" anchorCtr="0">
            <a:noAutofit/>
          </a:bodyPr>
          <a:lstStyle/>
          <a:p>
            <a:r>
              <a:rPr lang="en-US" sz="700" b="1" dirty="0">
                <a:solidFill>
                  <a:srgbClr val="DCDCB5"/>
                </a:solidFill>
              </a:rPr>
              <a:t>TEAM MEMBER</a:t>
            </a:r>
          </a:p>
        </p:txBody>
      </p:sp>
      <p:sp>
        <p:nvSpPr>
          <p:cNvPr id="125" name="Google Shape;125;p26"/>
          <p:cNvSpPr/>
          <p:nvPr/>
        </p:nvSpPr>
        <p:spPr>
          <a:xfrm>
            <a:off x="665057" y="2975954"/>
            <a:ext cx="870300" cy="172800"/>
          </a:xfrm>
          <a:prstGeom prst="roundRect">
            <a:avLst>
              <a:gd name="adj" fmla="val 16667"/>
            </a:avLst>
          </a:prstGeom>
          <a:solidFill>
            <a:srgbClr val="B9212C"/>
          </a:solidFill>
          <a:ln w="9525" cap="flat" cmpd="sng">
            <a:noFill/>
            <a:prstDash val="solid"/>
            <a:round/>
            <a:headEnd type="none" w="sm" len="sm"/>
            <a:tailEnd type="none" w="sm" len="sm"/>
          </a:ln>
        </p:spPr>
        <p:txBody>
          <a:bodyPr spcFirstLastPara="1" wrap="square" lIns="91425" tIns="91425" rIns="91425" bIns="91425" anchor="ctr" anchorCtr="0">
            <a:noAutofit/>
          </a:bodyPr>
          <a:lstStyle/>
          <a:p>
            <a:r>
              <a:rPr lang="en-US" sz="700" b="1" dirty="0">
                <a:solidFill>
                  <a:srgbClr val="DCDCB5"/>
                </a:solidFill>
              </a:rPr>
              <a:t>TEAM MEMBER</a:t>
            </a:r>
          </a:p>
        </p:txBody>
      </p:sp>
      <p:sp>
        <p:nvSpPr>
          <p:cNvPr id="115" name="Google Shape;115;p26"/>
          <p:cNvSpPr txBox="1">
            <a:spLocks noGrp="1"/>
          </p:cNvSpPr>
          <p:nvPr>
            <p:ph type="title" idx="4294967295"/>
          </p:nvPr>
        </p:nvSpPr>
        <p:spPr>
          <a:xfrm>
            <a:off x="304799" y="444500"/>
            <a:ext cx="8521700" cy="573088"/>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Meet our Team</a:t>
            </a:r>
            <a:endParaRPr b="1" dirty="0"/>
          </a:p>
        </p:txBody>
      </p:sp>
      <p:sp>
        <p:nvSpPr>
          <p:cNvPr id="116" name="Google Shape;116;p26"/>
          <p:cNvSpPr txBox="1"/>
          <p:nvPr/>
        </p:nvSpPr>
        <p:spPr>
          <a:xfrm>
            <a:off x="6897608" y="2702275"/>
            <a:ext cx="1603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Akilah Witherspoon</a:t>
            </a:r>
            <a:endParaRPr sz="1000" b="1"/>
          </a:p>
        </p:txBody>
      </p:sp>
      <p:sp>
        <p:nvSpPr>
          <p:cNvPr id="117" name="Google Shape;117;p26"/>
          <p:cNvSpPr txBox="1"/>
          <p:nvPr/>
        </p:nvSpPr>
        <p:spPr>
          <a:xfrm>
            <a:off x="4128385" y="2702275"/>
            <a:ext cx="1723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t>Summer </a:t>
            </a:r>
            <a:r>
              <a:rPr lang="en" sz="1000" b="1" dirty="0" err="1"/>
              <a:t>Ranaldson</a:t>
            </a:r>
            <a:endParaRPr sz="1000" b="1" dirty="0"/>
          </a:p>
        </p:txBody>
      </p:sp>
      <p:sp>
        <p:nvSpPr>
          <p:cNvPr id="118" name="Google Shape;118;p26"/>
          <p:cNvSpPr txBox="1"/>
          <p:nvPr/>
        </p:nvSpPr>
        <p:spPr>
          <a:xfrm>
            <a:off x="614957" y="2702275"/>
            <a:ext cx="9705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t>Rob </a:t>
            </a:r>
            <a:r>
              <a:rPr lang="en" sz="1000" b="1" dirty="0" err="1"/>
              <a:t>Camhi</a:t>
            </a:r>
            <a:endParaRPr sz="1000" b="1" dirty="0"/>
          </a:p>
        </p:txBody>
      </p:sp>
      <p:sp>
        <p:nvSpPr>
          <p:cNvPr id="119" name="Google Shape;119;p26"/>
          <p:cNvSpPr txBox="1"/>
          <p:nvPr/>
        </p:nvSpPr>
        <p:spPr>
          <a:xfrm>
            <a:off x="5699566" y="2702275"/>
            <a:ext cx="12441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a:t>Paul M. </a:t>
            </a:r>
            <a:r>
              <a:rPr lang="en" sz="1000" b="1" dirty="0" err="1"/>
              <a:t>Summitt</a:t>
            </a:r>
            <a:endParaRPr sz="1000" b="1" dirty="0"/>
          </a:p>
        </p:txBody>
      </p:sp>
      <p:sp>
        <p:nvSpPr>
          <p:cNvPr id="120" name="Google Shape;120;p26"/>
          <p:cNvSpPr txBox="1"/>
          <p:nvPr/>
        </p:nvSpPr>
        <p:spPr>
          <a:xfrm>
            <a:off x="2955894" y="2702275"/>
            <a:ext cx="1413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a:t>Monica Jackson</a:t>
            </a:r>
            <a:endParaRPr sz="1000" b="1"/>
          </a:p>
        </p:txBody>
      </p:sp>
      <p:sp>
        <p:nvSpPr>
          <p:cNvPr id="121" name="Google Shape;121;p26"/>
          <p:cNvSpPr txBox="1"/>
          <p:nvPr/>
        </p:nvSpPr>
        <p:spPr>
          <a:xfrm>
            <a:off x="1762797" y="2702275"/>
            <a:ext cx="13026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b="1" dirty="0" err="1"/>
              <a:t>Charlsey</a:t>
            </a:r>
            <a:r>
              <a:rPr lang="en" sz="1000" b="1" dirty="0"/>
              <a:t> Duran</a:t>
            </a:r>
            <a:endParaRPr sz="1000" b="1" dirty="0"/>
          </a:p>
        </p:txBody>
      </p:sp>
      <p:grpSp>
        <p:nvGrpSpPr>
          <p:cNvPr id="12" name="Group 11">
            <a:extLst>
              <a:ext uri="{FF2B5EF4-FFF2-40B4-BE49-F238E27FC236}">
                <a16:creationId xmlns:a16="http://schemas.microsoft.com/office/drawing/2014/main" id="{8084CF23-FF21-2760-DE1F-E68D9996E419}"/>
              </a:ext>
            </a:extLst>
          </p:cNvPr>
          <p:cNvGrpSpPr/>
          <p:nvPr/>
        </p:nvGrpSpPr>
        <p:grpSpPr>
          <a:xfrm>
            <a:off x="4535031" y="1792183"/>
            <a:ext cx="910209" cy="874678"/>
            <a:chOff x="4536231" y="1871697"/>
            <a:chExt cx="910209" cy="874678"/>
          </a:xfrm>
        </p:grpSpPr>
        <p:sp>
          <p:nvSpPr>
            <p:cNvPr id="2" name="Rectangle 1">
              <a:extLst>
                <a:ext uri="{FF2B5EF4-FFF2-40B4-BE49-F238E27FC236}">
                  <a16:creationId xmlns:a16="http://schemas.microsoft.com/office/drawing/2014/main" id="{6BA640FA-A374-0E8D-93FB-840604EDE084}"/>
                </a:ext>
              </a:extLst>
            </p:cNvPr>
            <p:cNvSpPr/>
            <p:nvPr/>
          </p:nvSpPr>
          <p:spPr>
            <a:xfrm>
              <a:off x="4536231" y="1871697"/>
              <a:ext cx="910209" cy="874678"/>
            </a:xfrm>
            <a:prstGeom prst="rect">
              <a:avLst/>
            </a:prstGeom>
            <a:noFill/>
            <a:ln w="57150">
              <a:solidFill>
                <a:srgbClr val="BA0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pic>
          <p:nvPicPr>
            <p:cNvPr id="124" name="Google Shape;124;p26"/>
            <p:cNvPicPr preferRelativeResize="0"/>
            <p:nvPr/>
          </p:nvPicPr>
          <p:blipFill>
            <a:blip r:embed="rId3">
              <a:alphaModFix/>
            </a:blip>
            <a:stretch>
              <a:fillRect/>
            </a:stretch>
          </p:blipFill>
          <p:spPr>
            <a:xfrm>
              <a:off x="4606135" y="1923836"/>
              <a:ext cx="770400" cy="770400"/>
            </a:xfrm>
            <a:prstGeom prst="rect">
              <a:avLst/>
            </a:prstGeom>
            <a:noFill/>
            <a:ln>
              <a:noFill/>
            </a:ln>
          </p:spPr>
        </p:pic>
      </p:grpSp>
      <p:pic>
        <p:nvPicPr>
          <p:cNvPr id="127" name="Google Shape;127;p26">
            <a:hlinkClick r:id="rId4"/>
          </p:cNvPr>
          <p:cNvPicPr preferRelativeResize="0"/>
          <p:nvPr/>
        </p:nvPicPr>
        <p:blipFill>
          <a:blip r:embed="rId5">
            <a:alphaModFix/>
          </a:blip>
          <a:stretch>
            <a:fillRect/>
          </a:stretch>
        </p:blipFill>
        <p:spPr>
          <a:xfrm>
            <a:off x="796802" y="3227035"/>
            <a:ext cx="223783" cy="223783"/>
          </a:xfrm>
          <a:prstGeom prst="rect">
            <a:avLst/>
          </a:prstGeom>
          <a:noFill/>
          <a:ln>
            <a:noFill/>
          </a:ln>
        </p:spPr>
      </p:pic>
      <p:pic>
        <p:nvPicPr>
          <p:cNvPr id="128" name="Google Shape;128;p26">
            <a:hlinkClick r:id="rId6"/>
          </p:cNvPr>
          <p:cNvPicPr preferRelativeResize="0"/>
          <p:nvPr/>
        </p:nvPicPr>
        <p:blipFill>
          <a:blip r:embed="rId7">
            <a:alphaModFix/>
          </a:blip>
          <a:stretch>
            <a:fillRect/>
          </a:stretch>
        </p:blipFill>
        <p:spPr>
          <a:xfrm>
            <a:off x="1024172" y="3182181"/>
            <a:ext cx="313491" cy="313490"/>
          </a:xfrm>
          <a:prstGeom prst="rect">
            <a:avLst/>
          </a:prstGeom>
          <a:noFill/>
          <a:ln>
            <a:noFill/>
          </a:ln>
        </p:spPr>
      </p:pic>
      <p:pic>
        <p:nvPicPr>
          <p:cNvPr id="131" name="Google Shape;131;p26">
            <a:hlinkClick r:id="rId8"/>
          </p:cNvPr>
          <p:cNvPicPr preferRelativeResize="0"/>
          <p:nvPr/>
        </p:nvPicPr>
        <p:blipFill>
          <a:blip r:embed="rId5">
            <a:alphaModFix/>
          </a:blip>
          <a:stretch>
            <a:fillRect/>
          </a:stretch>
        </p:blipFill>
        <p:spPr>
          <a:xfrm>
            <a:off x="2171947" y="3227035"/>
            <a:ext cx="223783" cy="223783"/>
          </a:xfrm>
          <a:prstGeom prst="rect">
            <a:avLst/>
          </a:prstGeom>
          <a:noFill/>
          <a:ln>
            <a:noFill/>
          </a:ln>
        </p:spPr>
      </p:pic>
      <p:pic>
        <p:nvPicPr>
          <p:cNvPr id="132" name="Google Shape;132;p26">
            <a:hlinkClick r:id="rId9"/>
          </p:cNvPr>
          <p:cNvPicPr preferRelativeResize="0"/>
          <p:nvPr/>
        </p:nvPicPr>
        <p:blipFill>
          <a:blip r:embed="rId7">
            <a:alphaModFix/>
          </a:blip>
          <a:stretch>
            <a:fillRect/>
          </a:stretch>
        </p:blipFill>
        <p:spPr>
          <a:xfrm>
            <a:off x="2399317" y="3182181"/>
            <a:ext cx="313491" cy="313490"/>
          </a:xfrm>
          <a:prstGeom prst="rect">
            <a:avLst/>
          </a:prstGeom>
          <a:noFill/>
          <a:ln>
            <a:noFill/>
          </a:ln>
        </p:spPr>
      </p:pic>
      <p:sp>
        <p:nvSpPr>
          <p:cNvPr id="133" name="Google Shape;133;p26"/>
          <p:cNvSpPr/>
          <p:nvPr/>
        </p:nvSpPr>
        <p:spPr>
          <a:xfrm>
            <a:off x="3227544" y="2975954"/>
            <a:ext cx="870300" cy="172800"/>
          </a:xfrm>
          <a:prstGeom prst="roundRect">
            <a:avLst>
              <a:gd name="adj" fmla="val 16667"/>
            </a:avLst>
          </a:prstGeom>
          <a:solidFill>
            <a:srgbClr val="B9212C"/>
          </a:solidFill>
          <a:ln w="9525" cap="flat" cmpd="sng">
            <a:noFill/>
            <a:prstDash val="solid"/>
            <a:round/>
            <a:headEnd type="none" w="sm" len="sm"/>
            <a:tailEnd type="none" w="sm" len="sm"/>
          </a:ln>
        </p:spPr>
        <p:txBody>
          <a:bodyPr spcFirstLastPara="1" wrap="square" lIns="91425" tIns="91425" rIns="91425" bIns="91425" anchor="ctr" anchorCtr="0">
            <a:noAutofit/>
          </a:bodyPr>
          <a:lstStyle/>
          <a:p>
            <a:r>
              <a:rPr lang="en-US" sz="700" b="1" dirty="0">
                <a:solidFill>
                  <a:srgbClr val="DCDCB5"/>
                </a:solidFill>
              </a:rPr>
              <a:t>TEAM MEMBER</a:t>
            </a:r>
          </a:p>
        </p:txBody>
      </p:sp>
      <p:pic>
        <p:nvPicPr>
          <p:cNvPr id="135" name="Google Shape;135;p26">
            <a:hlinkClick r:id="rId10"/>
          </p:cNvPr>
          <p:cNvPicPr preferRelativeResize="0"/>
          <p:nvPr/>
        </p:nvPicPr>
        <p:blipFill>
          <a:blip r:embed="rId5">
            <a:alphaModFix/>
          </a:blip>
          <a:stretch>
            <a:fillRect/>
          </a:stretch>
        </p:blipFill>
        <p:spPr>
          <a:xfrm>
            <a:off x="3380270" y="3227035"/>
            <a:ext cx="223783" cy="223783"/>
          </a:xfrm>
          <a:prstGeom prst="rect">
            <a:avLst/>
          </a:prstGeom>
          <a:noFill/>
          <a:ln>
            <a:noFill/>
          </a:ln>
        </p:spPr>
      </p:pic>
      <p:pic>
        <p:nvPicPr>
          <p:cNvPr id="136" name="Google Shape;136;p26">
            <a:hlinkClick r:id="rId11"/>
          </p:cNvPr>
          <p:cNvPicPr preferRelativeResize="0"/>
          <p:nvPr/>
        </p:nvPicPr>
        <p:blipFill>
          <a:blip r:embed="rId7">
            <a:alphaModFix/>
          </a:blip>
          <a:stretch>
            <a:fillRect/>
          </a:stretch>
        </p:blipFill>
        <p:spPr>
          <a:xfrm>
            <a:off x="3607640" y="3182181"/>
            <a:ext cx="313491" cy="313490"/>
          </a:xfrm>
          <a:prstGeom prst="rect">
            <a:avLst/>
          </a:prstGeom>
          <a:noFill/>
          <a:ln>
            <a:noFill/>
          </a:ln>
        </p:spPr>
      </p:pic>
      <p:sp>
        <p:nvSpPr>
          <p:cNvPr id="137" name="Google Shape;137;p26"/>
          <p:cNvSpPr/>
          <p:nvPr/>
        </p:nvSpPr>
        <p:spPr>
          <a:xfrm>
            <a:off x="4554985" y="2993422"/>
            <a:ext cx="870300" cy="172800"/>
          </a:xfrm>
          <a:prstGeom prst="roundRect">
            <a:avLst>
              <a:gd name="adj" fmla="val 16667"/>
            </a:avLst>
          </a:prstGeom>
          <a:solidFill>
            <a:srgbClr val="B9212C"/>
          </a:solidFill>
          <a:ln w="9525" cap="flat" cmpd="sng">
            <a:noFill/>
            <a:prstDash val="solid"/>
            <a:round/>
            <a:headEnd type="none" w="sm" len="sm"/>
            <a:tailEnd type="none" w="sm" len="sm"/>
          </a:ln>
        </p:spPr>
        <p:txBody>
          <a:bodyPr spcFirstLastPara="1" wrap="square" lIns="91425" tIns="91425" rIns="91425" bIns="91425" anchor="ctr" anchorCtr="0">
            <a:noAutofit/>
          </a:bodyPr>
          <a:lstStyle/>
          <a:p>
            <a:r>
              <a:rPr lang="en-US" sz="700" b="1" dirty="0">
                <a:solidFill>
                  <a:srgbClr val="DCDCB5"/>
                </a:solidFill>
              </a:rPr>
              <a:t>TEAM MEMBER</a:t>
            </a:r>
          </a:p>
        </p:txBody>
      </p:sp>
      <p:pic>
        <p:nvPicPr>
          <p:cNvPr id="139" name="Google Shape;139;p26">
            <a:hlinkClick r:id="rId12"/>
          </p:cNvPr>
          <p:cNvPicPr preferRelativeResize="0"/>
          <p:nvPr/>
        </p:nvPicPr>
        <p:blipFill>
          <a:blip r:embed="rId5">
            <a:alphaModFix/>
          </a:blip>
          <a:stretch>
            <a:fillRect/>
          </a:stretch>
        </p:blipFill>
        <p:spPr>
          <a:xfrm>
            <a:off x="4719694" y="3244502"/>
            <a:ext cx="223783" cy="223783"/>
          </a:xfrm>
          <a:prstGeom prst="rect">
            <a:avLst/>
          </a:prstGeom>
          <a:noFill/>
          <a:ln>
            <a:noFill/>
          </a:ln>
        </p:spPr>
      </p:pic>
      <p:pic>
        <p:nvPicPr>
          <p:cNvPr id="140" name="Google Shape;140;p26">
            <a:hlinkClick r:id="rId13"/>
          </p:cNvPr>
          <p:cNvPicPr preferRelativeResize="0"/>
          <p:nvPr/>
        </p:nvPicPr>
        <p:blipFill>
          <a:blip r:embed="rId7">
            <a:alphaModFix/>
          </a:blip>
          <a:stretch>
            <a:fillRect/>
          </a:stretch>
        </p:blipFill>
        <p:spPr>
          <a:xfrm>
            <a:off x="4947064" y="3199648"/>
            <a:ext cx="313491" cy="313490"/>
          </a:xfrm>
          <a:prstGeom prst="rect">
            <a:avLst/>
          </a:prstGeom>
          <a:noFill/>
          <a:ln>
            <a:noFill/>
          </a:ln>
        </p:spPr>
      </p:pic>
      <p:sp>
        <p:nvSpPr>
          <p:cNvPr id="141" name="Google Shape;141;p26"/>
          <p:cNvSpPr/>
          <p:nvPr/>
        </p:nvSpPr>
        <p:spPr>
          <a:xfrm>
            <a:off x="5886466" y="2993422"/>
            <a:ext cx="870300" cy="172800"/>
          </a:xfrm>
          <a:prstGeom prst="roundRect">
            <a:avLst>
              <a:gd name="adj" fmla="val 16667"/>
            </a:avLst>
          </a:prstGeom>
          <a:solidFill>
            <a:srgbClr val="B9212C"/>
          </a:solidFill>
          <a:ln w="9525" cap="flat" cmpd="sng">
            <a:noFill/>
            <a:prstDash val="solid"/>
            <a:round/>
            <a:headEnd type="none" w="sm" len="sm"/>
            <a:tailEnd type="none" w="sm" len="sm"/>
          </a:ln>
        </p:spPr>
        <p:txBody>
          <a:bodyPr spcFirstLastPara="1" wrap="square" lIns="91425" tIns="91425" rIns="91425" bIns="91425" anchor="ctr" anchorCtr="0">
            <a:noAutofit/>
          </a:bodyPr>
          <a:lstStyle/>
          <a:p>
            <a:r>
              <a:rPr lang="en-US" sz="700" b="1" dirty="0">
                <a:solidFill>
                  <a:srgbClr val="DCDCB5"/>
                </a:solidFill>
              </a:rPr>
              <a:t>TEAM MEMBER</a:t>
            </a:r>
          </a:p>
        </p:txBody>
      </p:sp>
      <p:pic>
        <p:nvPicPr>
          <p:cNvPr id="143" name="Google Shape;143;p26">
            <a:hlinkClick r:id="rId14"/>
          </p:cNvPr>
          <p:cNvPicPr preferRelativeResize="0"/>
          <p:nvPr/>
        </p:nvPicPr>
        <p:blipFill>
          <a:blip r:embed="rId5">
            <a:alphaModFix/>
          </a:blip>
          <a:stretch>
            <a:fillRect/>
          </a:stretch>
        </p:blipFill>
        <p:spPr>
          <a:xfrm>
            <a:off x="6048315" y="3244502"/>
            <a:ext cx="223783" cy="223783"/>
          </a:xfrm>
          <a:prstGeom prst="rect">
            <a:avLst/>
          </a:prstGeom>
          <a:noFill/>
          <a:ln>
            <a:noFill/>
          </a:ln>
        </p:spPr>
      </p:pic>
      <p:pic>
        <p:nvPicPr>
          <p:cNvPr id="144" name="Google Shape;144;p26">
            <a:hlinkClick r:id="rId15"/>
          </p:cNvPr>
          <p:cNvPicPr preferRelativeResize="0"/>
          <p:nvPr/>
        </p:nvPicPr>
        <p:blipFill>
          <a:blip r:embed="rId7">
            <a:alphaModFix/>
          </a:blip>
          <a:stretch>
            <a:fillRect/>
          </a:stretch>
        </p:blipFill>
        <p:spPr>
          <a:xfrm>
            <a:off x="6275685" y="3199648"/>
            <a:ext cx="313491" cy="313490"/>
          </a:xfrm>
          <a:prstGeom prst="rect">
            <a:avLst/>
          </a:prstGeom>
          <a:noFill/>
          <a:ln>
            <a:noFill/>
          </a:ln>
        </p:spPr>
      </p:pic>
      <p:sp>
        <p:nvSpPr>
          <p:cNvPr id="145" name="Google Shape;145;p26"/>
          <p:cNvSpPr/>
          <p:nvPr/>
        </p:nvSpPr>
        <p:spPr>
          <a:xfrm>
            <a:off x="7187992" y="2994219"/>
            <a:ext cx="870300" cy="172800"/>
          </a:xfrm>
          <a:prstGeom prst="roundRect">
            <a:avLst>
              <a:gd name="adj" fmla="val 16667"/>
            </a:avLst>
          </a:prstGeom>
          <a:solidFill>
            <a:srgbClr val="B9212C"/>
          </a:solidFill>
          <a:ln w="9525" cap="flat" cmpd="sng">
            <a:noFill/>
            <a:prstDash val="solid"/>
            <a:round/>
            <a:headEnd type="none" w="sm" len="sm"/>
            <a:tailEnd type="none" w="sm" len="sm"/>
          </a:ln>
        </p:spPr>
        <p:txBody>
          <a:bodyPr spcFirstLastPara="1" wrap="square" lIns="91425" tIns="91425" rIns="91425" bIns="91425" anchor="ctr" anchorCtr="0">
            <a:noAutofit/>
          </a:bodyPr>
          <a:lstStyle/>
          <a:p>
            <a:r>
              <a:rPr lang="en-US" sz="700" b="1" dirty="0">
                <a:solidFill>
                  <a:srgbClr val="DCDCB5"/>
                </a:solidFill>
              </a:rPr>
              <a:t>TEAM MEMBER</a:t>
            </a:r>
          </a:p>
        </p:txBody>
      </p:sp>
      <p:pic>
        <p:nvPicPr>
          <p:cNvPr id="147" name="Google Shape;147;p26">
            <a:hlinkClick r:id="rId16"/>
          </p:cNvPr>
          <p:cNvPicPr preferRelativeResize="0"/>
          <p:nvPr/>
        </p:nvPicPr>
        <p:blipFill>
          <a:blip r:embed="rId5">
            <a:alphaModFix/>
          </a:blip>
          <a:stretch>
            <a:fillRect/>
          </a:stretch>
        </p:blipFill>
        <p:spPr>
          <a:xfrm>
            <a:off x="7352730" y="3245299"/>
            <a:ext cx="223783" cy="223783"/>
          </a:xfrm>
          <a:prstGeom prst="rect">
            <a:avLst/>
          </a:prstGeom>
          <a:noFill/>
          <a:ln>
            <a:noFill/>
          </a:ln>
        </p:spPr>
      </p:pic>
      <p:pic>
        <p:nvPicPr>
          <p:cNvPr id="148" name="Google Shape;148;p26">
            <a:hlinkClick r:id="rId17"/>
          </p:cNvPr>
          <p:cNvPicPr preferRelativeResize="0"/>
          <p:nvPr/>
        </p:nvPicPr>
        <p:blipFill>
          <a:blip r:embed="rId7">
            <a:alphaModFix/>
          </a:blip>
          <a:stretch>
            <a:fillRect/>
          </a:stretch>
        </p:blipFill>
        <p:spPr>
          <a:xfrm>
            <a:off x="7580100" y="3200445"/>
            <a:ext cx="313491" cy="313490"/>
          </a:xfrm>
          <a:prstGeom prst="rect">
            <a:avLst/>
          </a:prstGeom>
          <a:noFill/>
          <a:ln>
            <a:noFill/>
          </a:ln>
        </p:spPr>
      </p:pic>
      <p:pic>
        <p:nvPicPr>
          <p:cNvPr id="156" name="Google Shape;156;p26"/>
          <p:cNvPicPr preferRelativeResize="0"/>
          <p:nvPr/>
        </p:nvPicPr>
        <p:blipFill rotWithShape="1">
          <a:blip r:embed="rId18">
            <a:alphaModFix/>
          </a:blip>
          <a:srcRect t="5551" b="20231"/>
          <a:stretch/>
        </p:blipFill>
        <p:spPr>
          <a:xfrm>
            <a:off x="7221496" y="1842904"/>
            <a:ext cx="770400" cy="770400"/>
          </a:xfrm>
          <a:prstGeom prst="rect">
            <a:avLst/>
          </a:prstGeom>
          <a:noFill/>
          <a:ln>
            <a:noFill/>
          </a:ln>
        </p:spPr>
      </p:pic>
      <p:grpSp>
        <p:nvGrpSpPr>
          <p:cNvPr id="10" name="Group 9">
            <a:extLst>
              <a:ext uri="{FF2B5EF4-FFF2-40B4-BE49-F238E27FC236}">
                <a16:creationId xmlns:a16="http://schemas.microsoft.com/office/drawing/2014/main" id="{E7DEECA7-7908-D999-C04E-7702DB307D9E}"/>
              </a:ext>
            </a:extLst>
          </p:cNvPr>
          <p:cNvGrpSpPr/>
          <p:nvPr/>
        </p:nvGrpSpPr>
        <p:grpSpPr>
          <a:xfrm>
            <a:off x="1958993" y="1792183"/>
            <a:ext cx="910209" cy="874678"/>
            <a:chOff x="1857293" y="1871697"/>
            <a:chExt cx="910209" cy="874678"/>
          </a:xfrm>
        </p:grpSpPr>
        <p:pic>
          <p:nvPicPr>
            <p:cNvPr id="123" name="Google Shape;123;p26"/>
            <p:cNvPicPr preferRelativeResize="0"/>
            <p:nvPr/>
          </p:nvPicPr>
          <p:blipFill rotWithShape="1">
            <a:blip r:embed="rId19">
              <a:alphaModFix/>
            </a:blip>
            <a:srcRect/>
            <a:stretch/>
          </p:blipFill>
          <p:spPr>
            <a:xfrm>
              <a:off x="1927197" y="1923836"/>
              <a:ext cx="770400" cy="770400"/>
            </a:xfrm>
            <a:prstGeom prst="rect">
              <a:avLst/>
            </a:prstGeom>
            <a:noFill/>
            <a:ln>
              <a:noFill/>
            </a:ln>
          </p:spPr>
        </p:pic>
        <p:sp>
          <p:nvSpPr>
            <p:cNvPr id="3" name="Rectangle 2">
              <a:extLst>
                <a:ext uri="{FF2B5EF4-FFF2-40B4-BE49-F238E27FC236}">
                  <a16:creationId xmlns:a16="http://schemas.microsoft.com/office/drawing/2014/main" id="{1E018408-3DCD-238B-D4AB-1AD83C9CADC3}"/>
                </a:ext>
              </a:extLst>
            </p:cNvPr>
            <p:cNvSpPr/>
            <p:nvPr/>
          </p:nvSpPr>
          <p:spPr>
            <a:xfrm>
              <a:off x="1857293" y="1871697"/>
              <a:ext cx="910209" cy="874678"/>
            </a:xfrm>
            <a:prstGeom prst="rect">
              <a:avLst/>
            </a:prstGeom>
            <a:noFill/>
            <a:ln w="57150">
              <a:solidFill>
                <a:srgbClr val="BA0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grpSp>
        <p:nvGrpSpPr>
          <p:cNvPr id="9" name="Group 8">
            <a:extLst>
              <a:ext uri="{FF2B5EF4-FFF2-40B4-BE49-F238E27FC236}">
                <a16:creationId xmlns:a16="http://schemas.microsoft.com/office/drawing/2014/main" id="{AA2A9505-E5E1-B8F6-A36C-A91EC33CA445}"/>
              </a:ext>
            </a:extLst>
          </p:cNvPr>
          <p:cNvGrpSpPr/>
          <p:nvPr/>
        </p:nvGrpSpPr>
        <p:grpSpPr>
          <a:xfrm>
            <a:off x="645103" y="1792183"/>
            <a:ext cx="910209" cy="874678"/>
            <a:chOff x="671820" y="1871697"/>
            <a:chExt cx="910209" cy="874678"/>
          </a:xfrm>
        </p:grpSpPr>
        <p:pic>
          <p:nvPicPr>
            <p:cNvPr id="152" name="Google Shape;152;p26"/>
            <p:cNvPicPr preferRelativeResize="0"/>
            <p:nvPr/>
          </p:nvPicPr>
          <p:blipFill rotWithShape="1">
            <a:blip r:embed="rId20">
              <a:alphaModFix/>
            </a:blip>
            <a:srcRect l="10499" r="10499"/>
            <a:stretch/>
          </p:blipFill>
          <p:spPr>
            <a:xfrm>
              <a:off x="741724" y="1922418"/>
              <a:ext cx="770400" cy="770400"/>
            </a:xfrm>
            <a:prstGeom prst="rect">
              <a:avLst/>
            </a:prstGeom>
            <a:noFill/>
            <a:ln>
              <a:noFill/>
            </a:ln>
          </p:spPr>
        </p:pic>
        <p:sp>
          <p:nvSpPr>
            <p:cNvPr id="4" name="Rectangle 3">
              <a:extLst>
                <a:ext uri="{FF2B5EF4-FFF2-40B4-BE49-F238E27FC236}">
                  <a16:creationId xmlns:a16="http://schemas.microsoft.com/office/drawing/2014/main" id="{1287C525-2843-3635-22F2-16A37478186A}"/>
                </a:ext>
              </a:extLst>
            </p:cNvPr>
            <p:cNvSpPr/>
            <p:nvPr/>
          </p:nvSpPr>
          <p:spPr>
            <a:xfrm>
              <a:off x="671820" y="1871697"/>
              <a:ext cx="910209" cy="874678"/>
            </a:xfrm>
            <a:prstGeom prst="rect">
              <a:avLst/>
            </a:prstGeom>
            <a:noFill/>
            <a:ln w="57150">
              <a:solidFill>
                <a:srgbClr val="BA0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sp>
        <p:nvSpPr>
          <p:cNvPr id="5" name="Rectangle 4">
            <a:extLst>
              <a:ext uri="{FF2B5EF4-FFF2-40B4-BE49-F238E27FC236}">
                <a16:creationId xmlns:a16="http://schemas.microsoft.com/office/drawing/2014/main" id="{990DFDC1-0044-FEA8-19B0-043BC650CCE2}"/>
              </a:ext>
            </a:extLst>
          </p:cNvPr>
          <p:cNvSpPr/>
          <p:nvPr/>
        </p:nvSpPr>
        <p:spPr>
          <a:xfrm>
            <a:off x="7151592" y="1792183"/>
            <a:ext cx="910209" cy="874678"/>
          </a:xfrm>
          <a:prstGeom prst="rect">
            <a:avLst/>
          </a:prstGeom>
          <a:noFill/>
          <a:ln w="57150">
            <a:solidFill>
              <a:srgbClr val="BA0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nvGrpSpPr>
          <p:cNvPr id="13" name="Group 12">
            <a:extLst>
              <a:ext uri="{FF2B5EF4-FFF2-40B4-BE49-F238E27FC236}">
                <a16:creationId xmlns:a16="http://schemas.microsoft.com/office/drawing/2014/main" id="{231408D1-6805-39A3-4507-796FF929F1E0}"/>
              </a:ext>
            </a:extLst>
          </p:cNvPr>
          <p:cNvGrpSpPr/>
          <p:nvPr/>
        </p:nvGrpSpPr>
        <p:grpSpPr>
          <a:xfrm>
            <a:off x="5866512" y="1792183"/>
            <a:ext cx="910209" cy="874678"/>
            <a:chOff x="5872903" y="1871697"/>
            <a:chExt cx="910209" cy="874678"/>
          </a:xfrm>
        </p:grpSpPr>
        <p:pic>
          <p:nvPicPr>
            <p:cNvPr id="122" name="Google Shape;122;p26"/>
            <p:cNvPicPr preferRelativeResize="0"/>
            <p:nvPr/>
          </p:nvPicPr>
          <p:blipFill>
            <a:blip r:embed="rId21">
              <a:alphaModFix/>
            </a:blip>
            <a:stretch>
              <a:fillRect/>
            </a:stretch>
          </p:blipFill>
          <p:spPr>
            <a:xfrm>
              <a:off x="5942807" y="1923836"/>
              <a:ext cx="770400" cy="770400"/>
            </a:xfrm>
            <a:prstGeom prst="rect">
              <a:avLst/>
            </a:prstGeom>
            <a:noFill/>
            <a:ln>
              <a:noFill/>
            </a:ln>
          </p:spPr>
        </p:pic>
        <p:sp>
          <p:nvSpPr>
            <p:cNvPr id="6" name="Rectangle 5">
              <a:extLst>
                <a:ext uri="{FF2B5EF4-FFF2-40B4-BE49-F238E27FC236}">
                  <a16:creationId xmlns:a16="http://schemas.microsoft.com/office/drawing/2014/main" id="{A4563EA2-61A0-A757-4B2F-2D49093FB4F3}"/>
                </a:ext>
              </a:extLst>
            </p:cNvPr>
            <p:cNvSpPr/>
            <p:nvPr/>
          </p:nvSpPr>
          <p:spPr>
            <a:xfrm>
              <a:off x="5872903" y="1871697"/>
              <a:ext cx="910209" cy="874678"/>
            </a:xfrm>
            <a:prstGeom prst="rect">
              <a:avLst/>
            </a:prstGeom>
            <a:noFill/>
            <a:ln w="57150">
              <a:solidFill>
                <a:srgbClr val="BA0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grpSp>
        <p:nvGrpSpPr>
          <p:cNvPr id="11" name="Group 10">
            <a:extLst>
              <a:ext uri="{FF2B5EF4-FFF2-40B4-BE49-F238E27FC236}">
                <a16:creationId xmlns:a16="http://schemas.microsoft.com/office/drawing/2014/main" id="{196AAC79-F960-1482-FE8D-3D8791017B3C}"/>
              </a:ext>
            </a:extLst>
          </p:cNvPr>
          <p:cNvGrpSpPr/>
          <p:nvPr/>
        </p:nvGrpSpPr>
        <p:grpSpPr>
          <a:xfrm>
            <a:off x="3207590" y="1792183"/>
            <a:ext cx="910209" cy="874678"/>
            <a:chOff x="3220577" y="1871697"/>
            <a:chExt cx="910209" cy="874678"/>
          </a:xfrm>
        </p:grpSpPr>
        <p:pic>
          <p:nvPicPr>
            <p:cNvPr id="154" name="Google Shape;154;p26"/>
            <p:cNvPicPr preferRelativeResize="0"/>
            <p:nvPr/>
          </p:nvPicPr>
          <p:blipFill rotWithShape="1">
            <a:blip r:embed="rId22">
              <a:alphaModFix/>
            </a:blip>
            <a:srcRect t="7698" b="7698"/>
            <a:stretch/>
          </p:blipFill>
          <p:spPr>
            <a:xfrm>
              <a:off x="3290482" y="1922418"/>
              <a:ext cx="770400" cy="770400"/>
            </a:xfrm>
            <a:prstGeom prst="rect">
              <a:avLst/>
            </a:prstGeom>
            <a:noFill/>
            <a:ln>
              <a:noFill/>
            </a:ln>
          </p:spPr>
        </p:pic>
        <p:sp>
          <p:nvSpPr>
            <p:cNvPr id="7" name="Rectangle 6">
              <a:extLst>
                <a:ext uri="{FF2B5EF4-FFF2-40B4-BE49-F238E27FC236}">
                  <a16:creationId xmlns:a16="http://schemas.microsoft.com/office/drawing/2014/main" id="{0520DA5D-5257-0A9B-9528-620BC50ADD08}"/>
                </a:ext>
              </a:extLst>
            </p:cNvPr>
            <p:cNvSpPr/>
            <p:nvPr/>
          </p:nvSpPr>
          <p:spPr>
            <a:xfrm>
              <a:off x="3220577" y="1871697"/>
              <a:ext cx="910209" cy="874678"/>
            </a:xfrm>
            <a:prstGeom prst="rect">
              <a:avLst/>
            </a:prstGeom>
            <a:noFill/>
            <a:ln w="57150">
              <a:solidFill>
                <a:srgbClr val="BA0A2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title" idx="4294967295"/>
          </p:nvPr>
        </p:nvSpPr>
        <p:spPr>
          <a:xfrm>
            <a:off x="266356" y="4332701"/>
            <a:ext cx="4044950" cy="6127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dirty="0"/>
              <a:t>Rob </a:t>
            </a:r>
            <a:r>
              <a:rPr lang="en" sz="2600" b="1" dirty="0" err="1"/>
              <a:t>Camhi</a:t>
            </a:r>
            <a:endParaRPr sz="2600" b="1" dirty="0"/>
          </a:p>
        </p:txBody>
      </p:sp>
      <p:sp>
        <p:nvSpPr>
          <p:cNvPr id="162" name="Google Shape;162;p27"/>
          <p:cNvSpPr txBox="1">
            <a:spLocks noGrp="1"/>
          </p:cNvSpPr>
          <p:nvPr>
            <p:ph type="body" idx="4294967295"/>
          </p:nvPr>
        </p:nvSpPr>
        <p:spPr>
          <a:xfrm>
            <a:off x="4415252" y="855662"/>
            <a:ext cx="3824287" cy="3695700"/>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 sz="1200" b="1" dirty="0"/>
              <a:t>Review Task 4</a:t>
            </a:r>
          </a:p>
          <a:p>
            <a:pPr marL="0" lvl="0" indent="0" algn="just" rtl="0">
              <a:spcBef>
                <a:spcPts val="0"/>
              </a:spcBef>
              <a:spcAft>
                <a:spcPts val="1200"/>
              </a:spcAft>
              <a:buNone/>
            </a:pPr>
            <a:r>
              <a:rPr lang="en" sz="1200" dirty="0"/>
              <a:t>Highly motivated and supportive figure was there every step of the way to cheer on and help the team! Looking forward to the presentation – Let's Go Team! Everyone’s BSMs and Technical Ability will be Shining Tonight - Thumbs-Up! I must commend my team for the job well-done and the experiences we all had throughout the process. Paul you’re the best - thank you for taking on tremendous responsibility &amp; making it all possible! Summer thank you for staying up late to teach me Figma! </a:t>
            </a:r>
            <a:r>
              <a:rPr lang="en" sz="1200" dirty="0" err="1"/>
              <a:t>Charlsey</a:t>
            </a:r>
            <a:r>
              <a:rPr lang="en" sz="1200" dirty="0"/>
              <a:t> &amp; Monica thank you for keeping the energy flowing and directing traffic! We couldn’t do it without our fearless leader who kept everything organized and everyone in check thank you Akilah! Team 3 is ready :-))</a:t>
            </a:r>
            <a:endParaRPr sz="1200" dirty="0"/>
          </a:p>
        </p:txBody>
      </p:sp>
      <p:pic>
        <p:nvPicPr>
          <p:cNvPr id="4" name="Google Shape;152;p26">
            <a:extLst>
              <a:ext uri="{FF2B5EF4-FFF2-40B4-BE49-F238E27FC236}">
                <a16:creationId xmlns:a16="http://schemas.microsoft.com/office/drawing/2014/main" id="{374F758D-D31E-5F2F-C69B-F53F7506E452}"/>
              </a:ext>
            </a:extLst>
          </p:cNvPr>
          <p:cNvPicPr preferRelativeResize="0"/>
          <p:nvPr/>
        </p:nvPicPr>
        <p:blipFill rotWithShape="1">
          <a:blip r:embed="rId3">
            <a:alphaModFix/>
          </a:blip>
          <a:srcRect l="10499" r="10499"/>
          <a:stretch/>
        </p:blipFill>
        <p:spPr>
          <a:xfrm>
            <a:off x="266356" y="2314643"/>
            <a:ext cx="2027997" cy="2027997"/>
          </a:xfrm>
          <a:prstGeom prst="ellipse">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a:spLocks noGrp="1"/>
          </p:cNvSpPr>
          <p:nvPr>
            <p:ph type="title" idx="4294967295"/>
          </p:nvPr>
        </p:nvSpPr>
        <p:spPr>
          <a:xfrm>
            <a:off x="351682" y="4346485"/>
            <a:ext cx="4044950" cy="612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dirty="0" err="1">
                <a:solidFill>
                  <a:schemeClr val="hlink"/>
                </a:solidFill>
              </a:rPr>
              <a:t>Charlsey</a:t>
            </a:r>
            <a:r>
              <a:rPr lang="en" b="1" dirty="0">
                <a:solidFill>
                  <a:schemeClr val="hlink"/>
                </a:solidFill>
              </a:rPr>
              <a:t> Duran</a:t>
            </a:r>
            <a:endParaRPr b="1" dirty="0">
              <a:solidFill>
                <a:schemeClr val="hlink"/>
              </a:solidFill>
            </a:endParaRPr>
          </a:p>
          <a:p>
            <a:pPr marL="0" lvl="0" indent="0" algn="ctr" rtl="0">
              <a:spcBef>
                <a:spcPts val="0"/>
              </a:spcBef>
              <a:spcAft>
                <a:spcPts val="0"/>
              </a:spcAft>
              <a:buNone/>
            </a:pPr>
            <a:endParaRPr sz="2600" dirty="0"/>
          </a:p>
        </p:txBody>
      </p:sp>
      <p:sp>
        <p:nvSpPr>
          <p:cNvPr id="168" name="Google Shape;168;p28"/>
          <p:cNvSpPr txBox="1">
            <a:spLocks noGrp="1"/>
          </p:cNvSpPr>
          <p:nvPr>
            <p:ph type="body" idx="4294967295"/>
          </p:nvPr>
        </p:nvSpPr>
        <p:spPr>
          <a:xfrm>
            <a:off x="3520518" y="2295649"/>
            <a:ext cx="5476121" cy="2534510"/>
          </a:xfrm>
          <a:prstGeom prst="rect">
            <a:avLst/>
          </a:prstGeom>
        </p:spPr>
        <p:txBody>
          <a:bodyPr spcFirstLastPara="1" wrap="square" lIns="91425" tIns="91425" rIns="91425" bIns="91425" anchor="t" anchorCtr="0">
            <a:noAutofit/>
          </a:bodyPr>
          <a:lstStyle/>
          <a:p>
            <a:pPr marL="0" indent="0">
              <a:spcAft>
                <a:spcPts val="1200"/>
              </a:spcAft>
              <a:buNone/>
            </a:pPr>
            <a:r>
              <a:rPr lang="en-US" sz="1200" b="1" dirty="0"/>
              <a:t>Review Task 5</a:t>
            </a:r>
          </a:p>
          <a:p>
            <a:pPr marL="0" indent="0">
              <a:spcAft>
                <a:spcPts val="1200"/>
              </a:spcAft>
              <a:buNone/>
            </a:pPr>
            <a:r>
              <a:rPr lang="en-US" sz="1200" dirty="0"/>
              <a:t>Task 5 required the use of classes in JavaScript. I learned that the concept of a class was introduced in ECMA6. Classes are considered “syntactic sugar,” because they give a cleaner syntax for executing the function constructor and enabling prototypal inheritance. </a:t>
            </a:r>
            <a:br>
              <a:rPr lang="en-US" sz="1200" dirty="0"/>
            </a:br>
            <a:br>
              <a:rPr lang="en-US" sz="1200" dirty="0"/>
            </a:br>
            <a:r>
              <a:rPr lang="en-US" sz="1200" dirty="0"/>
              <a:t>There are two ways to use a class, class declaration or class expression. Our project uses class declaration for our Task Manager.  Unlike functions, classes must be defined before they can be called. They are a blueprint and make it possible to create an instant constructor, which is an instance of the class object and has inheritance capabilities. (</a:t>
            </a:r>
            <a:r>
              <a:rPr lang="en-US" sz="1200" i="1" dirty="0"/>
              <a:t>Figure 1</a:t>
            </a:r>
            <a:r>
              <a:rPr lang="en-US" sz="1200" dirty="0"/>
              <a:t>).</a:t>
            </a:r>
          </a:p>
          <a:p>
            <a:pPr marL="0" lvl="0" indent="0">
              <a:spcAft>
                <a:spcPts val="1200"/>
              </a:spcAft>
              <a:buNone/>
            </a:pPr>
            <a:endParaRPr lang="en-US" sz="1100" b="1" dirty="0"/>
          </a:p>
        </p:txBody>
      </p:sp>
      <p:pic>
        <p:nvPicPr>
          <p:cNvPr id="169" name="Google Shape;169;p28"/>
          <p:cNvPicPr preferRelativeResize="0"/>
          <p:nvPr/>
        </p:nvPicPr>
        <p:blipFill>
          <a:blip r:embed="rId3">
            <a:alphaModFix/>
          </a:blip>
          <a:stretch>
            <a:fillRect/>
          </a:stretch>
        </p:blipFill>
        <p:spPr>
          <a:xfrm>
            <a:off x="3923673" y="373020"/>
            <a:ext cx="2164766" cy="1478931"/>
          </a:xfrm>
          <a:prstGeom prst="rect">
            <a:avLst/>
          </a:prstGeom>
          <a:noFill/>
          <a:ln>
            <a:noFill/>
          </a:ln>
        </p:spPr>
      </p:pic>
      <p:sp>
        <p:nvSpPr>
          <p:cNvPr id="170" name="Google Shape;170;p28"/>
          <p:cNvSpPr txBox="1"/>
          <p:nvPr/>
        </p:nvSpPr>
        <p:spPr>
          <a:xfrm>
            <a:off x="3976399" y="1833441"/>
            <a:ext cx="1981344" cy="36930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Figure 1: Task 5 Example</a:t>
            </a:r>
            <a:endParaRPr sz="1200" dirty="0"/>
          </a:p>
        </p:txBody>
      </p:sp>
      <p:pic>
        <p:nvPicPr>
          <p:cNvPr id="173" name="Google Shape;173;p28"/>
          <p:cNvPicPr preferRelativeResize="0"/>
          <p:nvPr/>
        </p:nvPicPr>
        <p:blipFill>
          <a:blip r:embed="rId4">
            <a:alphaModFix/>
          </a:blip>
          <a:stretch>
            <a:fillRect/>
          </a:stretch>
        </p:blipFill>
        <p:spPr>
          <a:xfrm>
            <a:off x="6679256" y="529197"/>
            <a:ext cx="1329000" cy="1329000"/>
          </a:xfrm>
          <a:prstGeom prst="rect">
            <a:avLst/>
          </a:prstGeom>
          <a:noFill/>
          <a:ln>
            <a:noFill/>
          </a:ln>
        </p:spPr>
      </p:pic>
      <p:sp>
        <p:nvSpPr>
          <p:cNvPr id="174" name="Google Shape;174;p28"/>
          <p:cNvSpPr txBox="1"/>
          <p:nvPr/>
        </p:nvSpPr>
        <p:spPr>
          <a:xfrm>
            <a:off x="6679256" y="1833443"/>
            <a:ext cx="2118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Figure 2: Favicon and Logo</a:t>
            </a:r>
            <a:endParaRPr sz="1200" dirty="0"/>
          </a:p>
        </p:txBody>
      </p:sp>
      <p:pic>
        <p:nvPicPr>
          <p:cNvPr id="2" name="Google Shape;123;p26">
            <a:extLst>
              <a:ext uri="{FF2B5EF4-FFF2-40B4-BE49-F238E27FC236}">
                <a16:creationId xmlns:a16="http://schemas.microsoft.com/office/drawing/2014/main" id="{6B0942E3-3AB5-8D3B-60F1-2AC35FD7D7AD}"/>
              </a:ext>
            </a:extLst>
          </p:cNvPr>
          <p:cNvPicPr preferRelativeResize="0"/>
          <p:nvPr/>
        </p:nvPicPr>
        <p:blipFill rotWithShape="1">
          <a:blip r:embed="rId5">
            <a:alphaModFix/>
          </a:blip>
          <a:srcRect/>
          <a:stretch/>
        </p:blipFill>
        <p:spPr>
          <a:xfrm>
            <a:off x="238538" y="2387745"/>
            <a:ext cx="1829532" cy="1829532"/>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idx="4294967295"/>
          </p:nvPr>
        </p:nvSpPr>
        <p:spPr>
          <a:xfrm>
            <a:off x="378315" y="4261400"/>
            <a:ext cx="4044950" cy="612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hlink"/>
                </a:solidFill>
              </a:rPr>
              <a:t>Monica Jackson</a:t>
            </a:r>
            <a:endParaRPr b="1" dirty="0">
              <a:solidFill>
                <a:schemeClr val="hlink"/>
              </a:solidFill>
            </a:endParaRPr>
          </a:p>
          <a:p>
            <a:pPr marL="0" lvl="0" indent="0" algn="l" rtl="0">
              <a:spcBef>
                <a:spcPts val="0"/>
              </a:spcBef>
              <a:spcAft>
                <a:spcPts val="0"/>
              </a:spcAft>
              <a:buNone/>
            </a:pPr>
            <a:endParaRPr dirty="0">
              <a:solidFill>
                <a:schemeClr val="hlink"/>
              </a:solidFill>
            </a:endParaRPr>
          </a:p>
          <a:p>
            <a:pPr marL="0" lvl="0" indent="0" algn="l" rtl="0">
              <a:spcBef>
                <a:spcPts val="0"/>
              </a:spcBef>
              <a:spcAft>
                <a:spcPts val="0"/>
              </a:spcAft>
              <a:buNone/>
            </a:pPr>
            <a:endParaRPr sz="2600" dirty="0"/>
          </a:p>
        </p:txBody>
      </p:sp>
      <p:pic>
        <p:nvPicPr>
          <p:cNvPr id="2" name="Google Shape;154;p26">
            <a:extLst>
              <a:ext uri="{FF2B5EF4-FFF2-40B4-BE49-F238E27FC236}">
                <a16:creationId xmlns:a16="http://schemas.microsoft.com/office/drawing/2014/main" id="{FCA95D77-5794-C50B-372D-36946EB98BE7}"/>
              </a:ext>
            </a:extLst>
          </p:cNvPr>
          <p:cNvPicPr preferRelativeResize="0"/>
          <p:nvPr/>
        </p:nvPicPr>
        <p:blipFill rotWithShape="1">
          <a:blip r:embed="rId3">
            <a:alphaModFix/>
          </a:blip>
          <a:srcRect t="7698" b="7698"/>
          <a:stretch/>
        </p:blipFill>
        <p:spPr>
          <a:xfrm>
            <a:off x="378315" y="2410998"/>
            <a:ext cx="1818231" cy="1818231"/>
          </a:xfrm>
          <a:prstGeom prst="ellipse">
            <a:avLst/>
          </a:prstGeom>
          <a:noFill/>
          <a:ln>
            <a:noFill/>
          </a:ln>
        </p:spPr>
      </p:pic>
      <p:sp>
        <p:nvSpPr>
          <p:cNvPr id="4" name="TextBox 3">
            <a:extLst>
              <a:ext uri="{FF2B5EF4-FFF2-40B4-BE49-F238E27FC236}">
                <a16:creationId xmlns:a16="http://schemas.microsoft.com/office/drawing/2014/main" id="{83E64216-DF26-BA4B-5496-CB27B4CF2CCE}"/>
              </a:ext>
            </a:extLst>
          </p:cNvPr>
          <p:cNvSpPr txBox="1"/>
          <p:nvPr/>
        </p:nvSpPr>
        <p:spPr>
          <a:xfrm>
            <a:off x="3876261" y="3078957"/>
            <a:ext cx="4572000" cy="1908215"/>
          </a:xfrm>
          <a:prstGeom prst="rect">
            <a:avLst/>
          </a:prstGeom>
          <a:noFill/>
        </p:spPr>
        <p:txBody>
          <a:bodyPr wrap="square">
            <a:spAutoFit/>
          </a:bodyPr>
          <a:lstStyle/>
          <a:p>
            <a:pPr rtl="0">
              <a:spcBef>
                <a:spcPts val="0"/>
              </a:spcBef>
              <a:spcAft>
                <a:spcPts val="1200"/>
              </a:spcAft>
            </a:pPr>
            <a:r>
              <a:rPr lang="en-US" b="1" dirty="0">
                <a:solidFill>
                  <a:srgbClr val="595959"/>
                </a:solidFill>
                <a:latin typeface="Arial" panose="020B0604020202020204" pitchFamily="34" charset="0"/>
              </a:rPr>
              <a:t>Review Task 6 </a:t>
            </a:r>
            <a:endParaRPr lang="en-US" sz="1400" b="1" i="0" u="none" strike="noStrike" dirty="0">
              <a:solidFill>
                <a:srgbClr val="595959"/>
              </a:solidFill>
              <a:effectLst/>
              <a:latin typeface="Arial" panose="020B0604020202020204" pitchFamily="34" charset="0"/>
            </a:endParaRPr>
          </a:p>
          <a:p>
            <a:pPr rtl="0">
              <a:spcBef>
                <a:spcPts val="0"/>
              </a:spcBef>
              <a:spcAft>
                <a:spcPts val="1200"/>
              </a:spcAft>
            </a:pPr>
            <a:r>
              <a:rPr lang="en-US" sz="1400" b="0" i="0" u="none" strike="noStrike" dirty="0">
                <a:solidFill>
                  <a:srgbClr val="595959"/>
                </a:solidFill>
                <a:effectLst/>
                <a:latin typeface="Arial" panose="020B0604020202020204" pitchFamily="34" charset="0"/>
              </a:rPr>
              <a:t>I would like to thank everyone on my team for helping me get through this project. Akilah, Paul, Summer, </a:t>
            </a:r>
            <a:r>
              <a:rPr lang="en-US" sz="1400" b="0" i="0" u="none" strike="noStrike" dirty="0" err="1">
                <a:solidFill>
                  <a:srgbClr val="595959"/>
                </a:solidFill>
                <a:effectLst/>
                <a:latin typeface="Arial" panose="020B0604020202020204" pitchFamily="34" charset="0"/>
              </a:rPr>
              <a:t>Charlsey</a:t>
            </a:r>
            <a:r>
              <a:rPr lang="en-US" sz="1400" b="0" i="0" u="none" strike="noStrike" dirty="0">
                <a:solidFill>
                  <a:srgbClr val="595959"/>
                </a:solidFill>
                <a:effectLst/>
                <a:latin typeface="Arial" panose="020B0604020202020204" pitchFamily="34" charset="0"/>
              </a:rPr>
              <a:t> and Rob. Thank you guys for being wonderful team mates I couldn’t have done it without you.</a:t>
            </a:r>
            <a:endParaRPr lang="en-US" b="0" dirty="0">
              <a:effectLst/>
            </a:endParaRPr>
          </a:p>
          <a:p>
            <a:br>
              <a:rPr lang="en-US" dirty="0"/>
            </a:br>
            <a:endParaRPr lang="en-US" dirty="0"/>
          </a:p>
        </p:txBody>
      </p:sp>
      <p:pic>
        <p:nvPicPr>
          <p:cNvPr id="6" name="Picture 5" descr="Text&#10;&#10;Description automatically generated">
            <a:extLst>
              <a:ext uri="{FF2B5EF4-FFF2-40B4-BE49-F238E27FC236}">
                <a16:creationId xmlns:a16="http://schemas.microsoft.com/office/drawing/2014/main" id="{3EB96347-1555-1115-BF06-F39ACDB90AA1}"/>
              </a:ext>
            </a:extLst>
          </p:cNvPr>
          <p:cNvPicPr>
            <a:picLocks noChangeAspect="1"/>
          </p:cNvPicPr>
          <p:nvPr/>
        </p:nvPicPr>
        <p:blipFill>
          <a:blip r:embed="rId4"/>
          <a:stretch>
            <a:fillRect/>
          </a:stretch>
        </p:blipFill>
        <p:spPr>
          <a:xfrm>
            <a:off x="3876261" y="919371"/>
            <a:ext cx="3947351" cy="16523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title" idx="4294967295"/>
          </p:nvPr>
        </p:nvSpPr>
        <p:spPr>
          <a:xfrm>
            <a:off x="322336" y="4276306"/>
            <a:ext cx="4044950" cy="612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hlink"/>
                </a:solidFill>
              </a:rPr>
              <a:t>Summer </a:t>
            </a:r>
            <a:r>
              <a:rPr lang="en" b="1" dirty="0" err="1">
                <a:solidFill>
                  <a:schemeClr val="hlink"/>
                </a:solidFill>
              </a:rPr>
              <a:t>Ranaldson</a:t>
            </a:r>
            <a:endParaRPr b="1" dirty="0">
              <a:solidFill>
                <a:schemeClr val="hlink"/>
              </a:solidFill>
            </a:endParaRPr>
          </a:p>
          <a:p>
            <a:pPr marL="0" lvl="0" indent="0" algn="ctr" rtl="0">
              <a:spcBef>
                <a:spcPts val="0"/>
              </a:spcBef>
              <a:spcAft>
                <a:spcPts val="0"/>
              </a:spcAft>
              <a:buNone/>
            </a:pPr>
            <a:endParaRPr dirty="0">
              <a:solidFill>
                <a:schemeClr val="hlink"/>
              </a:solidFill>
            </a:endParaRPr>
          </a:p>
          <a:p>
            <a:pPr marL="0" lvl="0" indent="0" algn="ctr" rtl="0">
              <a:spcBef>
                <a:spcPts val="0"/>
              </a:spcBef>
              <a:spcAft>
                <a:spcPts val="0"/>
              </a:spcAft>
              <a:buNone/>
            </a:pPr>
            <a:endParaRPr dirty="0">
              <a:solidFill>
                <a:schemeClr val="hlink"/>
              </a:solidFill>
            </a:endParaRPr>
          </a:p>
          <a:p>
            <a:pPr marL="0" lvl="0" indent="0" algn="ctr" rtl="0">
              <a:spcBef>
                <a:spcPts val="0"/>
              </a:spcBef>
              <a:spcAft>
                <a:spcPts val="0"/>
              </a:spcAft>
              <a:buNone/>
            </a:pPr>
            <a:endParaRPr sz="2600" dirty="0"/>
          </a:p>
        </p:txBody>
      </p:sp>
      <p:sp>
        <p:nvSpPr>
          <p:cNvPr id="186" name="Google Shape;186;p30"/>
          <p:cNvSpPr txBox="1">
            <a:spLocks noGrp="1"/>
          </p:cNvSpPr>
          <p:nvPr>
            <p:ph type="body" idx="4294967295"/>
          </p:nvPr>
        </p:nvSpPr>
        <p:spPr>
          <a:xfrm>
            <a:off x="4094922" y="3288358"/>
            <a:ext cx="4659617" cy="612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b="1" dirty="0">
                <a:solidFill>
                  <a:schemeClr val="dk1"/>
                </a:solidFill>
              </a:rPr>
              <a:t>Task 3: Create a Task Card layout and a task list component</a:t>
            </a:r>
            <a:endParaRPr sz="1000" b="1" dirty="0">
              <a:solidFill>
                <a:schemeClr val="dk1"/>
              </a:solidFill>
            </a:endParaRPr>
          </a:p>
          <a:p>
            <a:pPr marL="0" lvl="0" indent="0">
              <a:spcBef>
                <a:spcPts val="1200"/>
              </a:spcBef>
              <a:buNone/>
            </a:pPr>
            <a:r>
              <a:rPr lang="en-US" sz="1000" dirty="0"/>
              <a:t>This  is the code I created due to the git push problems we encountered we amended the code to make the project work properly.</a:t>
            </a:r>
          </a:p>
          <a:p>
            <a:pPr marL="0" lvl="0" indent="0">
              <a:spcBef>
                <a:spcPts val="1200"/>
              </a:spcBef>
              <a:buNone/>
            </a:pPr>
            <a:r>
              <a:rPr lang="en-US" sz="1000" b="1" dirty="0">
                <a:solidFill>
                  <a:schemeClr val="dk1"/>
                </a:solidFill>
              </a:rPr>
              <a:t>Task 6: (Monica and I) Task Form Inputs Validation</a:t>
            </a:r>
          </a:p>
          <a:p>
            <a:pPr marL="0" lvl="0" indent="0" algn="l" rtl="0">
              <a:spcBef>
                <a:spcPts val="1200"/>
              </a:spcBef>
              <a:spcAft>
                <a:spcPts val="0"/>
              </a:spcAft>
              <a:buNone/>
            </a:pPr>
            <a:endParaRPr sz="1000" b="1" dirty="0">
              <a:solidFill>
                <a:schemeClr val="dk1"/>
              </a:solidFill>
            </a:endParaRPr>
          </a:p>
          <a:p>
            <a:pPr marL="0" lvl="0" indent="0" algn="l" rtl="0">
              <a:spcBef>
                <a:spcPts val="1200"/>
              </a:spcBef>
              <a:spcAft>
                <a:spcPts val="1200"/>
              </a:spcAft>
              <a:buNone/>
            </a:pPr>
            <a:r>
              <a:rPr lang="en" sz="1000" b="1" dirty="0">
                <a:solidFill>
                  <a:schemeClr val="dk1"/>
                </a:solidFill>
              </a:rPr>
              <a:t> </a:t>
            </a:r>
            <a:endParaRPr sz="1000" b="1" dirty="0">
              <a:solidFill>
                <a:schemeClr val="dk1"/>
              </a:solidFill>
            </a:endParaRPr>
          </a:p>
        </p:txBody>
      </p:sp>
      <p:pic>
        <p:nvPicPr>
          <p:cNvPr id="187" name="Google Shape;187;p30"/>
          <p:cNvPicPr preferRelativeResize="0"/>
          <p:nvPr/>
        </p:nvPicPr>
        <p:blipFill rotWithShape="1">
          <a:blip r:embed="rId3">
            <a:alphaModFix/>
          </a:blip>
          <a:srcRect t="3400" b="-3399"/>
          <a:stretch/>
        </p:blipFill>
        <p:spPr>
          <a:xfrm>
            <a:off x="3827301" y="403618"/>
            <a:ext cx="1946598" cy="1923951"/>
          </a:xfrm>
          <a:prstGeom prst="rect">
            <a:avLst/>
          </a:prstGeom>
          <a:noFill/>
          <a:ln>
            <a:noFill/>
          </a:ln>
        </p:spPr>
      </p:pic>
      <p:pic>
        <p:nvPicPr>
          <p:cNvPr id="188" name="Google Shape;188;p30"/>
          <p:cNvPicPr preferRelativeResize="0"/>
          <p:nvPr/>
        </p:nvPicPr>
        <p:blipFill>
          <a:blip r:embed="rId4">
            <a:alphaModFix/>
          </a:blip>
          <a:stretch>
            <a:fillRect/>
          </a:stretch>
        </p:blipFill>
        <p:spPr>
          <a:xfrm>
            <a:off x="6023816" y="1145735"/>
            <a:ext cx="2461629" cy="1657350"/>
          </a:xfrm>
          <a:prstGeom prst="rect">
            <a:avLst/>
          </a:prstGeom>
          <a:noFill/>
          <a:ln>
            <a:noFill/>
          </a:ln>
        </p:spPr>
      </p:pic>
      <p:sp>
        <p:nvSpPr>
          <p:cNvPr id="189" name="Google Shape;189;p30"/>
          <p:cNvSpPr txBox="1"/>
          <p:nvPr/>
        </p:nvSpPr>
        <p:spPr>
          <a:xfrm>
            <a:off x="3806720" y="2249707"/>
            <a:ext cx="2196515"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chemeClr val="tx1"/>
                </a:solidFill>
              </a:rPr>
              <a:t>Figure 1: </a:t>
            </a:r>
            <a:r>
              <a:rPr lang="en" sz="1000" dirty="0">
                <a:solidFill>
                  <a:schemeClr val="tx1"/>
                </a:solidFill>
              </a:rPr>
              <a:t>Image of Task 3 HTML5</a:t>
            </a:r>
            <a:endParaRPr sz="1000" dirty="0">
              <a:solidFill>
                <a:schemeClr val="tx1"/>
              </a:solidFill>
            </a:endParaRPr>
          </a:p>
        </p:txBody>
      </p:sp>
      <p:sp>
        <p:nvSpPr>
          <p:cNvPr id="190" name="Google Shape;190;p30"/>
          <p:cNvSpPr txBox="1"/>
          <p:nvPr/>
        </p:nvSpPr>
        <p:spPr>
          <a:xfrm>
            <a:off x="6068183" y="2795599"/>
            <a:ext cx="17544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b="1" dirty="0">
                <a:solidFill>
                  <a:schemeClr val="tx1"/>
                </a:solidFill>
              </a:rPr>
              <a:t>Figure 2: </a:t>
            </a:r>
            <a:r>
              <a:rPr lang="en" sz="1000" dirty="0">
                <a:solidFill>
                  <a:schemeClr val="tx1"/>
                </a:solidFill>
              </a:rPr>
              <a:t>Task 6</a:t>
            </a:r>
            <a:endParaRPr sz="1000" dirty="0">
              <a:solidFill>
                <a:schemeClr val="tx1"/>
              </a:solidFill>
            </a:endParaRPr>
          </a:p>
        </p:txBody>
      </p:sp>
      <p:pic>
        <p:nvPicPr>
          <p:cNvPr id="4" name="Google Shape;124;p26">
            <a:extLst>
              <a:ext uri="{FF2B5EF4-FFF2-40B4-BE49-F238E27FC236}">
                <a16:creationId xmlns:a16="http://schemas.microsoft.com/office/drawing/2014/main" id="{5177B424-8E67-CA07-D227-663EC766A552}"/>
              </a:ext>
            </a:extLst>
          </p:cNvPr>
          <p:cNvPicPr preferRelativeResize="0"/>
          <p:nvPr/>
        </p:nvPicPr>
        <p:blipFill>
          <a:blip r:embed="rId5">
            <a:alphaModFix/>
          </a:blip>
          <a:stretch>
            <a:fillRect/>
          </a:stretch>
        </p:blipFill>
        <p:spPr>
          <a:xfrm>
            <a:off x="322336" y="2468963"/>
            <a:ext cx="1869281" cy="1869281"/>
          </a:xfrm>
          <a:prstGeom prst="ellipse">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idx="4294967295"/>
          </p:nvPr>
        </p:nvSpPr>
        <p:spPr>
          <a:xfrm>
            <a:off x="268356" y="4332701"/>
            <a:ext cx="4044950" cy="6127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hlink"/>
                </a:solidFill>
              </a:rPr>
              <a:t>Paul M. </a:t>
            </a:r>
            <a:r>
              <a:rPr lang="en" b="1" dirty="0" err="1">
                <a:solidFill>
                  <a:schemeClr val="hlink"/>
                </a:solidFill>
              </a:rPr>
              <a:t>Summitt</a:t>
            </a:r>
            <a:endParaRPr b="1" dirty="0">
              <a:solidFill>
                <a:schemeClr val="hlink"/>
              </a:solidFill>
            </a:endParaRPr>
          </a:p>
          <a:p>
            <a:pPr marL="0" lvl="0" indent="0" algn="l" rtl="0">
              <a:spcBef>
                <a:spcPts val="0"/>
              </a:spcBef>
              <a:spcAft>
                <a:spcPts val="0"/>
              </a:spcAft>
              <a:buNone/>
            </a:pPr>
            <a:endParaRPr dirty="0">
              <a:solidFill>
                <a:schemeClr val="hlink"/>
              </a:solidFill>
            </a:endParaRPr>
          </a:p>
          <a:p>
            <a:pPr marL="0" lvl="0" indent="0" algn="l" rtl="0">
              <a:spcBef>
                <a:spcPts val="0"/>
              </a:spcBef>
              <a:spcAft>
                <a:spcPts val="0"/>
              </a:spcAft>
              <a:buNone/>
            </a:pPr>
            <a:endParaRPr dirty="0">
              <a:solidFill>
                <a:schemeClr val="hlink"/>
              </a:solidFill>
            </a:endParaRPr>
          </a:p>
          <a:p>
            <a:pPr marL="0" lvl="0" indent="0" algn="l" rtl="0">
              <a:spcBef>
                <a:spcPts val="0"/>
              </a:spcBef>
              <a:spcAft>
                <a:spcPts val="0"/>
              </a:spcAft>
              <a:buNone/>
            </a:pPr>
            <a:endParaRPr dirty="0">
              <a:solidFill>
                <a:schemeClr val="hlink"/>
              </a:solidFill>
            </a:endParaRPr>
          </a:p>
          <a:p>
            <a:pPr marL="0" lvl="0" indent="0" algn="l" rtl="0">
              <a:spcBef>
                <a:spcPts val="0"/>
              </a:spcBef>
              <a:spcAft>
                <a:spcPts val="0"/>
              </a:spcAft>
              <a:buNone/>
            </a:pPr>
            <a:endParaRPr sz="2600" dirty="0"/>
          </a:p>
        </p:txBody>
      </p:sp>
      <p:sp>
        <p:nvSpPr>
          <p:cNvPr id="196" name="Google Shape;196;p31"/>
          <p:cNvSpPr txBox="1">
            <a:spLocks noGrp="1"/>
          </p:cNvSpPr>
          <p:nvPr>
            <p:ph type="body" idx="4294967295"/>
          </p:nvPr>
        </p:nvSpPr>
        <p:spPr>
          <a:xfrm>
            <a:off x="4114800" y="3269786"/>
            <a:ext cx="4890052" cy="1153835"/>
          </a:xfrm>
          <a:prstGeom prst="rect">
            <a:avLst/>
          </a:prstGeom>
        </p:spPr>
        <p:txBody>
          <a:bodyPr spcFirstLastPara="1" wrap="square" lIns="91425" tIns="91425" rIns="91425" bIns="91425" anchor="t" anchorCtr="0">
            <a:noAutofit/>
          </a:bodyPr>
          <a:lstStyle/>
          <a:p>
            <a:pPr marL="0" lvl="0" indent="0">
              <a:spcAft>
                <a:spcPts val="1200"/>
              </a:spcAft>
              <a:buNone/>
            </a:pPr>
            <a:r>
              <a:rPr lang="en-US" dirty="0"/>
              <a:t>Provided technical support to the team. Tried to be there when they needed assistance. Produced a Task List App Design Document + Guide which is available on our Git repository.</a:t>
            </a:r>
            <a:endParaRPr dirty="0"/>
          </a:p>
        </p:txBody>
      </p:sp>
      <p:pic>
        <p:nvPicPr>
          <p:cNvPr id="2" name="Google Shape;122;p26">
            <a:extLst>
              <a:ext uri="{FF2B5EF4-FFF2-40B4-BE49-F238E27FC236}">
                <a16:creationId xmlns:a16="http://schemas.microsoft.com/office/drawing/2014/main" id="{A50198E1-60D0-2B3B-8307-AB0D37E95931}"/>
              </a:ext>
            </a:extLst>
          </p:cNvPr>
          <p:cNvPicPr preferRelativeResize="0">
            <a:picLocks noChangeAspect="1"/>
          </p:cNvPicPr>
          <p:nvPr/>
        </p:nvPicPr>
        <p:blipFill>
          <a:blip r:embed="rId3">
            <a:alphaModFix/>
          </a:blip>
          <a:stretch>
            <a:fillRect/>
          </a:stretch>
        </p:blipFill>
        <p:spPr>
          <a:xfrm>
            <a:off x="361714" y="2571749"/>
            <a:ext cx="1685747" cy="1685747"/>
          </a:xfrm>
          <a:prstGeom prst="ellipse">
            <a:avLst/>
          </a:prstGeom>
          <a:noFill/>
          <a:ln>
            <a:noFill/>
          </a:ln>
        </p:spPr>
      </p:pic>
      <p:pic>
        <p:nvPicPr>
          <p:cNvPr id="4" name="Picture 3" descr="Graphical user interface, text, application&#10;&#10;Description automatically generated">
            <a:extLst>
              <a:ext uri="{FF2B5EF4-FFF2-40B4-BE49-F238E27FC236}">
                <a16:creationId xmlns:a16="http://schemas.microsoft.com/office/drawing/2014/main" id="{43FAA006-6E68-DA7E-BF6F-21B18B35D90D}"/>
              </a:ext>
            </a:extLst>
          </p:cNvPr>
          <p:cNvPicPr>
            <a:picLocks noChangeAspect="1"/>
          </p:cNvPicPr>
          <p:nvPr/>
        </p:nvPicPr>
        <p:blipFill>
          <a:blip r:embed="rId4"/>
          <a:stretch>
            <a:fillRect/>
          </a:stretch>
        </p:blipFill>
        <p:spPr>
          <a:xfrm>
            <a:off x="4313306" y="341248"/>
            <a:ext cx="2296216" cy="283965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idx="4294967295"/>
          </p:nvPr>
        </p:nvSpPr>
        <p:spPr>
          <a:xfrm>
            <a:off x="228601" y="4315159"/>
            <a:ext cx="4044950" cy="612775"/>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600" b="1" dirty="0"/>
              <a:t>Akilah Witherspoon</a:t>
            </a:r>
            <a:endParaRPr sz="2600" b="1" dirty="0"/>
          </a:p>
        </p:txBody>
      </p:sp>
      <p:pic>
        <p:nvPicPr>
          <p:cNvPr id="2" name="Google Shape;156;p26">
            <a:extLst>
              <a:ext uri="{FF2B5EF4-FFF2-40B4-BE49-F238E27FC236}">
                <a16:creationId xmlns:a16="http://schemas.microsoft.com/office/drawing/2014/main" id="{DE88A127-CCFA-A9D3-362C-CE794EF57A1A}"/>
              </a:ext>
            </a:extLst>
          </p:cNvPr>
          <p:cNvPicPr preferRelativeResize="0"/>
          <p:nvPr/>
        </p:nvPicPr>
        <p:blipFill rotWithShape="1">
          <a:blip r:embed="rId3">
            <a:alphaModFix/>
          </a:blip>
          <a:srcRect t="5551" b="20231"/>
          <a:stretch/>
        </p:blipFill>
        <p:spPr>
          <a:xfrm>
            <a:off x="326662" y="2488785"/>
            <a:ext cx="1826374" cy="1826374"/>
          </a:xfrm>
          <a:prstGeom prst="ellipse">
            <a:avLst/>
          </a:prstGeom>
          <a:noFill/>
          <a:ln>
            <a:noFill/>
          </a:ln>
        </p:spPr>
      </p:pic>
      <p:sp>
        <p:nvSpPr>
          <p:cNvPr id="4" name="TextBox 3">
            <a:extLst>
              <a:ext uri="{FF2B5EF4-FFF2-40B4-BE49-F238E27FC236}">
                <a16:creationId xmlns:a16="http://schemas.microsoft.com/office/drawing/2014/main" id="{7585CCEF-8E3D-FD4F-36FA-AAB91BB79E71}"/>
              </a:ext>
            </a:extLst>
          </p:cNvPr>
          <p:cNvSpPr txBox="1"/>
          <p:nvPr/>
        </p:nvSpPr>
        <p:spPr>
          <a:xfrm>
            <a:off x="4371612" y="3533154"/>
            <a:ext cx="4572000" cy="1292662"/>
          </a:xfrm>
          <a:prstGeom prst="rect">
            <a:avLst/>
          </a:prstGeom>
          <a:noFill/>
        </p:spPr>
        <p:txBody>
          <a:bodyPr wrap="square">
            <a:spAutoFit/>
          </a:bodyPr>
          <a:lstStyle/>
          <a:p>
            <a:pPr marL="0" lvl="0" indent="0">
              <a:spcAft>
                <a:spcPts val="1200"/>
              </a:spcAft>
              <a:buNone/>
            </a:pPr>
            <a:r>
              <a:rPr lang="en-US" sz="1200" b="1" dirty="0"/>
              <a:t>Review Task 4</a:t>
            </a:r>
          </a:p>
          <a:p>
            <a:pPr marL="0" lvl="0" indent="0">
              <a:spcAft>
                <a:spcPts val="1200"/>
              </a:spcAft>
              <a:buNone/>
            </a:pPr>
            <a:r>
              <a:rPr lang="en-US" sz="1200" dirty="0"/>
              <a:t>Team Lead</a:t>
            </a:r>
          </a:p>
          <a:p>
            <a:pPr marL="0" lvl="0" indent="0">
              <a:spcAft>
                <a:spcPts val="1200"/>
              </a:spcAft>
              <a:buNone/>
            </a:pPr>
            <a:r>
              <a:rPr lang="en-US" sz="1200" dirty="0"/>
              <a:t>Merge Pull Requests</a:t>
            </a:r>
          </a:p>
          <a:p>
            <a:pPr marL="0" lvl="0" indent="0">
              <a:spcAft>
                <a:spcPts val="1200"/>
              </a:spcAft>
              <a:buNone/>
            </a:pPr>
            <a:r>
              <a:rPr lang="en-US" sz="1200" dirty="0"/>
              <a:t>Published Web App to GitHub</a:t>
            </a:r>
          </a:p>
        </p:txBody>
      </p:sp>
      <p:pic>
        <p:nvPicPr>
          <p:cNvPr id="2050" name="Picture 2" descr="Scrum Roles #3 Scrum Master | Let's Scrum it!">
            <a:extLst>
              <a:ext uri="{FF2B5EF4-FFF2-40B4-BE49-F238E27FC236}">
                <a16:creationId xmlns:a16="http://schemas.microsoft.com/office/drawing/2014/main" id="{1DFDD7E9-74A0-B296-F3BA-68E1DF0DF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1" y="1137028"/>
            <a:ext cx="3906077" cy="218740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3"/>
          <p:cNvSpPr txBox="1">
            <a:spLocks noGrp="1"/>
          </p:cNvSpPr>
          <p:nvPr>
            <p:ph type="title" idx="4294967295"/>
          </p:nvPr>
        </p:nvSpPr>
        <p:spPr>
          <a:xfrm>
            <a:off x="1583359" y="1052452"/>
            <a:ext cx="8521700" cy="573088"/>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b="1" dirty="0"/>
              <a:t>Project Background</a:t>
            </a:r>
            <a:endParaRPr b="1" dirty="0"/>
          </a:p>
        </p:txBody>
      </p:sp>
      <p:sp>
        <p:nvSpPr>
          <p:cNvPr id="208" name="Google Shape;208;p33"/>
          <p:cNvSpPr txBox="1">
            <a:spLocks noGrp="1"/>
          </p:cNvSpPr>
          <p:nvPr>
            <p:ph type="body" idx="4294967295"/>
          </p:nvPr>
        </p:nvSpPr>
        <p:spPr>
          <a:xfrm>
            <a:off x="4260850" y="1752183"/>
            <a:ext cx="4414837" cy="26781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dirty="0"/>
              <a:t>For this project we were tasked with creating a Task Planner web app from scratch. </a:t>
            </a:r>
            <a:endParaRPr sz="1600" dirty="0"/>
          </a:p>
          <a:p>
            <a:pPr marL="0" lvl="0" indent="0" algn="l" rtl="0">
              <a:spcBef>
                <a:spcPts val="1200"/>
              </a:spcBef>
              <a:spcAft>
                <a:spcPts val="0"/>
              </a:spcAft>
              <a:buNone/>
            </a:pPr>
            <a:r>
              <a:rPr lang="en" sz="1600" dirty="0"/>
              <a:t>We were to demonstrate the skills learned over the course of the Junior Web Developer program.</a:t>
            </a:r>
            <a:endParaRPr sz="1600" dirty="0"/>
          </a:p>
          <a:p>
            <a:pPr marL="0" lvl="0" indent="0" algn="l" rtl="0">
              <a:spcBef>
                <a:spcPts val="1200"/>
              </a:spcBef>
              <a:spcAft>
                <a:spcPts val="0"/>
              </a:spcAft>
              <a:buNone/>
            </a:pPr>
            <a:r>
              <a:rPr lang="en" sz="1600" dirty="0"/>
              <a:t>There were 10 tasks broken up into 3 sprints.</a:t>
            </a:r>
            <a:endParaRPr sz="1600" dirty="0"/>
          </a:p>
          <a:p>
            <a:pPr marL="0" lvl="0" indent="0" algn="l" rtl="0">
              <a:spcBef>
                <a:spcPts val="1200"/>
              </a:spcBef>
              <a:spcAft>
                <a:spcPts val="0"/>
              </a:spcAft>
              <a:buNone/>
            </a:pPr>
            <a:endParaRPr sz="1600" dirty="0"/>
          </a:p>
          <a:p>
            <a:pPr marL="0" lvl="0" indent="0" algn="l" rtl="0">
              <a:spcBef>
                <a:spcPts val="1200"/>
              </a:spcBef>
              <a:spcAft>
                <a:spcPts val="0"/>
              </a:spcAft>
              <a:buNone/>
            </a:pPr>
            <a:endParaRPr sz="1600" dirty="0"/>
          </a:p>
          <a:p>
            <a:pPr marL="0" lvl="0" indent="0" algn="l" rtl="0">
              <a:spcBef>
                <a:spcPts val="1200"/>
              </a:spcBef>
              <a:spcAft>
                <a:spcPts val="0"/>
              </a:spcAft>
              <a:buNone/>
            </a:pPr>
            <a:endParaRPr sz="1600" dirty="0"/>
          </a:p>
          <a:p>
            <a:pPr marL="0" lvl="0" indent="0" algn="l" rtl="0">
              <a:spcBef>
                <a:spcPts val="1200"/>
              </a:spcBef>
              <a:spcAft>
                <a:spcPts val="0"/>
              </a:spcAft>
              <a:buNone/>
            </a:pPr>
            <a:endParaRPr sz="1600" dirty="0"/>
          </a:p>
          <a:p>
            <a:pPr marL="0" lvl="0" indent="0" algn="l" rtl="0">
              <a:spcBef>
                <a:spcPts val="1200"/>
              </a:spcBef>
              <a:spcAft>
                <a:spcPts val="1200"/>
              </a:spcAft>
              <a:buClr>
                <a:schemeClr val="dk1"/>
              </a:buClr>
              <a:buSzPts val="1100"/>
              <a:buFont typeface="Arial"/>
              <a:buNone/>
            </a:pPr>
            <a:endParaRPr sz="1600" dirty="0"/>
          </a:p>
        </p:txBody>
      </p:sp>
      <p:pic>
        <p:nvPicPr>
          <p:cNvPr id="209" name="Google Shape;209;p33"/>
          <p:cNvPicPr preferRelativeResize="0"/>
          <p:nvPr/>
        </p:nvPicPr>
        <p:blipFill>
          <a:blip r:embed="rId3">
            <a:alphaModFix/>
          </a:blip>
          <a:stretch>
            <a:fillRect/>
          </a:stretch>
        </p:blipFill>
        <p:spPr>
          <a:xfrm>
            <a:off x="831875" y="1052452"/>
            <a:ext cx="2919775" cy="3060775"/>
          </a:xfrm>
          <a:prstGeom prst="rect">
            <a:avLst/>
          </a:prstGeom>
          <a:noFill/>
          <a:ln>
            <a:solidFill>
              <a:srgbClr val="BA0A28"/>
            </a:solid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B9212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765</TotalTime>
  <Words>879</Words>
  <Application>Microsoft Macintosh PowerPoint</Application>
  <PresentationFormat>On-screen Show (16:9)</PresentationFormat>
  <Paragraphs>104</Paragraphs>
  <Slides>16</Slides>
  <Notes>16</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16</vt:i4>
      </vt:variant>
    </vt:vector>
  </HeadingPairs>
  <TitlesOfParts>
    <vt:vector size="18" baseType="lpstr">
      <vt:lpstr>Arial</vt:lpstr>
      <vt:lpstr>Simple Light</vt:lpstr>
      <vt:lpstr>Task Manager Project</vt:lpstr>
      <vt:lpstr>Meet our Team</vt:lpstr>
      <vt:lpstr>Rob Camhi</vt:lpstr>
      <vt:lpstr>Charlsey Duran </vt:lpstr>
      <vt:lpstr>Monica Jackson  </vt:lpstr>
      <vt:lpstr>Summer Ranaldson   </vt:lpstr>
      <vt:lpstr>Paul M. Summitt    </vt:lpstr>
      <vt:lpstr>Akilah Witherspoon</vt:lpstr>
      <vt:lpstr>Project Background</vt:lpstr>
      <vt:lpstr>The 10 Tasks</vt:lpstr>
      <vt:lpstr>Our Wireframe</vt:lpstr>
      <vt:lpstr>Core Technologies</vt:lpstr>
      <vt:lpstr>Our Repository</vt:lpstr>
      <vt:lpstr>Challenges And Positives</vt:lpstr>
      <vt:lpstr>PowerPoint Presentation</vt:lpstr>
      <vt:lpstr>Task Manager Demonstration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Manager Project</dc:title>
  <cp:lastModifiedBy>Akilah Witherspoon</cp:lastModifiedBy>
  <cp:revision>3</cp:revision>
  <dcterms:modified xsi:type="dcterms:W3CDTF">2022-08-12T12:16:00Z</dcterms:modified>
</cp:coreProperties>
</file>