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83" r:id="rId3"/>
    <p:sldId id="280" r:id="rId4"/>
    <p:sldId id="282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72" r:id="rId20"/>
  </p:sldIdLst>
  <p:sldSz cx="12192000" cy="6858000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F9E1"/>
    <a:srgbClr val="121628"/>
    <a:srgbClr val="2BEDA8"/>
    <a:srgbClr val="DE3D6E"/>
    <a:srgbClr val="F2FFAF"/>
    <a:srgbClr val="D1FA00"/>
    <a:srgbClr val="8A183B"/>
    <a:srgbClr val="171C33"/>
    <a:srgbClr val="373855"/>
    <a:srgbClr val="292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8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5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8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1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99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0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5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2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7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94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8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QVyytDtLzQ&amp;list=PLRx0vPvlEmdBMeD6NZawEmwHKjzD6ZGq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vlets.com/co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16" y="-1203767"/>
            <a:ext cx="532436" cy="625033"/>
          </a:xfrm>
          <a:prstGeom prst="rect">
            <a:avLst/>
          </a:prstGeom>
          <a:solidFill>
            <a:srgbClr val="141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5" y="-1504455"/>
            <a:ext cx="4181475" cy="105727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-890292" y="482112"/>
            <a:ext cx="11628778" cy="7391529"/>
            <a:chOff x="-890292" y="482112"/>
            <a:chExt cx="11628778" cy="7391529"/>
          </a:xfrm>
        </p:grpSpPr>
        <p:sp>
          <p:nvSpPr>
            <p:cNvPr id="9" name="사다리꼴 8"/>
            <p:cNvSpPr/>
            <p:nvPr/>
          </p:nvSpPr>
          <p:spPr>
            <a:xfrm rot="19560000">
              <a:off x="-848620" y="1358758"/>
              <a:ext cx="10779374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19683686">
              <a:off x="97710" y="4202189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1FA00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 rot="12788903" flipH="1">
              <a:off x="-890292" y="7365302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/>
            <p:cNvSpPr/>
            <p:nvPr/>
          </p:nvSpPr>
          <p:spPr>
            <a:xfrm rot="19560000">
              <a:off x="-727030" y="482112"/>
              <a:ext cx="9062978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다리꼴 7"/>
            <p:cNvSpPr/>
            <p:nvPr/>
          </p:nvSpPr>
          <p:spPr>
            <a:xfrm rot="19560000">
              <a:off x="-664983" y="1288653"/>
              <a:ext cx="8595184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9683686">
              <a:off x="78795" y="2833068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E3D6E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 rot="12788903" flipH="1">
              <a:off x="-882564" y="6020328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9683686">
              <a:off x="96574" y="3515714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2BEDA8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2788903" flipH="1">
              <a:off x="-874837" y="6694634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936325" y="18484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JSP </a:t>
            </a:r>
            <a:r>
              <a:rPr lang="ko-KR" altLang="en-US" sz="18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파일 업로드</a:t>
            </a:r>
          </a:p>
        </p:txBody>
      </p:sp>
      <p:sp>
        <p:nvSpPr>
          <p:cNvPr id="26" name="타원 25"/>
          <p:cNvSpPr/>
          <p:nvPr/>
        </p:nvSpPr>
        <p:spPr>
          <a:xfrm>
            <a:off x="8856892" y="3173499"/>
            <a:ext cx="1212807" cy="1212807"/>
          </a:xfrm>
          <a:prstGeom prst="ellipse">
            <a:avLst/>
          </a:prstGeom>
          <a:noFill/>
          <a:ln w="34925">
            <a:solidFill>
              <a:srgbClr val="D6B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9B36D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8988" y="2898178"/>
            <a:ext cx="3746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JSP </a:t>
            </a:r>
            <a:r>
              <a:rPr lang="ko-KR" altLang="en-US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파일 업로드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09485" y="3425959"/>
            <a:ext cx="907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6BC50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GO</a:t>
            </a:r>
            <a:endParaRPr lang="ko-KR" altLang="en-US" sz="4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D6BC50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8988" y="4296717"/>
            <a:ext cx="65844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출처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: </a:t>
            </a:r>
            <a:r>
              <a:rPr lang="ko-KR" altLang="en-US" sz="16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안경잡이개발자</a:t>
            </a:r>
            <a:endParaRPr lang="en-US" altLang="ko-KR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(</a:t>
            </a:r>
            <a:r>
              <a:rPr lang="en-US" altLang="ko-KR" sz="1600" dirty="0">
                <a:hlinkClick r:id="rId3"/>
              </a:rPr>
              <a:t>https://www.youtube.com/watch</a:t>
            </a:r>
          </a:p>
          <a:p>
            <a:r>
              <a:rPr lang="en-US" altLang="ko-KR" sz="1600" dirty="0">
                <a:hlinkClick r:id="rId3"/>
              </a:rPr>
              <a:t>?v=</a:t>
            </a:r>
            <a:r>
              <a:rPr lang="en-US" altLang="ko-KR" sz="1600" dirty="0" err="1">
                <a:hlinkClick r:id="rId3"/>
              </a:rPr>
              <a:t>UQVyytDtLzQ&amp;list</a:t>
            </a:r>
            <a:r>
              <a:rPr lang="en-US" altLang="ko-KR" sz="1600" dirty="0">
                <a:hlinkClick r:id="rId3"/>
              </a:rPr>
              <a:t>=PLRx0vPvlEmdBMeD6NZawEmwHKjzD6ZGqp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)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16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FILE </a:t>
            </a:r>
            <a:r>
              <a:rPr lang="ko-KR" altLang="en-US" sz="1800" dirty="0">
                <a:solidFill>
                  <a:schemeClr val="bg1"/>
                </a:solidFill>
              </a:rPr>
              <a:t>테이블 관련 </a:t>
            </a:r>
            <a:r>
              <a:rPr lang="en-US" altLang="ko-KR" sz="1800" dirty="0">
                <a:solidFill>
                  <a:schemeClr val="bg1"/>
                </a:solidFill>
              </a:rPr>
              <a:t>DTO(Database Transfer Object)	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데이터베이스 연동 클래스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A139EA-C93D-40A5-8097-87804EC82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53" y="2469041"/>
            <a:ext cx="4326092" cy="414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3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FILE </a:t>
            </a:r>
            <a:r>
              <a:rPr lang="ko-KR" altLang="en-US" sz="1800" dirty="0">
                <a:solidFill>
                  <a:schemeClr val="bg1"/>
                </a:solidFill>
              </a:rPr>
              <a:t>테이블 관련 </a:t>
            </a:r>
            <a:r>
              <a:rPr lang="en-US" altLang="ko-KR" sz="1800" dirty="0">
                <a:solidFill>
                  <a:schemeClr val="bg1"/>
                </a:solidFill>
              </a:rPr>
              <a:t>DAO(Database Access Object)	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데이터베이스 연동 클래스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6287C64-5169-4C0D-BC8C-DB1180D19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34" y="2584384"/>
            <a:ext cx="3456914" cy="39961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72DFD5F-D1C1-4099-AB3C-C8C45D909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93" y="2596513"/>
            <a:ext cx="4023244" cy="398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0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실제 프로젝트 경로에 </a:t>
            </a:r>
            <a:r>
              <a:rPr lang="en-US" altLang="ko-KR" sz="1800" dirty="0">
                <a:solidFill>
                  <a:schemeClr val="bg1"/>
                </a:solidFill>
              </a:rPr>
              <a:t>upload </a:t>
            </a:r>
            <a:r>
              <a:rPr lang="ko-KR" altLang="en-US" sz="1800" dirty="0">
                <a:solidFill>
                  <a:schemeClr val="bg1"/>
                </a:solidFill>
              </a:rPr>
              <a:t>폴더를 생성합니다</a:t>
            </a:r>
            <a:r>
              <a:rPr lang="en-US" altLang="ko-KR" sz="1800" dirty="0">
                <a:solidFill>
                  <a:schemeClr val="bg1"/>
                </a:solidFill>
              </a:rPr>
              <a:t>.	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업로드 처리 페이지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498FED-8125-4CF3-B3B3-8B57B9A7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23" y="3388165"/>
            <a:ext cx="10386951" cy="203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9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3"/>
            <a:ext cx="11609773" cy="1049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업로드 처리를 수행하는 페이지를 작성합니다</a:t>
            </a:r>
            <a:r>
              <a:rPr lang="en-US" altLang="ko-KR" sz="1800" dirty="0">
                <a:solidFill>
                  <a:schemeClr val="bg1"/>
                </a:solidFill>
              </a:rPr>
              <a:t>.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업로드 처리 페이지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D3577-FE02-4F96-BE66-5200F6A6E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33" y="2375927"/>
            <a:ext cx="4032134" cy="433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8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1883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Application </a:t>
            </a:r>
            <a:r>
              <a:rPr lang="ko-KR" altLang="en-US" sz="1800" dirty="0">
                <a:solidFill>
                  <a:schemeClr val="bg1"/>
                </a:solidFill>
              </a:rPr>
              <a:t>내장 객체는 전체 프로젝트에 대한 자원을 관리하는 객체입니다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▶ 서버의 실제 프로젝트 경로에서 자원을 찾을 때 가장 많이 사용합니다</a:t>
            </a:r>
            <a:r>
              <a:rPr lang="en-US" altLang="ko-KR" sz="1800" dirty="0">
                <a:solidFill>
                  <a:schemeClr val="bg1"/>
                </a:solidFill>
              </a:rPr>
              <a:t>.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업로드 처리 페이지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5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119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테스트 해봅시다</a:t>
            </a:r>
            <a:r>
              <a:rPr lang="en-US" altLang="ko-KR" sz="1800" dirty="0">
                <a:solidFill>
                  <a:schemeClr val="bg1"/>
                </a:solidFill>
              </a:rPr>
              <a:t>.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업로드 처리 페이지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C5A2F1-9378-44BA-941B-4DCC6917D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47" y="2812787"/>
            <a:ext cx="4847106" cy="330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16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119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테스트 해봅시다</a:t>
            </a:r>
            <a:r>
              <a:rPr lang="en-US" altLang="ko-KR" sz="1800" dirty="0">
                <a:solidFill>
                  <a:schemeClr val="bg1"/>
                </a:solidFill>
              </a:rPr>
              <a:t>.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업로드 처리 페이지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FA3C0D-233B-401E-8A0A-29B900CE7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141" y="3121542"/>
            <a:ext cx="8655716" cy="187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43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119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현재 파일 목록을 보여주는 페이지를 작성합시다</a:t>
            </a:r>
            <a:r>
              <a:rPr lang="en-US" altLang="ko-KR" sz="1800" dirty="0">
                <a:solidFill>
                  <a:schemeClr val="bg1"/>
                </a:solidFill>
              </a:rPr>
              <a:t>.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파일 다운로드 페이지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E5F456-72F1-4515-A0FB-DF973F4DF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35" y="2529336"/>
            <a:ext cx="6703527" cy="395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9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119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실제로 파일 다운로드를 진행하는 </a:t>
            </a:r>
            <a:r>
              <a:rPr lang="ko-KR" altLang="en-US" sz="1800" dirty="0" err="1">
                <a:solidFill>
                  <a:schemeClr val="bg1"/>
                </a:solidFill>
              </a:rPr>
              <a:t>서블릿을</a:t>
            </a:r>
            <a:r>
              <a:rPr lang="ko-KR" altLang="en-US" sz="1800" dirty="0">
                <a:solidFill>
                  <a:schemeClr val="bg1"/>
                </a:solidFill>
              </a:rPr>
              <a:t> 작성합니다</a:t>
            </a:r>
            <a:r>
              <a:rPr lang="en-US" altLang="ko-KR" sz="1800" dirty="0">
                <a:solidFill>
                  <a:schemeClr val="bg1"/>
                </a:solidFill>
              </a:rPr>
              <a:t>.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파일 다운로드 페이지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239C0F-1617-4D97-A3AE-B8D33B46C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6" y="2529336"/>
            <a:ext cx="4893904" cy="4084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5AF05F-3BF3-4CBA-A718-6F08B141F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63" y="2529336"/>
            <a:ext cx="5402311" cy="408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1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16" y="-1203767"/>
            <a:ext cx="532436" cy="625033"/>
          </a:xfrm>
          <a:prstGeom prst="rect">
            <a:avLst/>
          </a:prstGeom>
          <a:solidFill>
            <a:srgbClr val="141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5" y="-1504455"/>
            <a:ext cx="4181475" cy="105727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-890292" y="482112"/>
            <a:ext cx="11628778" cy="7391529"/>
            <a:chOff x="-890292" y="482112"/>
            <a:chExt cx="11628778" cy="7391529"/>
          </a:xfrm>
        </p:grpSpPr>
        <p:sp>
          <p:nvSpPr>
            <p:cNvPr id="9" name="사다리꼴 8"/>
            <p:cNvSpPr/>
            <p:nvPr/>
          </p:nvSpPr>
          <p:spPr>
            <a:xfrm rot="19560000">
              <a:off x="-848620" y="1358758"/>
              <a:ext cx="10779374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19683686">
              <a:off x="97710" y="4202189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1FA00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 rot="12788903" flipH="1">
              <a:off x="-890292" y="7365302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/>
            <p:cNvSpPr/>
            <p:nvPr/>
          </p:nvSpPr>
          <p:spPr>
            <a:xfrm rot="19560000">
              <a:off x="-727030" y="482112"/>
              <a:ext cx="9062978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다리꼴 7"/>
            <p:cNvSpPr/>
            <p:nvPr/>
          </p:nvSpPr>
          <p:spPr>
            <a:xfrm rot="19560000">
              <a:off x="-664983" y="1288653"/>
              <a:ext cx="8595184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9683686">
              <a:off x="78795" y="2833068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E3D6E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 rot="12788903" flipH="1">
              <a:off x="-882564" y="6020328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9683686">
              <a:off x="96574" y="3515714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2BEDA8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2788903" flipH="1">
              <a:off x="-874837" y="6694634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936325" y="184848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과목명 혹은 </a:t>
            </a:r>
            <a:r>
              <a:rPr lang="ko-KR" altLang="en-US" b="1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프로젝트명</a:t>
            </a:r>
            <a:endParaRPr lang="ko-KR" altLang="en-US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856892" y="3173499"/>
            <a:ext cx="1212807" cy="1212807"/>
          </a:xfrm>
          <a:prstGeom prst="ellipse">
            <a:avLst/>
          </a:prstGeom>
          <a:noFill/>
          <a:ln w="34925">
            <a:solidFill>
              <a:srgbClr val="D6B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9B36D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8988" y="3227809"/>
            <a:ext cx="38331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감사합니다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79830" y="3487515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6BC50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END</a:t>
            </a:r>
            <a:endParaRPr lang="ko-KR" altLang="en-US" sz="32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D6BC50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25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50127"/>
            <a:ext cx="11609773" cy="1920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파일 업로드 기능이란 게시판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프로필 사진 설정 등으로 웹 서버에 파일을 업로드 하는 기능입니다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DB </a:t>
            </a:r>
            <a:r>
              <a:rPr lang="ko-KR" altLang="en-US" sz="1800" dirty="0">
                <a:solidFill>
                  <a:schemeClr val="bg1"/>
                </a:solidFill>
              </a:rPr>
              <a:t>연동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웹 서버의 디스크 차지 등 다양한 기능이 수행됩니다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▶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>
                <a:solidFill>
                  <a:schemeClr val="bg1"/>
                </a:solidFill>
              </a:rPr>
              <a:t>파일 업로드는 실제로 취약점이나 오류가 제일 많이 발생하는 부분입니다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JSP </a:t>
            </a:r>
            <a:r>
              <a:rPr lang="ko-KR" altLang="en-US" sz="3200" dirty="0">
                <a:solidFill>
                  <a:schemeClr val="bg1"/>
                </a:solidFill>
              </a:rPr>
              <a:t>파일 업로드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90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JSP </a:t>
            </a:r>
            <a:r>
              <a:rPr lang="ko-KR" altLang="en-US" sz="3200" dirty="0">
                <a:solidFill>
                  <a:schemeClr val="bg1"/>
                </a:solidFill>
              </a:rPr>
              <a:t>파일 업로드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6312B01-818D-4B80-97A9-CF440FD79B27}"/>
              </a:ext>
            </a:extLst>
          </p:cNvPr>
          <p:cNvSpPr txBox="1">
            <a:spLocks/>
          </p:cNvSpPr>
          <p:nvPr/>
        </p:nvSpPr>
        <p:spPr>
          <a:xfrm>
            <a:off x="582226" y="1950127"/>
            <a:ext cx="11609773" cy="1920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JSP</a:t>
            </a:r>
            <a:r>
              <a:rPr lang="ko-KR" altLang="en-US" sz="1800" dirty="0">
                <a:solidFill>
                  <a:schemeClr val="bg1"/>
                </a:solidFill>
              </a:rPr>
              <a:t>에서 파일 업로드를 위해서는 </a:t>
            </a:r>
            <a:r>
              <a:rPr lang="en-US" altLang="ko-KR" sz="1800" dirty="0">
                <a:solidFill>
                  <a:schemeClr val="bg1"/>
                </a:solidFill>
              </a:rPr>
              <a:t>COS </a:t>
            </a:r>
            <a:r>
              <a:rPr lang="ko-KR" altLang="en-US" sz="1800" dirty="0">
                <a:solidFill>
                  <a:schemeClr val="bg1"/>
                </a:solidFill>
              </a:rPr>
              <a:t>라이브러리가 필요합니다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COS </a:t>
            </a:r>
            <a:r>
              <a:rPr lang="ko-KR" altLang="en-US" sz="1800" dirty="0">
                <a:solidFill>
                  <a:schemeClr val="bg1"/>
                </a:solidFill>
              </a:rPr>
              <a:t>라이브러리의 </a:t>
            </a:r>
            <a:r>
              <a:rPr lang="en-US" altLang="ko-KR" sz="1800" dirty="0" err="1">
                <a:solidFill>
                  <a:schemeClr val="bg1"/>
                </a:solidFill>
              </a:rPr>
              <a:t>Mutipart</a:t>
            </a:r>
            <a:r>
              <a:rPr lang="en-US" altLang="ko-KR" sz="1800" dirty="0">
                <a:solidFill>
                  <a:schemeClr val="bg1"/>
                </a:solidFill>
              </a:rPr>
              <a:t> Request </a:t>
            </a:r>
            <a:r>
              <a:rPr lang="ko-KR" altLang="en-US" sz="1800" dirty="0">
                <a:solidFill>
                  <a:schemeClr val="bg1"/>
                </a:solidFill>
              </a:rPr>
              <a:t>클래스를 사용합니다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▶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>
                <a:solidFill>
                  <a:schemeClr val="bg1"/>
                </a:solidFill>
              </a:rPr>
              <a:t>설치경로</a:t>
            </a:r>
            <a:r>
              <a:rPr lang="en-US" altLang="ko-KR" sz="1800" dirty="0">
                <a:solidFill>
                  <a:schemeClr val="bg1"/>
                </a:solidFill>
              </a:rPr>
              <a:t>: </a:t>
            </a:r>
            <a:r>
              <a:rPr lang="en-US" altLang="ko-KR" sz="1800" dirty="0">
                <a:hlinkClick r:id="rId3"/>
              </a:rPr>
              <a:t>http://www.servlets.com/cos/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BAB147-5920-4EBE-BDAA-476675C8F1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9" y="3630967"/>
            <a:ext cx="3722513" cy="30849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4F5163-042A-4E63-A794-3F993CFE05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65" y="3630967"/>
            <a:ext cx="3760424" cy="31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5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393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JSP </a:t>
            </a:r>
            <a:r>
              <a:rPr lang="ko-KR" altLang="en-US" sz="1800" dirty="0">
                <a:solidFill>
                  <a:schemeClr val="bg1"/>
                </a:solidFill>
              </a:rPr>
              <a:t>파일 업로드 기능 구현은 다음의 순서로 수행됩니다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1) </a:t>
            </a:r>
            <a:r>
              <a:rPr lang="ko-KR" altLang="en-US" sz="1800" dirty="0">
                <a:solidFill>
                  <a:schemeClr val="bg1"/>
                </a:solidFill>
              </a:rPr>
              <a:t>데이터베이스 구축하기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2) </a:t>
            </a:r>
            <a:r>
              <a:rPr lang="ko-KR" altLang="en-US" sz="1800" dirty="0">
                <a:solidFill>
                  <a:schemeClr val="bg1"/>
                </a:solidFill>
              </a:rPr>
              <a:t>업로드 양식 페이지 작성하기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3) </a:t>
            </a:r>
            <a:r>
              <a:rPr lang="ko-KR" altLang="en-US" sz="1800" dirty="0">
                <a:solidFill>
                  <a:schemeClr val="bg1"/>
                </a:solidFill>
              </a:rPr>
              <a:t>데이터베이스 연동 클래스 작성하기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4) </a:t>
            </a:r>
            <a:r>
              <a:rPr lang="ko-KR" altLang="en-US" sz="1800" dirty="0">
                <a:solidFill>
                  <a:schemeClr val="bg1"/>
                </a:solidFill>
              </a:rPr>
              <a:t>업로드 처리 페이지 작성하기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5) </a:t>
            </a:r>
            <a:r>
              <a:rPr lang="ko-KR" altLang="en-US" sz="1800" dirty="0">
                <a:solidFill>
                  <a:schemeClr val="bg1"/>
                </a:solidFill>
              </a:rPr>
              <a:t>파일 다운로드 페이지 작성하기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6) </a:t>
            </a:r>
            <a:r>
              <a:rPr lang="ko-KR" altLang="en-US" sz="1800" dirty="0">
                <a:solidFill>
                  <a:schemeClr val="bg1"/>
                </a:solidFill>
              </a:rPr>
              <a:t>보안 코딩 적용하기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▶ 파일 업로드 심화 과정은 다음과 같습니다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1) </a:t>
            </a:r>
            <a:r>
              <a:rPr lang="ko-KR" altLang="en-US" sz="1800" dirty="0">
                <a:solidFill>
                  <a:schemeClr val="bg1"/>
                </a:solidFill>
              </a:rPr>
              <a:t>파일을 다운로드 한 횟수 지정하기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2) </a:t>
            </a:r>
            <a:r>
              <a:rPr lang="ko-KR" altLang="en-US" sz="1800" dirty="0">
                <a:solidFill>
                  <a:schemeClr val="bg1"/>
                </a:solidFill>
              </a:rPr>
              <a:t>다중 파일 업로드 구현하기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JSP </a:t>
            </a:r>
            <a:r>
              <a:rPr lang="ko-KR" altLang="en-US" sz="3200" dirty="0">
                <a:solidFill>
                  <a:schemeClr val="bg1"/>
                </a:solidFill>
              </a:rPr>
              <a:t>파일 업로드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3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2606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파일 업로드에서 반드시 구현되어야 할 정보는 다음의 구 가지입니다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1) </a:t>
            </a:r>
            <a:r>
              <a:rPr lang="ko-KR" altLang="en-US" sz="1800" dirty="0">
                <a:solidFill>
                  <a:schemeClr val="bg1"/>
                </a:solidFill>
              </a:rPr>
              <a:t>서버에 저장된 실제 파일의 이름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2) </a:t>
            </a:r>
            <a:r>
              <a:rPr lang="ko-KR" altLang="en-US" sz="1800" dirty="0">
                <a:solidFill>
                  <a:schemeClr val="bg1"/>
                </a:solidFill>
              </a:rPr>
              <a:t>사용자가 지정한 파일의 이름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r>
              <a:rPr lang="ko-KR" altLang="en-US" sz="1800" dirty="0">
                <a:solidFill>
                  <a:schemeClr val="bg1"/>
                </a:solidFill>
              </a:rPr>
              <a:t>▶ 구현하는 방법은 두 가지 입니다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1) </a:t>
            </a:r>
            <a:r>
              <a:rPr lang="ko-KR" altLang="en-US" sz="1800" dirty="0">
                <a:solidFill>
                  <a:schemeClr val="bg1"/>
                </a:solidFill>
              </a:rPr>
              <a:t>게시판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프로필 등의 테이블에 파일 관련 속성을 삽입하기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2) </a:t>
            </a:r>
            <a:r>
              <a:rPr lang="ko-KR" altLang="en-US" sz="1800" dirty="0">
                <a:solidFill>
                  <a:schemeClr val="bg1"/>
                </a:solidFill>
              </a:rPr>
              <a:t>따로 파일 관련 테이블을 생성하기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데이터베이스 구축하기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1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393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간단하게 작성해 본 테이블 구축 명령은 다음과 같습니다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/* </a:t>
            </a:r>
            <a:r>
              <a:rPr lang="ko-KR" altLang="en-US" sz="1800" dirty="0">
                <a:solidFill>
                  <a:schemeClr val="bg1"/>
                </a:solidFill>
              </a:rPr>
              <a:t>실습용 데이터베이스 생성</a:t>
            </a:r>
            <a:r>
              <a:rPr lang="en-US" altLang="ko-KR" sz="1800" dirty="0">
                <a:solidFill>
                  <a:schemeClr val="bg1"/>
                </a:solidFill>
              </a:rPr>
              <a:t> */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CREATE DATABASE FILE;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USE FILE;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/* </a:t>
            </a:r>
            <a:r>
              <a:rPr lang="ko-KR" altLang="en-US" sz="1800" dirty="0">
                <a:solidFill>
                  <a:schemeClr val="bg1"/>
                </a:solidFill>
              </a:rPr>
              <a:t>파일 업로드 테이블 생성 </a:t>
            </a:r>
            <a:r>
              <a:rPr lang="en-US" altLang="ko-KR" sz="1800" dirty="0">
                <a:solidFill>
                  <a:schemeClr val="bg1"/>
                </a:solidFill>
              </a:rPr>
              <a:t>*/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CREATE TABLE FILE (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  <a:r>
              <a:rPr lang="en-US" altLang="ko-KR" sz="1800" dirty="0" err="1">
                <a:solidFill>
                  <a:schemeClr val="bg1"/>
                </a:solidFill>
              </a:rPr>
              <a:t>fileName</a:t>
            </a:r>
            <a:r>
              <a:rPr lang="en-US" altLang="ko-KR" sz="1800" dirty="0">
                <a:solidFill>
                  <a:schemeClr val="bg1"/>
                </a:solidFill>
              </a:rPr>
              <a:t> VARCHAR(200),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  <a:r>
              <a:rPr lang="en-US" altLang="ko-KR" sz="1800" dirty="0" err="1">
                <a:solidFill>
                  <a:schemeClr val="bg1"/>
                </a:solidFill>
              </a:rPr>
              <a:t>fileRealName</a:t>
            </a:r>
            <a:r>
              <a:rPr lang="en-US" altLang="ko-KR" sz="1800" dirty="0">
                <a:solidFill>
                  <a:schemeClr val="bg1"/>
                </a:solidFill>
              </a:rPr>
              <a:t> VARCHAR(200)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);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데이터베이스 구축하기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3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393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업로드 양식 페이지를 작성해봅시다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	</a:t>
            </a:r>
            <a:r>
              <a:rPr lang="fr-FR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sz="1800" b="1" dirty="0">
                <a:solidFill>
                  <a:srgbClr val="03A8D8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sz="1800" b="1" dirty="0">
                <a:solidFill>
                  <a:srgbClr val="B294BB"/>
                </a:solidFill>
                <a:latin typeface="Consolas" panose="020B0609020204030204" pitchFamily="49" charset="0"/>
              </a:rPr>
              <a:t>language</a:t>
            </a:r>
            <a:r>
              <a:rPr lang="fr-FR" altLang="ko-KR" sz="1800" b="1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b="1" dirty="0">
                <a:solidFill>
                  <a:srgbClr val="B5BD68"/>
                </a:solidFill>
                <a:latin typeface="Consolas" panose="020B0609020204030204" pitchFamily="49" charset="0"/>
              </a:rPr>
              <a:t>"java" </a:t>
            </a:r>
            <a:r>
              <a:rPr lang="fr-FR" altLang="ko-KR" sz="1800" b="1" dirty="0">
                <a:solidFill>
                  <a:srgbClr val="B294BB"/>
                </a:solidFill>
                <a:latin typeface="Consolas" panose="020B0609020204030204" pitchFamily="49" charset="0"/>
              </a:rPr>
              <a:t>contentType</a:t>
            </a:r>
            <a:r>
              <a:rPr lang="fr-FR" altLang="ko-KR" sz="1800" b="1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b="1" dirty="0">
                <a:solidFill>
                  <a:srgbClr val="B5BD68"/>
                </a:solidFill>
                <a:latin typeface="Consolas" panose="020B0609020204030204" pitchFamily="49" charset="0"/>
              </a:rPr>
              <a:t>"text/html; charset=UTF-8«  </a:t>
            </a:r>
            <a:r>
              <a:rPr lang="en-US" altLang="ko-KR" sz="1800" dirty="0" err="1">
                <a:solidFill>
                  <a:srgbClr val="B294BB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800" dirty="0">
                <a:solidFill>
                  <a:srgbClr val="81A2BE"/>
                </a:solidFill>
                <a:latin typeface="Consolas" panose="020B0609020204030204" pitchFamily="49" charset="0"/>
              </a:rPr>
              <a:t>	&lt;!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81A2BE"/>
                </a:solidFill>
                <a:latin typeface="Consolas" panose="020B0609020204030204" pitchFamily="49" charset="0"/>
              </a:rPr>
              <a:t>html&gt;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&lt;html </a:t>
            </a:r>
            <a:r>
              <a:rPr lang="en-US" altLang="ko-KR" sz="1800" dirty="0" err="1">
                <a:solidFill>
                  <a:srgbClr val="DE935F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"ko"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&lt;head&gt;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&lt;meta </a:t>
            </a:r>
            <a:r>
              <a:rPr lang="en-US" altLang="ko-KR" sz="1800" dirty="0">
                <a:solidFill>
                  <a:srgbClr val="DE935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&lt;title&gt;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C5C8C6"/>
                </a:solidFill>
                <a:latin typeface="Consolas" panose="020B0609020204030204" pitchFamily="49" charset="0"/>
              </a:rPr>
              <a:t>파일 업로드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&lt;/title&gt;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&lt;/head&gt;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&lt;body&gt;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	&lt;form </a:t>
            </a:r>
            <a:r>
              <a:rPr lang="en-US" altLang="ko-KR" sz="1800" dirty="0">
                <a:solidFill>
                  <a:srgbClr val="DE935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B5BD68"/>
                </a:solidFill>
                <a:latin typeface="Consolas" panose="020B0609020204030204" pitchFamily="49" charset="0"/>
              </a:rPr>
              <a:t>uploadAction.jsp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dirty="0">
                <a:solidFill>
                  <a:srgbClr val="DE935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"post" </a:t>
            </a:r>
            <a:r>
              <a:rPr lang="en-US" altLang="ko-KR" sz="1800" dirty="0" err="1">
                <a:solidFill>
                  <a:srgbClr val="DE935F"/>
                </a:solidFill>
                <a:latin typeface="Consolas" panose="020B0609020204030204" pitchFamily="49" charset="0"/>
              </a:rPr>
              <a:t>enctype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"multipart/form-data"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			</a:t>
            </a:r>
            <a:r>
              <a:rPr lang="ko-KR" altLang="en-US" sz="1800" dirty="0">
                <a:solidFill>
                  <a:srgbClr val="C5C8C6"/>
                </a:solidFill>
                <a:latin typeface="Consolas" panose="020B0609020204030204" pitchFamily="49" charset="0"/>
              </a:rPr>
              <a:t>파일 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&lt;input </a:t>
            </a:r>
            <a:r>
              <a:rPr lang="en-US" altLang="ko-KR" sz="1800" dirty="0">
                <a:solidFill>
                  <a:srgbClr val="DE935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"file" </a:t>
            </a:r>
            <a:r>
              <a:rPr lang="en-US" altLang="ko-KR" sz="1800" dirty="0">
                <a:solidFill>
                  <a:srgbClr val="DE935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"file" 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CC666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 /&gt;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		&lt;input </a:t>
            </a:r>
            <a:r>
              <a:rPr lang="en-US" altLang="ko-KR" sz="1800" dirty="0">
                <a:solidFill>
                  <a:srgbClr val="DE935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"submit" </a:t>
            </a:r>
            <a:r>
              <a:rPr lang="en-US" altLang="ko-KR" sz="1800" dirty="0">
                <a:solidFill>
                  <a:srgbClr val="DE935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B5BD68"/>
                </a:solidFill>
                <a:latin typeface="Consolas" panose="020B0609020204030204" pitchFamily="49" charset="0"/>
              </a:rPr>
              <a:t>업로드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/&gt;</a:t>
            </a:r>
            <a:r>
              <a:rPr lang="ko-KR" altLang="en-US" sz="1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CC666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 /&gt;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	&lt;/form&gt;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&lt;/body&gt;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&lt;/html&gt;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업로드 양식 페이지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1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1663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COS</a:t>
            </a:r>
            <a:r>
              <a:rPr lang="ko-KR" altLang="en-US" sz="1800" dirty="0">
                <a:solidFill>
                  <a:schemeClr val="bg1"/>
                </a:solidFill>
              </a:rPr>
              <a:t> 라이브러리를 </a:t>
            </a:r>
            <a:r>
              <a:rPr lang="en-US" altLang="ko-KR" sz="1800" dirty="0">
                <a:solidFill>
                  <a:schemeClr val="bg1"/>
                </a:solidFill>
              </a:rPr>
              <a:t>WEB-INF </a:t>
            </a:r>
            <a:r>
              <a:rPr lang="ko-KR" altLang="en-US" sz="1800" dirty="0">
                <a:solidFill>
                  <a:schemeClr val="bg1"/>
                </a:solidFill>
              </a:rPr>
              <a:t>폴더에 삽입합니다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데이터베이스 연동 클래스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4A241E-A839-4FA2-8203-E26DA82CD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113" y="2725665"/>
            <a:ext cx="4345774" cy="324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9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1663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JDBC </a:t>
            </a:r>
            <a:r>
              <a:rPr lang="ko-KR" altLang="en-US" sz="1800" dirty="0">
                <a:solidFill>
                  <a:schemeClr val="bg1"/>
                </a:solidFill>
              </a:rPr>
              <a:t>라이브러리 또한 </a:t>
            </a:r>
            <a:r>
              <a:rPr lang="en-US" altLang="ko-KR" sz="1800" dirty="0">
                <a:solidFill>
                  <a:schemeClr val="bg1"/>
                </a:solidFill>
              </a:rPr>
              <a:t>WEB-INF </a:t>
            </a:r>
            <a:r>
              <a:rPr lang="ko-KR" altLang="en-US" sz="1800" dirty="0">
                <a:solidFill>
                  <a:schemeClr val="bg1"/>
                </a:solidFill>
              </a:rPr>
              <a:t>폴더에 삽입합니다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▶ 다운로드 경로</a:t>
            </a:r>
            <a:r>
              <a:rPr lang="en-US" altLang="ko-KR" sz="1800" dirty="0">
                <a:solidFill>
                  <a:schemeClr val="bg1"/>
                </a:solidFill>
              </a:rPr>
              <a:t>: https://dev.mysql.com/downloads/connector/j/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데이터베이스 연동 클래스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B4E359-C567-4E10-9B34-CAC3BCC9A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113" y="2765685"/>
            <a:ext cx="5033771" cy="37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1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714</Words>
  <Application>Microsoft Office PowerPoint</Application>
  <PresentationFormat>와이드스크린</PresentationFormat>
  <Paragraphs>151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Consolas</vt:lpstr>
      <vt:lpstr>210 나무고딕 B</vt:lpstr>
      <vt:lpstr>210 나무고딕 L</vt:lpstr>
      <vt:lpstr>Arial</vt:lpstr>
      <vt:lpstr>맑은 고딕</vt:lpstr>
      <vt:lpstr>Office 테마</vt:lpstr>
      <vt:lpstr>PowerPoint 프레젠테이션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박성언</cp:lastModifiedBy>
  <cp:revision>46</cp:revision>
  <dcterms:created xsi:type="dcterms:W3CDTF">2018-05-02T09:12:30Z</dcterms:created>
  <dcterms:modified xsi:type="dcterms:W3CDTF">2020-08-19T09:27:18Z</dcterms:modified>
</cp:coreProperties>
</file>