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2.jpg" ContentType="image/jpeg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4" r:id="rId5"/>
    <p:sldId id="260" r:id="rId6"/>
    <p:sldId id="261" r:id="rId7"/>
    <p:sldId id="293" r:id="rId8"/>
    <p:sldId id="292" r:id="rId9"/>
    <p:sldId id="291" r:id="rId10"/>
    <p:sldId id="287" r:id="rId11"/>
    <p:sldId id="290" r:id="rId12"/>
    <p:sldId id="289" r:id="rId13"/>
    <p:sldId id="288" r:id="rId14"/>
    <p:sldId id="303" r:id="rId15"/>
    <p:sldId id="305" r:id="rId16"/>
    <p:sldId id="275" r:id="rId17"/>
    <p:sldId id="278" r:id="rId18"/>
    <p:sldId id="299" r:id="rId19"/>
    <p:sldId id="301" r:id="rId20"/>
    <p:sldId id="307" r:id="rId21"/>
    <p:sldId id="279" r:id="rId22"/>
    <p:sldId id="282" r:id="rId23"/>
    <p:sldId id="281" r:id="rId24"/>
    <p:sldId id="29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711"/>
          <c:h val="0.7918754765942767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722"/>
          <c:h val="0.791875476594276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722"/>
          <c:h val="0.7918754765942769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39"/>
          <c:y val="8.7595414309899186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87726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F49-4B78-9D98-2D38D0EBE9CF}"/>
              </c:ext>
            </c:extLst>
          </c:dPt>
          <c:dPt>
            <c:idx val="1"/>
            <c:bubble3D val="0"/>
            <c:spPr>
              <a:solidFill>
                <a:srgbClr val="BCAFA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49-4B78-9D98-2D38D0EBE9CF}"/>
              </c:ext>
            </c:extLst>
          </c:dPt>
          <c:dPt>
            <c:idx val="2"/>
            <c:bubble3D val="0"/>
            <c:spPr>
              <a:solidFill>
                <a:srgbClr val="F3EF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49-4B78-9D98-2D38D0EBE9CF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49-4B78-9D98-2D38D0EBE9CF}"/>
              </c:ext>
            </c:extLst>
          </c:dPt>
          <c:dLbls>
            <c:dLbl>
              <c:idx val="0"/>
              <c:layout>
                <c:manualLayout>
                  <c:x val="0.13301829394312298"/>
                  <c:y val="0.126862324172957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r>
                      <a:rPr lang="ko-KR" altLang="en-US" dirty="0" smtClean="0">
                        <a:latin typeface="+mj-ea"/>
                        <a:ea typeface="+mj-ea"/>
                      </a:rPr>
                      <a:t>프로젝트</a:t>
                    </a:r>
                    <a:endParaRPr lang="ko-KR" altLang="en-US" dirty="0">
                      <a:latin typeface="+mj-ea"/>
                      <a:ea typeface="+mj-ea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49-4B78-9D98-2D38D0EBE9CF}"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6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 smtClean="0"/>
                      <a:t>과제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49-4B78-9D98-2D38D0EBE9CF}"/>
                </c:ext>
              </c:extLst>
            </c:dLbl>
            <c:dLbl>
              <c:idx val="2"/>
              <c:layout>
                <c:manualLayout>
                  <c:x val="-4.5131206873559482E-2"/>
                  <c:y val="-0.15102657639637745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 smtClean="0"/>
                      <a:t>수면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49-4B78-9D98-2D38D0EBE9CF}"/>
                </c:ext>
              </c:extLst>
            </c:dLbl>
            <c:dLbl>
              <c:idx val="3"/>
              <c:layout>
                <c:manualLayout>
                  <c:x val="-4.7506533551116342E-3"/>
                  <c:y val="-0.16012075466672121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 smtClean="0"/>
                      <a:t>휴식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49-4B78-9D98-2D38D0EBE9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0.69000000000000128</c:v>
                </c:pt>
                <c:pt idx="1">
                  <c:v>0.25</c:v>
                </c:pt>
                <c:pt idx="2" formatCode="0%">
                  <c:v>4.0000000000000077E-2</c:v>
                </c:pt>
                <c:pt idx="3" formatCode="0%">
                  <c:v>2.0000000000000039E-2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49-4B78-9D98-2D38D0EBE9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4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9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2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2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9D3A-2A5A-4430-BF89-40FE840C4160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C55F-7B23-4FD0-8C0E-D0FAB1B0E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307604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i="1" kern="0" dirty="0" smtClean="0">
                <a:solidFill>
                  <a:srgbClr val="87726A"/>
                </a:solidFill>
              </a:rPr>
              <a:t>해도</a:t>
            </a:r>
            <a:r>
              <a:rPr lang="en-US" altLang="ko-KR" sz="6000" b="1" i="1" kern="0" dirty="0" smtClean="0">
                <a:solidFill>
                  <a:srgbClr val="87726A"/>
                </a:solidFill>
              </a:rPr>
              <a:t>BURGER?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 smtClean="0">
                <a:solidFill>
                  <a:srgbClr val="87726A"/>
                </a:solidFill>
              </a:rPr>
              <a:t>코리아</a:t>
            </a:r>
            <a:r>
              <a:rPr lang="en-US" altLang="ko-KR" b="1" kern="0" dirty="0" smtClean="0">
                <a:solidFill>
                  <a:srgbClr val="87726A"/>
                </a:solidFill>
              </a:rPr>
              <a:t>IT </a:t>
            </a:r>
            <a:r>
              <a:rPr lang="ko-KR" altLang="en-US" b="1" kern="0" dirty="0" smtClean="0">
                <a:solidFill>
                  <a:srgbClr val="87726A"/>
                </a:solidFill>
              </a:rPr>
              <a:t>아카데미  </a:t>
            </a:r>
            <a:r>
              <a:rPr lang="en-US" altLang="ko-KR" b="1" kern="0" dirty="0" smtClean="0">
                <a:solidFill>
                  <a:srgbClr val="87726A"/>
                </a:solidFill>
              </a:rPr>
              <a:t>-</a:t>
            </a:r>
            <a:r>
              <a:rPr lang="ko-KR" altLang="en-US" b="1" kern="0" dirty="0" smtClean="0">
                <a:solidFill>
                  <a:srgbClr val="87726A"/>
                </a:solidFill>
              </a:rPr>
              <a:t> 해도</a:t>
            </a:r>
            <a:r>
              <a:rPr lang="en-US" altLang="ko-KR" b="1" kern="0" dirty="0" smtClean="0">
                <a:solidFill>
                  <a:srgbClr val="87726A"/>
                </a:solidFill>
              </a:rPr>
              <a:t>there?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b="1" kern="0" dirty="0" err="1" smtClean="0">
                <a:solidFill>
                  <a:srgbClr val="87726A"/>
                </a:solidFill>
              </a:rPr>
              <a:t>팀장유건우</a:t>
            </a:r>
            <a:r>
              <a:rPr lang="ko-KR" altLang="en-US" sz="1050" b="1" kern="0" dirty="0" smtClean="0">
                <a:solidFill>
                  <a:srgbClr val="87726A"/>
                </a:solidFill>
              </a:rPr>
              <a:t> 팀원 김도균 장원태 </a:t>
            </a:r>
            <a:r>
              <a:rPr lang="ko-KR" altLang="en-US" sz="1050" b="1" kern="0" dirty="0" err="1" smtClean="0">
                <a:solidFill>
                  <a:srgbClr val="87726A"/>
                </a:solidFill>
              </a:rPr>
              <a:t>김하현</a:t>
            </a:r>
            <a:r>
              <a:rPr lang="ko-KR" altLang="en-US" sz="1050" b="1" kern="0" dirty="0" smtClean="0">
                <a:solidFill>
                  <a:srgbClr val="87726A"/>
                </a:solidFill>
              </a:rPr>
              <a:t> 유찬희</a:t>
            </a:r>
            <a:r>
              <a:rPr lang="en-US" altLang="ko-KR" sz="1050" b="1" kern="0" dirty="0" smtClean="0">
                <a:solidFill>
                  <a:srgbClr val="87726A"/>
                </a:solidFill>
              </a:rPr>
              <a:t> </a:t>
            </a:r>
            <a:endParaRPr lang="en-US" altLang="ko-KR" sz="1050" b="1" kern="0" dirty="0">
              <a:solidFill>
                <a:srgbClr val="87726A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5361" y="2437293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87726A"/>
              </a:solidFill>
            </a:endParaRPr>
          </a:p>
        </p:txBody>
      </p:sp>
      <p:pic>
        <p:nvPicPr>
          <p:cNvPr id="1026" name="Picture 2" descr="C:\Users\cooly\OneDrive\바탕 화면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103" y="1597198"/>
            <a:ext cx="1599123" cy="1420812"/>
          </a:xfrm>
          <a:prstGeom prst="rect">
            <a:avLst/>
          </a:prstGeom>
          <a:noFill/>
        </p:spPr>
      </p:pic>
      <p:pic>
        <p:nvPicPr>
          <p:cNvPr id="10" name="Picture 2" descr="C:\Users\cooly\OneDrive\바탕 화면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884" y="976900"/>
            <a:ext cx="2045091" cy="1817052"/>
          </a:xfrm>
          <a:prstGeom prst="rect">
            <a:avLst/>
          </a:prstGeom>
          <a:noFill/>
        </p:spPr>
      </p:pic>
      <p:pic>
        <p:nvPicPr>
          <p:cNvPr id="11" name="Picture 2" descr="C:\Users\cooly\OneDrive\바탕 화면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4305" y="4909733"/>
            <a:ext cx="1022887" cy="908829"/>
          </a:xfrm>
          <a:prstGeom prst="rect">
            <a:avLst/>
          </a:prstGeom>
          <a:noFill/>
        </p:spPr>
      </p:pic>
      <p:pic>
        <p:nvPicPr>
          <p:cNvPr id="12" name="Picture 2" descr="C:\Users\cooly\OneDrive\바탕 화면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856" y="784802"/>
            <a:ext cx="1439032" cy="1278572"/>
          </a:xfrm>
          <a:prstGeom prst="rect">
            <a:avLst/>
          </a:prstGeom>
          <a:noFill/>
        </p:spPr>
      </p:pic>
      <p:pic>
        <p:nvPicPr>
          <p:cNvPr id="17" name="Picture 2" descr="C:\Users\cooly\OneDrive\바탕 화면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5018" y="3300409"/>
            <a:ext cx="1679169" cy="1491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9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58833" y="1056807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80265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87726A"/>
                </a:solidFill>
              </a:rPr>
              <a:t>2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실태조사 맥도날드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2099" y="4442905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3423" y="4442905"/>
            <a:ext cx="185883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고객이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원할시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좌석으로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딜리버리서비스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83423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83423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prstClr val="white"/>
                </a:solidFill>
              </a:rPr>
              <a:t>맥도날드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54" name="Picture 4" descr="C:\Users\cooly\OneDrive\바탕 화면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270" y="2787054"/>
            <a:ext cx="1009650" cy="88582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8857" y="2022157"/>
            <a:ext cx="4872446" cy="36543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00650" y="2178678"/>
            <a:ext cx="1858833" cy="360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키오스크에서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테이블 서비스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신청후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점원이 가져왔으나 매장이 너무 바쁜 나머지 불친절하고 필요한 물품을 제대로 준비해 주지 않아 다시 데스크방문을 해야했다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고객이나 매장이나 불필요한 서비스임을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알게되었다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0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80265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87726A"/>
                </a:solidFill>
              </a:rPr>
              <a:t>2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실태조사 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맘스터치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3423" y="4442905"/>
            <a:ext cx="185883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주문후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고객이 조리시간대를 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알수있다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83423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83423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prstClr val="white"/>
                </a:solidFill>
              </a:rPr>
              <a:t>맘스터치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cooly\OneDrive\바탕 화면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081" y="2659061"/>
            <a:ext cx="1781175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2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67202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87726A"/>
                </a:solidFill>
              </a:rPr>
              <a:t>2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실태조사 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버거킹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3423" y="4442905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깔끔한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주문화면과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편한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결제창</a:t>
            </a: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전광판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그리고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딜리버리서비스별도주문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가능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83423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83423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prstClr val="white"/>
                </a:solidFill>
              </a:rPr>
              <a:t>버거킹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12" name="Picture 3" descr="C:\Users\cooly\OneDrive\바탕 화면\300px-Burger_King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513" y="2658908"/>
            <a:ext cx="1104652" cy="1115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961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80265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87726A"/>
                </a:solidFill>
              </a:rPr>
              <a:t>2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실태조사 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바나프레소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3423" y="4442905"/>
            <a:ext cx="185883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고객이 주문과 동시에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조리상황과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b="1" dirty="0" err="1">
                <a:solidFill>
                  <a:prstClr val="white">
                    <a:lumMod val="50000"/>
                  </a:prstClr>
                </a:solidFill>
              </a:rPr>
              <a:t>취소상황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즉시 확인 가능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83423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83423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prstClr val="white"/>
                </a:solidFill>
              </a:rPr>
              <a:t>바나프레소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12" name="Picture 3" descr="C:\Users\cooly\OneDrive\바탕 화면\banapresso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059" y="3066790"/>
            <a:ext cx="1834197" cy="33147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76" y="1955883"/>
            <a:ext cx="5025590" cy="3769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00662" y="2924153"/>
            <a:ext cx="18588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고객이 주문과 동시에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모든 상황을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알수있다는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장점이 있지만 주방에서 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일어나는 모든 일을 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알수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있기에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고객보기에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좋아보이지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않았다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3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084811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93328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3.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분석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48966" y="2683903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조사중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60344" y="2944369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사진첨부란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5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084811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93328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3.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분석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48966" y="2683903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조사중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60344" y="2944369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사진첨부란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5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19454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7726A"/>
                </a:solidFill>
              </a:rPr>
              <a:t>4.</a:t>
            </a:r>
            <a:r>
              <a:rPr lang="ko-KR" altLang="en-US" sz="2400" b="1" dirty="0" smtClean="0">
                <a:solidFill>
                  <a:srgbClr val="87726A"/>
                </a:solidFill>
              </a:rPr>
              <a:t>중점개발내용</a:t>
            </a:r>
            <a:endParaRPr lang="en-US" altLang="ko-KR" sz="2400" b="1" dirty="0">
              <a:solidFill>
                <a:srgbClr val="87726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1738" y="2502927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★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비대면으로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 식사를 마치고 돌아갈 수 있는가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?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6198" y="3230373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★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비대면으로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 주문 취소 할 수 있는가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?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0947" y="4012338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★대면 방식보다 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편리한가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?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4427" y="4791861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★노인이나 영유아에 대한 배려가 있는가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?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910" y="5535929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★직원들의 편리한 사용 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, 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직원들간의 의사소통 </a:t>
            </a:r>
            <a:r>
              <a:rPr lang="ko-KR" altLang="en-US" sz="2000" b="1" dirty="0" err="1" smtClean="0">
                <a:solidFill>
                  <a:srgbClr val="87726A"/>
                </a:solidFill>
              </a:rPr>
              <a:t>동선줄이기</a:t>
            </a:r>
            <a:r>
              <a:rPr lang="en-US" altLang="ko-KR" sz="2000" b="1" dirty="0" smtClean="0">
                <a:solidFill>
                  <a:srgbClr val="87726A"/>
                </a:solidFill>
              </a:rPr>
              <a:t>(PDA)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8673" y="11734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12" y="605420"/>
            <a:ext cx="4196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87726A"/>
                </a:solidFill>
              </a:rPr>
              <a:t>5.Use Case Diagram</a:t>
            </a:r>
            <a:endParaRPr lang="en-US" altLang="ko-KR" sz="2200" dirty="0">
              <a:solidFill>
                <a:srgbClr val="87726A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55" y="1468746"/>
            <a:ext cx="892617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7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8673" y="11734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12" y="605420"/>
            <a:ext cx="4196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87726A"/>
                </a:solidFill>
              </a:rPr>
              <a:t>5.Use Case Diagram</a:t>
            </a:r>
            <a:endParaRPr lang="en-US" altLang="ko-KR" sz="2200" dirty="0">
              <a:solidFill>
                <a:srgbClr val="8772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14" y="1192158"/>
            <a:ext cx="7144034" cy="54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8673" y="11734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12" y="605420"/>
            <a:ext cx="4196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87726A"/>
                </a:solidFill>
              </a:rPr>
              <a:t>5.Use Case Diagram</a:t>
            </a:r>
            <a:endParaRPr lang="en-US" altLang="ko-KR" sz="2200" dirty="0">
              <a:solidFill>
                <a:srgbClr val="8772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43" y="1208465"/>
            <a:ext cx="7599973" cy="5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53" y="10922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87726A"/>
                </a:solidFill>
              </a:rPr>
              <a:t>001</a:t>
            </a:r>
            <a:endParaRPr lang="en-US" altLang="ko-KR" b="1" dirty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46880"/>
            <a:ext cx="5938160" cy="182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653460" y="2066044"/>
            <a:ext cx="6402614" cy="95147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개요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–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배경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동기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벤치마킹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실태조사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분석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중점 개발내용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마인드 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맵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요구사항</a:t>
            </a:r>
            <a:endParaRPr lang="ko-KR" altLang="en-US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2480" y="1982190"/>
            <a:ext cx="2578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001</a:t>
            </a:r>
            <a:r>
              <a:rPr lang="en-US" altLang="ko-KR" sz="4400" b="1" dirty="0" smtClean="0">
                <a:solidFill>
                  <a:srgbClr val="87726A"/>
                </a:solidFill>
              </a:rPr>
              <a:t> </a:t>
            </a:r>
            <a:r>
              <a:rPr lang="ko-KR" altLang="en-US" sz="3600" b="1" dirty="0" smtClean="0">
                <a:solidFill>
                  <a:srgbClr val="87726A"/>
                </a:solidFill>
              </a:rPr>
              <a:t>기획</a:t>
            </a:r>
            <a:endParaRPr lang="en-US" altLang="ko-KR" sz="3600" b="1" dirty="0">
              <a:solidFill>
                <a:srgbClr val="87726A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643300" y="3547564"/>
            <a:ext cx="6402614" cy="973636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개발정보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개발툴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개발기간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역할 분담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arenR"/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시간계획서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타임 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스케쥴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ko-KR" altLang="en-US" sz="1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71741" y="3494189"/>
            <a:ext cx="2109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002</a:t>
            </a:r>
            <a:r>
              <a:rPr lang="en-US" altLang="ko-KR" sz="4400" b="1" dirty="0" smtClean="0">
                <a:solidFill>
                  <a:srgbClr val="87726A"/>
                </a:solidFill>
              </a:rPr>
              <a:t> </a:t>
            </a:r>
            <a:r>
              <a:rPr lang="ko-KR" altLang="en-US" sz="3600" b="1" dirty="0" smtClean="0">
                <a:solidFill>
                  <a:srgbClr val="87726A"/>
                </a:solidFill>
              </a:rPr>
              <a:t>개발</a:t>
            </a:r>
            <a:endParaRPr lang="en-US" altLang="ko-KR" sz="3600" b="1" dirty="0">
              <a:solidFill>
                <a:srgbClr val="87726A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683940" y="5069723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 Case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Sequence Diagram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51421" y="4975708"/>
            <a:ext cx="34948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003</a:t>
            </a:r>
            <a:r>
              <a:rPr lang="en-US" altLang="ko-KR" sz="4400" b="1" dirty="0" smtClean="0">
                <a:solidFill>
                  <a:srgbClr val="87726A"/>
                </a:solidFill>
              </a:rPr>
              <a:t> </a:t>
            </a:r>
            <a:r>
              <a:rPr lang="ko-KR" altLang="en-US" sz="3600" b="1" dirty="0" smtClean="0">
                <a:solidFill>
                  <a:srgbClr val="87726A"/>
                </a:solidFill>
              </a:rPr>
              <a:t>다이어그램</a:t>
            </a:r>
            <a:endParaRPr lang="en-US" altLang="ko-KR" sz="3600" b="1" dirty="0">
              <a:solidFill>
                <a:srgbClr val="87726A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8841" y="1341120"/>
            <a:ext cx="817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contents</a:t>
            </a:r>
            <a:endParaRPr lang="en-US" altLang="ko-KR" sz="2000" b="1" dirty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4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48673" y="11734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112" y="605420"/>
            <a:ext cx="4196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87726A"/>
                </a:solidFill>
              </a:rPr>
              <a:t>6.Mind Map</a:t>
            </a:r>
            <a:endParaRPr lang="en-US" altLang="ko-KR" sz="2200" b="1" dirty="0">
              <a:solidFill>
                <a:srgbClr val="87726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8" y="1255368"/>
            <a:ext cx="11220763" cy="52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82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852685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키오스크</a:t>
            </a: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화면의 </a:t>
            </a:r>
            <a:r>
              <a:rPr lang="ko-KR" altLang="en-US" sz="1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가독성</a:t>
            </a: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중점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829790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01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326820" y="3425644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직원들과의 의사소통 동선 거리 줄이기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05421" y="3402749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02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26820" y="4998603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메인 </a:t>
            </a:r>
            <a:r>
              <a:rPr lang="ko-KR" altLang="en-US" sz="1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키오스크</a:t>
            </a: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하나로 모든 상황 제어 가능하게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205421" y="4975708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03</a:t>
            </a:r>
          </a:p>
        </p:txBody>
      </p:sp>
      <p:sp>
        <p:nvSpPr>
          <p:cNvPr id="3" name="타원 2"/>
          <p:cNvSpPr/>
          <p:nvPr/>
        </p:nvSpPr>
        <p:spPr>
          <a:xfrm>
            <a:off x="9284156" y="194740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681715" y="195125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0079274" y="195510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0476833" y="195895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0874392" y="196280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284156" y="23809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81715" y="238484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079274" y="23886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0476833" y="239254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874392" y="23963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284156" y="35298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9681715" y="35337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0079274" y="35375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0476833" y="35414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874392" y="3545299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9284156" y="39634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681715" y="39673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079274" y="39711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0476833" y="39750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0874392" y="39788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9284156" y="51123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681715" y="51162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079274" y="51200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0476833" y="51239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0874392" y="51277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9284156" y="554597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9681715" y="554982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0079274" y="55536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0476833" y="555752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0874392" y="55613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양쪽 모서리가 둥근 사각형 142"/>
          <p:cNvSpPr/>
          <p:nvPr/>
        </p:nvSpPr>
        <p:spPr>
          <a:xfrm rot="5400000">
            <a:off x="7532243" y="3136028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4" name="양쪽 모서리가 둥근 사각형 143"/>
          <p:cNvSpPr/>
          <p:nvPr/>
        </p:nvSpPr>
        <p:spPr>
          <a:xfrm rot="5400000">
            <a:off x="7532243" y="4708626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5" name="양쪽 모서리가 둥근 사각형 144"/>
          <p:cNvSpPr/>
          <p:nvPr/>
        </p:nvSpPr>
        <p:spPr>
          <a:xfrm rot="5400000">
            <a:off x="7532243" y="1563069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6229" y="1964640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20</a:t>
            </a:r>
            <a:r>
              <a:rPr lang="en-US" altLang="ko-KR" sz="1600" b="1" dirty="0" smtClean="0">
                <a:solidFill>
                  <a:srgbClr val="87726A"/>
                </a:solidFill>
              </a:rPr>
              <a:t>%</a:t>
            </a:r>
            <a:endParaRPr lang="en-US" altLang="ko-KR" sz="1600" b="1" dirty="0">
              <a:solidFill>
                <a:srgbClr val="87726A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536229" y="5110558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7726A"/>
                </a:solidFill>
              </a:rPr>
              <a:t>70</a:t>
            </a:r>
            <a:r>
              <a:rPr lang="en-US" altLang="ko-KR" sz="1600" b="1" dirty="0">
                <a:solidFill>
                  <a:srgbClr val="87726A"/>
                </a:solidFill>
              </a:rPr>
              <a:t>%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536229" y="3537599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40</a:t>
            </a:r>
            <a:r>
              <a:rPr lang="en-US" altLang="ko-KR" sz="1600" b="1" dirty="0" smtClean="0">
                <a:solidFill>
                  <a:srgbClr val="87726A"/>
                </a:solidFill>
              </a:rPr>
              <a:t>%</a:t>
            </a:r>
            <a:endParaRPr lang="en-US" altLang="ko-KR" sz="1600" b="1" dirty="0">
              <a:solidFill>
                <a:srgbClr val="87726A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0921" y="1178560"/>
            <a:ext cx="817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7.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요구사항 조사중</a:t>
            </a:r>
            <a:endParaRPr lang="en-US" altLang="ko-KR" sz="2000" b="1" dirty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2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80265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173085" y="5158036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7" name="차트 46"/>
          <p:cNvGraphicFramePr/>
          <p:nvPr>
            <p:extLst/>
          </p:nvPr>
        </p:nvGraphicFramePr>
        <p:xfrm>
          <a:off x="1043813" y="1905000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026042" y="3667760"/>
            <a:ext cx="1382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Time schedule</a:t>
            </a:r>
            <a:endParaRPr lang="en-US" altLang="ko-KR" sz="16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6681931" y="2506981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1930" y="229115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18326" y="3241039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원호 52"/>
          <p:cNvSpPr/>
          <p:nvPr/>
        </p:nvSpPr>
        <p:spPr>
          <a:xfrm>
            <a:off x="9161894" y="2506981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61893" y="229115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25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98289" y="3218965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자기개발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6" name="구부러진 연결선 55"/>
          <p:cNvCxnSpPr/>
          <p:nvPr/>
        </p:nvCxnSpPr>
        <p:spPr>
          <a:xfrm rot="16200000" flipV="1">
            <a:off x="5057920" y="4604369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0921" y="1137920"/>
            <a:ext cx="817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8.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개발</a:t>
            </a:r>
            <a:r>
              <a:rPr lang="ko-KR" altLang="en-US" sz="2000" dirty="0" smtClean="0">
                <a:solidFill>
                  <a:srgbClr val="87726A"/>
                </a:solidFill>
              </a:rPr>
              <a:t> </a:t>
            </a:r>
            <a:r>
              <a:rPr lang="en-US" altLang="ko-KR" sz="2000" dirty="0" smtClean="0">
                <a:solidFill>
                  <a:srgbClr val="87726A"/>
                </a:solidFill>
              </a:rPr>
              <a:t>– </a:t>
            </a:r>
            <a:r>
              <a:rPr lang="ko-KR" altLang="en-US" sz="1400" b="1" dirty="0" smtClean="0">
                <a:solidFill>
                  <a:srgbClr val="87726A"/>
                </a:solidFill>
              </a:rPr>
              <a:t>정보</a:t>
            </a:r>
            <a:r>
              <a:rPr lang="en-US" altLang="ko-KR" sz="1400" b="1" dirty="0" smtClean="0">
                <a:solidFill>
                  <a:srgbClr val="87726A"/>
                </a:solidFill>
              </a:rPr>
              <a:t>, </a:t>
            </a:r>
            <a:r>
              <a:rPr lang="ko-KR" altLang="en-US" sz="1400" b="1" dirty="0" smtClean="0">
                <a:solidFill>
                  <a:srgbClr val="87726A"/>
                </a:solidFill>
              </a:rPr>
              <a:t>역할분담</a:t>
            </a:r>
            <a:r>
              <a:rPr lang="en-US" altLang="ko-KR" sz="1400" b="1" dirty="0" smtClean="0">
                <a:solidFill>
                  <a:srgbClr val="87726A"/>
                </a:solidFill>
              </a:rPr>
              <a:t>, </a:t>
            </a:r>
            <a:r>
              <a:rPr lang="ko-KR" altLang="en-US" sz="1400" b="1" dirty="0" err="1" smtClean="0">
                <a:solidFill>
                  <a:srgbClr val="87726A"/>
                </a:solidFill>
              </a:rPr>
              <a:t>시간계획서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82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852685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자바</a:t>
            </a:r>
            <a:endParaRPr lang="ko-KR" altLang="en-US" sz="1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5421" y="1829790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01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326820" y="3425644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이클립스</a:t>
            </a:r>
            <a:endParaRPr lang="ko-KR" altLang="en-US" sz="1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05421" y="3402749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02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26820" y="4998603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데이터베이스</a:t>
            </a:r>
            <a:endParaRPr lang="ko-KR" altLang="en-US" sz="1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205421" y="4975708"/>
            <a:ext cx="9969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87726A"/>
                </a:solidFill>
              </a:rPr>
              <a:t>CONTENTS</a:t>
            </a: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03</a:t>
            </a:r>
          </a:p>
        </p:txBody>
      </p:sp>
      <p:sp>
        <p:nvSpPr>
          <p:cNvPr id="3" name="타원 2"/>
          <p:cNvSpPr/>
          <p:nvPr/>
        </p:nvSpPr>
        <p:spPr>
          <a:xfrm>
            <a:off x="9284156" y="194740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681715" y="195125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0079274" y="195510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0476833" y="195895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0874392" y="1962808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284156" y="23809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81715" y="238484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079274" y="23886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0476833" y="239254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874392" y="23963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284156" y="35298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9681715" y="35337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0079274" y="35375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0476833" y="35414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874392" y="3545299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9284156" y="39634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681715" y="39673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079274" y="39711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0476833" y="39750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0874392" y="39788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9284156" y="51123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681715" y="51162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079274" y="51200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0476833" y="51239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0874392" y="51277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9284156" y="554597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9681715" y="554982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0079274" y="55536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0476833" y="555752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0874392" y="55613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양쪽 모서리가 둥근 사각형 142"/>
          <p:cNvSpPr/>
          <p:nvPr/>
        </p:nvSpPr>
        <p:spPr>
          <a:xfrm rot="5400000">
            <a:off x="7532243" y="3136028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4" name="양쪽 모서리가 둥근 사각형 143"/>
          <p:cNvSpPr/>
          <p:nvPr/>
        </p:nvSpPr>
        <p:spPr>
          <a:xfrm rot="5400000">
            <a:off x="7532243" y="4708626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5" name="양쪽 모서리가 둥근 사각형 144"/>
          <p:cNvSpPr/>
          <p:nvPr/>
        </p:nvSpPr>
        <p:spPr>
          <a:xfrm rot="5400000">
            <a:off x="7532243" y="1563069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0921" y="1178560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9.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사용프로그램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80" y="340647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6391"/>
            <a:ext cx="5938160" cy="182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19" y="1852684"/>
            <a:ext cx="7124751" cy="491506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04933" y="1946169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87726A"/>
                </a:solidFill>
              </a:rPr>
              <a:t>No.01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145" name="양쪽 모서리가 둥근 사각형 144"/>
          <p:cNvSpPr/>
          <p:nvPr/>
        </p:nvSpPr>
        <p:spPr>
          <a:xfrm rot="5400000">
            <a:off x="6296840" y="-830643"/>
            <a:ext cx="491504" cy="5852159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0921" y="1178560"/>
            <a:ext cx="81789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87726A"/>
                </a:solidFill>
              </a:rPr>
              <a:t>10.</a:t>
            </a:r>
            <a:r>
              <a:rPr lang="ko-KR" altLang="en-US" sz="2000" b="1" dirty="0" smtClean="0">
                <a:solidFill>
                  <a:srgbClr val="87726A"/>
                </a:solidFill>
              </a:rPr>
              <a:t>역할분담</a:t>
            </a:r>
            <a:endParaRPr lang="en-US" altLang="ko-KR" sz="2000" b="1" dirty="0">
              <a:solidFill>
                <a:srgbClr val="87726A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91076" y="2830089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87726A"/>
                </a:solidFill>
              </a:rPr>
              <a:t>No.02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99391" y="3711242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87726A"/>
                </a:solidFill>
              </a:rPr>
              <a:t>No.03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95969" y="4675511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87726A"/>
                </a:solidFill>
              </a:rPr>
              <a:t>No.04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2566" y="5681349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87726A"/>
                </a:solidFill>
              </a:rPr>
              <a:t>No.05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26819" y="5589000"/>
            <a:ext cx="7124751" cy="491505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26819" y="4582432"/>
            <a:ext cx="7124751" cy="49150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26819" y="3627691"/>
            <a:ext cx="7124751" cy="49150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26819" y="2699846"/>
            <a:ext cx="7124751" cy="49150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6284221" y="2901675"/>
            <a:ext cx="491504" cy="5852159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6" name="양쪽 모서리가 둥근 사각형 55"/>
          <p:cNvSpPr/>
          <p:nvPr/>
        </p:nvSpPr>
        <p:spPr>
          <a:xfrm rot="5400000">
            <a:off x="6284221" y="1901455"/>
            <a:ext cx="491504" cy="5852159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 rot="5400000">
            <a:off x="6283571" y="948015"/>
            <a:ext cx="492804" cy="5852159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양쪽 모서리가 둥근 사각형 57"/>
          <p:cNvSpPr/>
          <p:nvPr/>
        </p:nvSpPr>
        <p:spPr>
          <a:xfrm rot="5400000">
            <a:off x="6284221" y="24001"/>
            <a:ext cx="491504" cy="5852159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79305" y="1950652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87726A"/>
                </a:solidFill>
              </a:rPr>
              <a:t>유건우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99195" y="2824545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87726A"/>
                </a:solidFill>
              </a:rPr>
              <a:t>김도균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96425" y="3727864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87726A"/>
                </a:solidFill>
              </a:rPr>
              <a:t>장원태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93654" y="4681053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87726A"/>
                </a:solidFill>
              </a:rPr>
              <a:t>김하현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90883" y="5692437"/>
            <a:ext cx="719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87726A"/>
                </a:solidFill>
              </a:rPr>
              <a:t>유찬희</a:t>
            </a:r>
            <a:endParaRPr lang="en-US" altLang="ko-KR" sz="1400" b="1" dirty="0">
              <a:solidFill>
                <a:srgbClr val="87726A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66655" y="1890901"/>
            <a:ext cx="58521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결재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),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원격주문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19550" y="2733258"/>
            <a:ext cx="58521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메뉴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 ,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홀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주문현황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38947" y="3658744"/>
            <a:ext cx="58521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조리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주방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 ,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관리자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58341" y="4625788"/>
            <a:ext cx="58521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직원간 채팅프로그램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홀직원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PDA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85558" y="5617771"/>
            <a:ext cx="585216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회원 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월간랭킹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사용자 회원가입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로그인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4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197680"/>
            <a:ext cx="59381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1000" kern="0" dirty="0">
              <a:solidFill>
                <a:srgbClr val="87726A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/>
          </p:nvPr>
        </p:nvGraphicFramePr>
        <p:xfrm>
          <a:off x="257636" y="1316682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61869" y="2711828"/>
            <a:ext cx="1448053" cy="80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4" y="1307390"/>
            <a:ext cx="3633638" cy="4851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3145" y="1455575"/>
            <a:ext cx="35806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87726A"/>
                </a:solidFill>
              </a:rPr>
              <a:t>배경동기</a:t>
            </a:r>
            <a:endParaRPr lang="en-US" altLang="ko-KR" sz="24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코로나 사태로 인해 면대면 주문 방식이 위험해지고 그에 따른 자동화 </a:t>
            </a: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주문방식이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수요가 더 생길 것으로 생각됩니다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그중 요새 많이 쓰이고 있고 점점 늘고 있는 </a:t>
            </a: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방식을 저희 프로젝트 주제로 설정했습니다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87726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07" y="1316682"/>
            <a:ext cx="2828450" cy="50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7840"/>
            <a:ext cx="59381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1000" kern="0" dirty="0">
              <a:solidFill>
                <a:srgbClr val="87726A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/>
          </p:nvPr>
        </p:nvGraphicFramePr>
        <p:xfrm>
          <a:off x="257636" y="1316682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61869" y="2711828"/>
            <a:ext cx="1448053" cy="80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3486" y="1939667"/>
            <a:ext cx="358067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87726A"/>
                </a:solidFill>
              </a:rPr>
              <a:t>배경동기</a:t>
            </a:r>
            <a:endParaRPr lang="en-US" altLang="ko-KR" sz="24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키오스크를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쓰면 사용방법만 알면 간편하고 편리할 뿐 아니라 수줍음이 많은 사람도 점원에게 메뉴를 물어볼 필요 없어 </a:t>
            </a: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키오스크를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통해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모든 메뉴를 </a:t>
            </a: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볼수있습니다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  <a:endParaRPr lang="en-US" altLang="ko-KR" sz="2000" b="1" dirty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87726A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5" y="1538752"/>
            <a:ext cx="7338195" cy="46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7840"/>
            <a:ext cx="59381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  <a:endParaRPr lang="en-US" altLang="ko-KR" sz="2800" b="1" i="1" kern="0" dirty="0">
              <a:solidFill>
                <a:srgbClr val="87726A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1000" kern="0" dirty="0">
              <a:solidFill>
                <a:srgbClr val="87726A"/>
              </a:solidFill>
            </a:endParaRPr>
          </a:p>
        </p:txBody>
      </p:sp>
      <p:graphicFrame>
        <p:nvGraphicFramePr>
          <p:cNvPr id="7" name="차트 6"/>
          <p:cNvGraphicFramePr/>
          <p:nvPr>
            <p:extLst/>
          </p:nvPr>
        </p:nvGraphicFramePr>
        <p:xfrm>
          <a:off x="257636" y="1316682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61869" y="2711828"/>
            <a:ext cx="1448053" cy="80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0291" y="1592820"/>
            <a:ext cx="52556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87726A"/>
                </a:solidFill>
              </a:rPr>
              <a:t>배경동기</a:t>
            </a:r>
            <a:endParaRPr lang="en-US" altLang="ko-KR" sz="24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또한 카운터 직원이 필요 없어지기 때문에 인건비를 줄이는 것이 장점입니다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키오스크를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통해 카운터 부문을 축소하여 오픈형 주방을 만들어 손님들에게 신뢰감을 줄 수 있는 것도 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장점입니다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키오스크를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쓰고 있는 업종 중 요새 많이 쓰고있는</a:t>
            </a: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white">
                    <a:lumMod val="50000"/>
                  </a:prstClr>
                </a:solidFill>
              </a:rPr>
              <a:t>햄버거집을</a:t>
            </a:r>
            <a:r>
              <a:rPr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 하기로 결정했습니다</a:t>
            </a:r>
            <a:r>
              <a:rPr lang="en-US" altLang="ko-KR" sz="1600" b="1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2000" b="1" dirty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87726A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95" y="1316682"/>
            <a:ext cx="2828450" cy="50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2032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7726A"/>
                </a:solidFill>
              </a:rPr>
              <a:t>1.</a:t>
            </a:r>
            <a:r>
              <a:rPr lang="ko-KR" altLang="en-US" sz="2400" b="1" dirty="0" smtClean="0">
                <a:solidFill>
                  <a:srgbClr val="87726A"/>
                </a:solidFill>
              </a:rPr>
              <a:t>벤치마킹 맥도날드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7657" y="4442905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키오스크있는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다른 매장과 달리 고객이 테이블서비스요청시 번호판이 있는 테이블로 직접 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딜리버리서비스있음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7657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7657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맥도날드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54" name="Picture 4" descr="C:\Users\cooly\OneDrive\바탕 화면\logo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6982" y="2787054"/>
            <a:ext cx="1009650" cy="88582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82" y="2163515"/>
            <a:ext cx="2247680" cy="3743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31" y="2149007"/>
            <a:ext cx="2165126" cy="3768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5660" y="2608401"/>
            <a:ext cx="3786779" cy="28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2032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7726A"/>
                </a:solidFill>
              </a:rPr>
              <a:t>1.</a:t>
            </a:r>
            <a:r>
              <a:rPr lang="ko-KR" altLang="en-US" sz="2400" b="1" dirty="0" smtClean="0">
                <a:solidFill>
                  <a:srgbClr val="87726A"/>
                </a:solidFill>
              </a:rPr>
              <a:t>벤치마킹 </a:t>
            </a:r>
            <a:r>
              <a:rPr lang="ko-KR" altLang="en-US" sz="2400" b="1" dirty="0" err="1" smtClean="0">
                <a:solidFill>
                  <a:srgbClr val="87726A"/>
                </a:solidFill>
              </a:rPr>
              <a:t>맘스터치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7657" y="4442905"/>
            <a:ext cx="1858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키오스크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주문후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고객이 조리시간대를 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알수있다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7657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2390" y="3799165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맘스터치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cooly\OneDrive\바탕 화면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683" y="2655117"/>
            <a:ext cx="1781175" cy="120015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7747"/>
            <a:ext cx="3197788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1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2032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7726A"/>
                </a:solidFill>
              </a:rPr>
              <a:t>1.</a:t>
            </a:r>
            <a:r>
              <a:rPr lang="ko-KR" altLang="en-US" sz="2400" b="1" dirty="0" smtClean="0">
                <a:solidFill>
                  <a:srgbClr val="87726A"/>
                </a:solidFill>
              </a:rPr>
              <a:t>벤치마킹 </a:t>
            </a:r>
            <a:r>
              <a:rPr lang="ko-KR" altLang="en-US" sz="2400" b="1" dirty="0" err="1" smtClean="0">
                <a:solidFill>
                  <a:srgbClr val="87726A"/>
                </a:solidFill>
              </a:rPr>
              <a:t>버거킹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7657" y="4442905"/>
            <a:ext cx="1858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깔끔한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주문화면과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편한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결제창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전광판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그리고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딜리버리서비스별도주문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가능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7657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7657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버거킹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12" name="Picture 3" descr="C:\Users\cooly\OneDrive\바탕 화면\300px-Burger_King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12" y="2658908"/>
            <a:ext cx="1104652" cy="1115699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67" y="2349853"/>
            <a:ext cx="2462458" cy="33566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30" y="2352980"/>
            <a:ext cx="2515126" cy="335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6" y="1880324"/>
            <a:ext cx="2934315" cy="21995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107" y="4132320"/>
            <a:ext cx="2963913" cy="20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458833" y="112268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 smtClean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202032"/>
            <a:ext cx="593816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87726A"/>
                </a:solidFill>
              </a:rPr>
              <a:t>해도 </a:t>
            </a:r>
            <a:r>
              <a:rPr lang="en-US" altLang="ko-KR" sz="2800" b="1" i="1" kern="0" dirty="0" smtClean="0">
                <a:solidFill>
                  <a:srgbClr val="87726A"/>
                </a:solidFill>
              </a:rPr>
              <a:t>there? 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87726A"/>
                </a:solidFill>
              </a:rPr>
              <a:t>1.</a:t>
            </a:r>
            <a:r>
              <a:rPr lang="ko-KR" altLang="en-US" sz="2400" b="1" dirty="0" smtClean="0">
                <a:solidFill>
                  <a:srgbClr val="87726A"/>
                </a:solidFill>
              </a:rPr>
              <a:t>벤치마킹 </a:t>
            </a:r>
            <a:r>
              <a:rPr lang="ko-KR" altLang="en-US" sz="2400" b="1" dirty="0" err="1" smtClean="0">
                <a:solidFill>
                  <a:srgbClr val="87726A"/>
                </a:solidFill>
              </a:rPr>
              <a:t>바나프레소</a:t>
            </a:r>
            <a:r>
              <a:rPr lang="en-US" altLang="ko-KR" sz="2000" dirty="0" smtClean="0">
                <a:solidFill>
                  <a:srgbClr val="87726A"/>
                </a:solidFill>
              </a:rPr>
              <a:t> 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7657" y="4442905"/>
            <a:ext cx="185883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고객이 주문과 동시에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조리상황과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white">
                    <a:lumMod val="50000"/>
                  </a:prstClr>
                </a:solidFill>
              </a:rPr>
              <a:t>취소상황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즉시 확인 가능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7657" y="2660689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7657" y="3774607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바나프레소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12" name="Picture 3" descr="C:\Users\cooly\OneDrive\바탕 화면\banapresso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773" y="3066790"/>
            <a:ext cx="1834197" cy="33147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2" y="2792093"/>
            <a:ext cx="3354977" cy="2516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81" y="1438990"/>
            <a:ext cx="3416039" cy="25620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94" y="4254555"/>
            <a:ext cx="3976085" cy="21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564</Words>
  <Application>Microsoft Office PowerPoint</Application>
  <PresentationFormat>와이드스크린</PresentationFormat>
  <Paragraphs>174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MD이솝체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86</cp:revision>
  <dcterms:created xsi:type="dcterms:W3CDTF">2020-06-13T04:47:50Z</dcterms:created>
  <dcterms:modified xsi:type="dcterms:W3CDTF">2020-06-13T09:08:51Z</dcterms:modified>
</cp:coreProperties>
</file>