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83" r:id="rId3"/>
    <p:sldId id="280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272" r:id="rId32"/>
  </p:sldIdLst>
  <p:sldSz cx="12192000" cy="6858000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F9E1"/>
    <a:srgbClr val="121628"/>
    <a:srgbClr val="2BEDA8"/>
    <a:srgbClr val="DE3D6E"/>
    <a:srgbClr val="F2FFAF"/>
    <a:srgbClr val="D1FA00"/>
    <a:srgbClr val="8A183B"/>
    <a:srgbClr val="171C33"/>
    <a:srgbClr val="373855"/>
    <a:srgbClr val="29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C284-5924-4ED6-B84C-4F02663D619F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QVyytDtLzQ&amp;list=PLRx0vPvlEmdBMeD6NZawEmwHKjzD6ZGq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a.or.kr/public/laws/laws3_View.jsp?cPage=1&amp;mode=view&amp;p_No=259&amp;b_No=259&amp;d_No=55&amp;ST=T&amp;SV=JAVA/%3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vlets.com/co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36325" y="18484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JSP </a:t>
            </a:r>
            <a:r>
              <a:rPr lang="ko-KR" altLang="en-US" sz="1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파일 업로드</a:t>
            </a: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2898178"/>
            <a:ext cx="3746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JSP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파일 업로드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9485" y="3425959"/>
            <a:ext cx="90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GO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8988" y="4296717"/>
            <a:ext cx="6584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출처 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 </a:t>
            </a:r>
            <a:r>
              <a:rPr lang="ko-KR" altLang="en-US" sz="1600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안경잡이개발자</a:t>
            </a:r>
            <a:endParaRPr lang="en-US" altLang="ko-KR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(</a:t>
            </a:r>
            <a:r>
              <a:rPr lang="en-US" altLang="ko-KR" sz="1600" dirty="0">
                <a:hlinkClick r:id="rId3"/>
              </a:rPr>
              <a:t>https://www.youtube.com/watch</a:t>
            </a:r>
          </a:p>
          <a:p>
            <a:r>
              <a:rPr lang="en-US" altLang="ko-KR" sz="1600" dirty="0">
                <a:hlinkClick r:id="rId3"/>
              </a:rPr>
              <a:t>?v=</a:t>
            </a:r>
            <a:r>
              <a:rPr lang="en-US" altLang="ko-KR" sz="1600" dirty="0" err="1">
                <a:hlinkClick r:id="rId3"/>
              </a:rPr>
              <a:t>UQVyytDtLzQ&amp;list</a:t>
            </a:r>
            <a:r>
              <a:rPr lang="en-US" altLang="ko-KR" sz="1600" dirty="0">
                <a:hlinkClick r:id="rId3"/>
              </a:rPr>
              <a:t>=PLRx0vPvlEmdBMeD6NZawEmwHKjzD6ZGqp</a:t>
            </a:r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)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6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FILE </a:t>
            </a:r>
            <a:r>
              <a:rPr lang="ko-KR" altLang="en-US" sz="1800" dirty="0">
                <a:solidFill>
                  <a:schemeClr val="bg1"/>
                </a:solidFill>
              </a:rPr>
              <a:t>테이블 관련 </a:t>
            </a:r>
            <a:r>
              <a:rPr lang="en-US" altLang="ko-KR" sz="1800" dirty="0">
                <a:solidFill>
                  <a:schemeClr val="bg1"/>
                </a:solidFill>
              </a:rPr>
              <a:t>DTO(Database Transfer Object)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연동 클래스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A139EA-C93D-40A5-8097-87804EC82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53" y="2469041"/>
            <a:ext cx="4326092" cy="414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3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FILE </a:t>
            </a:r>
            <a:r>
              <a:rPr lang="ko-KR" altLang="en-US" sz="1800" dirty="0">
                <a:solidFill>
                  <a:schemeClr val="bg1"/>
                </a:solidFill>
              </a:rPr>
              <a:t>테이블 관련 </a:t>
            </a:r>
            <a:r>
              <a:rPr lang="en-US" altLang="ko-KR" sz="1800" dirty="0">
                <a:solidFill>
                  <a:schemeClr val="bg1"/>
                </a:solidFill>
              </a:rPr>
              <a:t>DAO(Database Access Object)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연동 클래스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287C64-5169-4C0D-BC8C-DB1180D19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34" y="2584384"/>
            <a:ext cx="3456914" cy="39961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2DFD5F-D1C1-4099-AB3C-C8C45D909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93" y="2596513"/>
            <a:ext cx="4023244" cy="39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0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실제 프로젝트 경로에 </a:t>
            </a:r>
            <a:r>
              <a:rPr lang="en-US" altLang="ko-KR" sz="1800" dirty="0">
                <a:solidFill>
                  <a:schemeClr val="bg1"/>
                </a:solidFill>
              </a:rPr>
              <a:t>upload </a:t>
            </a:r>
            <a:r>
              <a:rPr lang="ko-KR" altLang="en-US" sz="1800" dirty="0">
                <a:solidFill>
                  <a:schemeClr val="bg1"/>
                </a:solidFill>
              </a:rPr>
              <a:t>폴더를 생성합니다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498FED-8125-4CF3-B3B3-8B57B9A7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23" y="3388165"/>
            <a:ext cx="10386951" cy="20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9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3"/>
            <a:ext cx="11609773" cy="1049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업로드 처리를 수행하는 페이지를 작성합니다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D3577-FE02-4F96-BE66-5200F6A6E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33" y="2375927"/>
            <a:ext cx="4032134" cy="43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8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883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Application </a:t>
            </a:r>
            <a:r>
              <a:rPr lang="ko-KR" altLang="en-US" sz="1800" dirty="0">
                <a:solidFill>
                  <a:schemeClr val="bg1"/>
                </a:solidFill>
              </a:rPr>
              <a:t>내장 객체는 전체 프로젝트에 대한 자원을 관리하는 객체입니다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서버의 실제 프로젝트 경로에서 자원을 찾을 때 가장 많이 사용합니다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5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19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테스트 해봅시다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C5A2F1-9378-44BA-941B-4DCC6917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47" y="2812787"/>
            <a:ext cx="4847106" cy="33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1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19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테스트 해봅시다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FA3C0D-233B-401E-8A0A-29B900CE7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41" y="3121542"/>
            <a:ext cx="8655716" cy="18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4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19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현재 파일 목록을 보여주는 페이지를 작성합시다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파일 다운로드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E5F456-72F1-4515-A0FB-DF973F4DF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35" y="2529336"/>
            <a:ext cx="6703527" cy="39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9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19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실제로 파일 다운로드를 진행하는 </a:t>
            </a:r>
            <a:r>
              <a:rPr lang="ko-KR" altLang="en-US" sz="1800" dirty="0" err="1">
                <a:solidFill>
                  <a:schemeClr val="bg1"/>
                </a:solidFill>
              </a:rPr>
              <a:t>서블릿을</a:t>
            </a:r>
            <a:r>
              <a:rPr lang="ko-KR" altLang="en-US" sz="1800" dirty="0">
                <a:solidFill>
                  <a:schemeClr val="bg1"/>
                </a:solidFill>
              </a:rPr>
              <a:t> 작성합니다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파일 다운로드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39C0F-1617-4D97-A3AE-B8D33B46C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6" y="2529336"/>
            <a:ext cx="4893904" cy="4084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5AF05F-3BF3-4CBA-A718-6F08B141F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3" y="2529336"/>
            <a:ext cx="5402311" cy="40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8898"/>
            <a:ext cx="11609773" cy="1799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파일 업로드 취약점으로 대표적인 것은 웹 쉘</a:t>
            </a:r>
            <a:r>
              <a:rPr lang="en-US" altLang="ko-KR" sz="1800" dirty="0">
                <a:solidFill>
                  <a:schemeClr val="bg1"/>
                </a:solidFill>
              </a:rPr>
              <a:t>(Web Shell)</a:t>
            </a:r>
            <a:r>
              <a:rPr lang="ko-KR" altLang="en-US" sz="1800" dirty="0">
                <a:solidFill>
                  <a:schemeClr val="bg1"/>
                </a:solidFill>
              </a:rPr>
              <a:t>업로드 취약점입니다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ASP, JSP, PHP </a:t>
            </a:r>
            <a:r>
              <a:rPr lang="ko-KR" altLang="en-US" sz="1800" dirty="0">
                <a:solidFill>
                  <a:schemeClr val="bg1"/>
                </a:solidFill>
              </a:rPr>
              <a:t>모든 유형에서 적용이 가능한 기법입니다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공격자는 웹 쉘을 통해 서버의 명령어를 직접 실행시키게 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보안 코딩</a:t>
            </a:r>
            <a:r>
              <a:rPr lang="en-US" altLang="ko-KR" sz="3200" dirty="0">
                <a:solidFill>
                  <a:schemeClr val="bg1"/>
                </a:solidFill>
              </a:rPr>
              <a:t>(Secure Coding) </a:t>
            </a:r>
            <a:r>
              <a:rPr lang="ko-KR" altLang="en-US" sz="3200" dirty="0">
                <a:solidFill>
                  <a:schemeClr val="bg1"/>
                </a:solidFill>
              </a:rPr>
              <a:t>적용하기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0127"/>
            <a:ext cx="11609773" cy="192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파일 업로드 기능이란 게시판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프로필 사진 설정 등으로 웹 서버에 파일을 업로드 하는 기능입니다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DB </a:t>
            </a:r>
            <a:r>
              <a:rPr lang="ko-KR" altLang="en-US" sz="1800" dirty="0">
                <a:solidFill>
                  <a:schemeClr val="bg1"/>
                </a:solidFill>
              </a:rPr>
              <a:t>연동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웹 서버의 디스크 차지 등 다양한 기능이 수행됩니다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파일 업로드는 실제로 취약점이나 오류가 제일 많이 발생하는 부분입니다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JSP </a:t>
            </a:r>
            <a:r>
              <a:rPr lang="ko-KR" altLang="en-US" sz="3200" dirty="0">
                <a:solidFill>
                  <a:schemeClr val="bg1"/>
                </a:solidFill>
              </a:rPr>
              <a:t>파일 업로드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0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8898"/>
            <a:ext cx="11609773" cy="1606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아래 예제는 업로드 가능한 확장자를 명확히 제시하는 가장 간단한 방법입니다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다만 아래의 경우 어떤 취약점이 존재할 수 있을까요</a:t>
            </a:r>
            <a:r>
              <a:rPr lang="en-US" altLang="ko-KR" sz="1800" dirty="0">
                <a:solidFill>
                  <a:schemeClr val="bg1"/>
                </a:solidFill>
              </a:rPr>
              <a:t>? 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보안 코딩</a:t>
            </a:r>
            <a:r>
              <a:rPr lang="en-US" altLang="ko-KR" sz="3200" dirty="0">
                <a:solidFill>
                  <a:schemeClr val="bg1"/>
                </a:solidFill>
              </a:rPr>
              <a:t>(Secure Coding) </a:t>
            </a:r>
            <a:r>
              <a:rPr lang="ko-KR" altLang="en-US" sz="3200" dirty="0">
                <a:solidFill>
                  <a:schemeClr val="bg1"/>
                </a:solidFill>
              </a:rPr>
              <a:t>적용하기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5701E1-9637-4825-8CAB-E45DCB124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11" y="2951293"/>
            <a:ext cx="3712578" cy="37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1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8898"/>
            <a:ext cx="11609773" cy="1606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일종의 레이스 컨디션</a:t>
            </a:r>
            <a:r>
              <a:rPr lang="en-US" altLang="ko-KR" sz="1800" dirty="0">
                <a:solidFill>
                  <a:schemeClr val="bg1"/>
                </a:solidFill>
              </a:rPr>
              <a:t>(Race Condition) </a:t>
            </a:r>
            <a:r>
              <a:rPr lang="ko-KR" altLang="en-US" sz="1800" dirty="0">
                <a:solidFill>
                  <a:schemeClr val="bg1"/>
                </a:solidFill>
              </a:rPr>
              <a:t>취약점 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이를 원천적으로 봉쇄하는 방법은 파일의 루트 디렉터리 밖에 업로드 폴더를 위치시키는 것입니다</a:t>
            </a:r>
            <a:r>
              <a:rPr lang="en-US" altLang="ko-KR" sz="1800" dirty="0">
                <a:solidFill>
                  <a:schemeClr val="bg1"/>
                </a:solidFill>
              </a:rPr>
              <a:t>. 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보안 코딩</a:t>
            </a:r>
            <a:r>
              <a:rPr lang="en-US" altLang="ko-KR" sz="3200" dirty="0">
                <a:solidFill>
                  <a:schemeClr val="bg1"/>
                </a:solidFill>
              </a:rPr>
              <a:t>(Secure Coding) </a:t>
            </a:r>
            <a:r>
              <a:rPr lang="ko-KR" altLang="en-US" sz="3200" dirty="0">
                <a:solidFill>
                  <a:schemeClr val="bg1"/>
                </a:solidFill>
              </a:rPr>
              <a:t>적용하기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D32C03-FA67-4CC3-897B-1F20AD6FB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65" y="2951293"/>
            <a:ext cx="3775070" cy="382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3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8898"/>
            <a:ext cx="11609773" cy="10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더 자세한 내용은 </a:t>
            </a:r>
            <a:r>
              <a:rPr lang="en-US" altLang="ko-KR" sz="1800" dirty="0">
                <a:solidFill>
                  <a:schemeClr val="bg1"/>
                </a:solidFill>
              </a:rPr>
              <a:t>KISA</a:t>
            </a:r>
            <a:r>
              <a:rPr lang="ko-KR" altLang="en-US" sz="1800" dirty="0">
                <a:solidFill>
                  <a:schemeClr val="bg1"/>
                </a:solidFill>
              </a:rPr>
              <a:t> 기술안내서 가이드를 참고할 수 있습니다</a:t>
            </a:r>
            <a:r>
              <a:rPr lang="en-US" altLang="ko-KR" sz="1800" dirty="0">
                <a:solidFill>
                  <a:schemeClr val="bg1"/>
                </a:solidFill>
              </a:rPr>
              <a:t>. (</a:t>
            </a:r>
            <a:r>
              <a:rPr lang="en-US" altLang="ko-KR" sz="1800" dirty="0">
                <a:hlinkClick r:id="rId3"/>
              </a:rPr>
              <a:t>https://www.kisa.or.kr/public/laws/laws3_View.jsp?cPage=1&amp;mode=view&amp;p_No=259&amp;b_No=259&amp;d_No=55&amp;ST=T&amp;SV=JAVA/%3E</a:t>
            </a:r>
            <a:r>
              <a:rPr lang="en-US" altLang="ko-KR" sz="1800" dirty="0">
                <a:solidFill>
                  <a:schemeClr val="bg1"/>
                </a:solidFill>
              </a:rPr>
              <a:t>)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보안 코딩</a:t>
            </a:r>
            <a:r>
              <a:rPr lang="en-US" altLang="ko-KR" sz="3200" dirty="0">
                <a:solidFill>
                  <a:schemeClr val="bg1"/>
                </a:solidFill>
              </a:rPr>
              <a:t>(Secure Coding) </a:t>
            </a:r>
            <a:r>
              <a:rPr lang="ko-KR" altLang="en-US" sz="3200" dirty="0">
                <a:solidFill>
                  <a:schemeClr val="bg1"/>
                </a:solidFill>
              </a:rPr>
              <a:t>적용하기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50AEE-C353-4AA0-B3AA-7998097E7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43" y="2548733"/>
            <a:ext cx="4713025" cy="42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20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8898"/>
            <a:ext cx="11609773" cy="10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현재까지 작성했던 프로젝트를 배경으로 파일을 다운로드 한 횟수도 저장하도록 유지보수 해봅시다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파일을 다운로드 한 횟수 저장하기</a:t>
            </a:r>
            <a:r>
              <a:rPr lang="en-US" altLang="ko-KR" sz="32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621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8898"/>
            <a:ext cx="11609773" cy="10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테이블에 새로운 속성을 추가합니다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ALTER TABLE FILE (</a:t>
            </a:r>
            <a:r>
              <a:rPr lang="en-US" altLang="ko-KR" sz="1800" dirty="0" err="1">
                <a:solidFill>
                  <a:schemeClr val="bg1"/>
                </a:solidFill>
              </a:rPr>
              <a:t>downloadCount</a:t>
            </a:r>
            <a:r>
              <a:rPr lang="en-US" altLang="ko-KR" sz="1800" dirty="0">
                <a:solidFill>
                  <a:schemeClr val="bg1"/>
                </a:solidFill>
              </a:rPr>
              <a:t> INT);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파일을 다운로드 한 횟수 저장하기</a:t>
            </a:r>
            <a:r>
              <a:rPr lang="en-US" altLang="ko-KR" sz="32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316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8898"/>
            <a:ext cx="11609773" cy="10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DTO(Database Transfer Object)</a:t>
            </a:r>
            <a:r>
              <a:rPr lang="ko-KR" altLang="en-US" sz="1800" dirty="0">
                <a:solidFill>
                  <a:schemeClr val="bg1"/>
                </a:solidFill>
              </a:rPr>
              <a:t>를 수정합니다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파일을 다운로드 한 횟수 저장하기</a:t>
            </a:r>
            <a:r>
              <a:rPr lang="en-US" altLang="ko-KR" sz="32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844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8898"/>
            <a:ext cx="11609773" cy="10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DAO(Database Access Object)</a:t>
            </a:r>
            <a:r>
              <a:rPr lang="ko-KR" altLang="en-US" sz="1800" dirty="0">
                <a:solidFill>
                  <a:schemeClr val="bg1"/>
                </a:solidFill>
              </a:rPr>
              <a:t>를 수정합니다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파일을 다운로드 한 횟수 저장하기</a:t>
            </a:r>
            <a:r>
              <a:rPr lang="en-US" altLang="ko-KR" sz="32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F468A1-7CD4-43DC-AE26-B46EAFA8F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21" y="2486013"/>
            <a:ext cx="5779558" cy="41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8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8898"/>
            <a:ext cx="11609773" cy="10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파일 업로드 페이지 수정하기</a:t>
            </a:r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다중 파일 업로드 구현하기</a:t>
            </a:r>
            <a:r>
              <a:rPr lang="en-US" altLang="ko-KR" sz="32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A97189-6602-470D-AEF5-AF47D9DD4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386" y="2628419"/>
            <a:ext cx="7195228" cy="38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09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8898"/>
            <a:ext cx="11609773" cy="10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파일 업로드 처리 페이지 수정하기</a:t>
            </a:r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다중 파일 업로드 구현하기</a:t>
            </a:r>
            <a:r>
              <a:rPr lang="en-US" altLang="ko-KR" sz="32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30BA7-320E-46F4-B2CA-70D8FE003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51" y="2499460"/>
            <a:ext cx="4877098" cy="408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0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58898"/>
            <a:ext cx="11609773" cy="105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사용자가 임의대로 업로드 할 파일의 개수를 정하도록 하고 싶다면</a:t>
            </a:r>
            <a:r>
              <a:rPr lang="en-US" altLang="ko-KR" sz="1800" dirty="0">
                <a:solidFill>
                  <a:schemeClr val="bg1"/>
                </a:solidFill>
              </a:rPr>
              <a:t>?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자바스크립트를 이용한 클라이언트 개발이 수반되어야 합니다</a:t>
            </a:r>
            <a:r>
              <a:rPr lang="en-US" altLang="ko-KR" sz="1800" dirty="0">
                <a:solidFill>
                  <a:schemeClr val="bg1"/>
                </a:solidFill>
              </a:rPr>
              <a:t>.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다중 파일 업로드 구현하기</a:t>
            </a:r>
            <a:r>
              <a:rPr lang="en-US" altLang="ko-KR" sz="32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586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JSP </a:t>
            </a:r>
            <a:r>
              <a:rPr lang="ko-KR" altLang="en-US" sz="3200" dirty="0">
                <a:solidFill>
                  <a:schemeClr val="bg1"/>
                </a:solidFill>
              </a:rPr>
              <a:t>파일 업로드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6312B01-818D-4B80-97A9-CF440FD79B27}"/>
              </a:ext>
            </a:extLst>
          </p:cNvPr>
          <p:cNvSpPr txBox="1">
            <a:spLocks/>
          </p:cNvSpPr>
          <p:nvPr/>
        </p:nvSpPr>
        <p:spPr>
          <a:xfrm>
            <a:off x="582226" y="1950127"/>
            <a:ext cx="11609773" cy="192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JSP</a:t>
            </a:r>
            <a:r>
              <a:rPr lang="ko-KR" altLang="en-US" sz="1800" dirty="0">
                <a:solidFill>
                  <a:schemeClr val="bg1"/>
                </a:solidFill>
              </a:rPr>
              <a:t>에서 파일 업로드를 위해서는 </a:t>
            </a:r>
            <a:r>
              <a:rPr lang="en-US" altLang="ko-KR" sz="1800" dirty="0">
                <a:solidFill>
                  <a:schemeClr val="bg1"/>
                </a:solidFill>
              </a:rPr>
              <a:t>COS </a:t>
            </a:r>
            <a:r>
              <a:rPr lang="ko-KR" altLang="en-US" sz="1800" dirty="0">
                <a:solidFill>
                  <a:schemeClr val="bg1"/>
                </a:solidFill>
              </a:rPr>
              <a:t>라이브러리가 필요합니다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COS </a:t>
            </a:r>
            <a:r>
              <a:rPr lang="ko-KR" altLang="en-US" sz="1800" dirty="0">
                <a:solidFill>
                  <a:schemeClr val="bg1"/>
                </a:solidFill>
              </a:rPr>
              <a:t>라이브러리의 </a:t>
            </a:r>
            <a:r>
              <a:rPr lang="en-US" altLang="ko-KR" sz="1800" dirty="0" err="1">
                <a:solidFill>
                  <a:schemeClr val="bg1"/>
                </a:solidFill>
              </a:rPr>
              <a:t>Mutipart</a:t>
            </a:r>
            <a:r>
              <a:rPr lang="en-US" altLang="ko-KR" sz="1800" dirty="0">
                <a:solidFill>
                  <a:schemeClr val="bg1"/>
                </a:solidFill>
              </a:rPr>
              <a:t> Request </a:t>
            </a:r>
            <a:r>
              <a:rPr lang="ko-KR" altLang="en-US" sz="1800" dirty="0">
                <a:solidFill>
                  <a:schemeClr val="bg1"/>
                </a:solidFill>
              </a:rPr>
              <a:t>클래스를 사용합니다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>
                <a:solidFill>
                  <a:schemeClr val="bg1"/>
                </a:solidFill>
              </a:rPr>
              <a:t>설치경로</a:t>
            </a:r>
            <a:r>
              <a:rPr lang="en-US" altLang="ko-KR" sz="1800" dirty="0">
                <a:solidFill>
                  <a:schemeClr val="bg1"/>
                </a:solidFill>
              </a:rPr>
              <a:t>: </a:t>
            </a:r>
            <a:r>
              <a:rPr lang="en-US" altLang="ko-KR" sz="1800" dirty="0">
                <a:hlinkClick r:id="rId3"/>
              </a:rPr>
              <a:t>http://www.servlets.com/cos/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BAB147-5920-4EBE-BDAA-476675C8F1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9" y="3630967"/>
            <a:ext cx="3722513" cy="3084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4F5163-042A-4E63-A794-3F993CFE05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5" y="3630967"/>
            <a:ext cx="3760424" cy="31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58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이번 시간에 배운 내용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39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JSP </a:t>
            </a:r>
            <a:r>
              <a:rPr lang="ko-KR" altLang="en-US" sz="1800" dirty="0">
                <a:solidFill>
                  <a:schemeClr val="bg1"/>
                </a:solidFill>
              </a:rPr>
              <a:t>파일 업로드 기본 기능 구현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1) </a:t>
            </a:r>
            <a:r>
              <a:rPr lang="ko-KR" altLang="en-US" sz="1800" dirty="0">
                <a:solidFill>
                  <a:schemeClr val="bg1"/>
                </a:solidFill>
              </a:rPr>
              <a:t>데이터베이스 구축하기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</a:rPr>
              <a:t>업로드 양식 페이지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3) </a:t>
            </a:r>
            <a:r>
              <a:rPr lang="ko-KR" altLang="en-US" sz="1800" dirty="0">
                <a:solidFill>
                  <a:schemeClr val="bg1"/>
                </a:solidFill>
              </a:rPr>
              <a:t>데이터베이스 연동 클래스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4) </a:t>
            </a:r>
            <a:r>
              <a:rPr lang="ko-KR" altLang="en-US" sz="18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5) </a:t>
            </a:r>
            <a:r>
              <a:rPr lang="ko-KR" altLang="en-US" sz="1800" dirty="0">
                <a:solidFill>
                  <a:schemeClr val="bg1"/>
                </a:solidFill>
              </a:rPr>
              <a:t>파일 다운로드 페이지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6) </a:t>
            </a:r>
            <a:r>
              <a:rPr lang="ko-KR" altLang="en-US" sz="1800" dirty="0">
                <a:solidFill>
                  <a:schemeClr val="bg1"/>
                </a:solidFill>
              </a:rPr>
              <a:t>보안 코딩 적용하기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JSP </a:t>
            </a:r>
            <a:r>
              <a:rPr lang="ko-KR" altLang="en-US" sz="1800" dirty="0">
                <a:solidFill>
                  <a:schemeClr val="bg1"/>
                </a:solidFill>
              </a:rPr>
              <a:t>파일 업로드 심화 기능 구현</a:t>
            </a:r>
            <a:endParaRPr lang="en-US" altLang="ko-KR" sz="1800" dirty="0">
              <a:solidFill>
                <a:schemeClr val="bg1"/>
              </a:solidFill>
            </a:endParaRP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1) </a:t>
            </a:r>
            <a:r>
              <a:rPr lang="ko-KR" altLang="en-US" sz="1800" dirty="0">
                <a:solidFill>
                  <a:schemeClr val="bg1"/>
                </a:solidFill>
              </a:rPr>
              <a:t>파일을 다운로드 한 횟수 지정하기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</a:rPr>
              <a:t>다중 파일 업로드 구현하기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JSP </a:t>
            </a:r>
            <a:r>
              <a:rPr lang="ko-KR" altLang="en-US" sz="3200" dirty="0">
                <a:solidFill>
                  <a:schemeClr val="bg1"/>
                </a:solidFill>
              </a:rPr>
              <a:t>파일 업로드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4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36325" y="18484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과목명 혹은 </a:t>
            </a:r>
            <a:r>
              <a:rPr lang="ko-KR" altLang="en-US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프로젝트명</a:t>
            </a:r>
            <a:endParaRPr lang="ko-KR" altLang="en-US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3227809"/>
            <a:ext cx="3833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감사합니다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79830" y="3487515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END</a:t>
            </a:r>
            <a:endParaRPr lang="ko-KR" altLang="en-US" sz="32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25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39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JSP </a:t>
            </a:r>
            <a:r>
              <a:rPr lang="ko-KR" altLang="en-US" sz="1800" dirty="0">
                <a:solidFill>
                  <a:schemeClr val="bg1"/>
                </a:solidFill>
              </a:rPr>
              <a:t>파일 업로드 기능 구현은 다음의 순서로 수행됩니다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1) </a:t>
            </a:r>
            <a:r>
              <a:rPr lang="ko-KR" altLang="en-US" sz="1800" dirty="0">
                <a:solidFill>
                  <a:schemeClr val="bg1"/>
                </a:solidFill>
              </a:rPr>
              <a:t>데이터베이스 구축하기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</a:rPr>
              <a:t>업로드 양식 페이지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3) </a:t>
            </a:r>
            <a:r>
              <a:rPr lang="ko-KR" altLang="en-US" sz="1800" dirty="0">
                <a:solidFill>
                  <a:schemeClr val="bg1"/>
                </a:solidFill>
              </a:rPr>
              <a:t>데이터베이스 연동 클래스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4) </a:t>
            </a:r>
            <a:r>
              <a:rPr lang="ko-KR" altLang="en-US" sz="1800" dirty="0">
                <a:solidFill>
                  <a:schemeClr val="bg1"/>
                </a:solidFill>
              </a:rPr>
              <a:t>업로드 처리 페이지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5) </a:t>
            </a:r>
            <a:r>
              <a:rPr lang="ko-KR" altLang="en-US" sz="1800" dirty="0">
                <a:solidFill>
                  <a:schemeClr val="bg1"/>
                </a:solidFill>
              </a:rPr>
              <a:t>파일 다운로드 페이지 작성하기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6) </a:t>
            </a:r>
            <a:r>
              <a:rPr lang="ko-KR" altLang="en-US" sz="1800" dirty="0">
                <a:solidFill>
                  <a:schemeClr val="bg1"/>
                </a:solidFill>
              </a:rPr>
              <a:t>보안 코딩 적용하기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파일 업로드 심화 과정은 다음과 같습니다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1) </a:t>
            </a:r>
            <a:r>
              <a:rPr lang="ko-KR" altLang="en-US" sz="1800" dirty="0">
                <a:solidFill>
                  <a:schemeClr val="bg1"/>
                </a:solidFill>
              </a:rPr>
              <a:t>파일을 다운로드 한 횟수 지정하기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</a:rPr>
              <a:t>다중 파일 업로드 구현하기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JSP </a:t>
            </a:r>
            <a:r>
              <a:rPr lang="ko-KR" altLang="en-US" sz="3200" dirty="0">
                <a:solidFill>
                  <a:schemeClr val="bg1"/>
                </a:solidFill>
              </a:rPr>
              <a:t>파일 업로드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3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2606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파일 업로드에서 반드시 구현되어야 할 정보는 다음의 구 가지입니다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1) </a:t>
            </a:r>
            <a:r>
              <a:rPr lang="ko-KR" altLang="en-US" sz="1800" dirty="0">
                <a:solidFill>
                  <a:schemeClr val="bg1"/>
                </a:solidFill>
              </a:rPr>
              <a:t>서버에 저장된 실제 파일의 이름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</a:rPr>
              <a:t>사용자가 지정한 파일의 이름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ko-KR" altLang="en-US" sz="1800" dirty="0">
                <a:solidFill>
                  <a:schemeClr val="bg1"/>
                </a:solidFill>
              </a:rPr>
              <a:t>▶ 구현하는 방법은 두 가지 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1) </a:t>
            </a:r>
            <a:r>
              <a:rPr lang="ko-KR" altLang="en-US" sz="1800" dirty="0">
                <a:solidFill>
                  <a:schemeClr val="bg1"/>
                </a:solidFill>
              </a:rPr>
              <a:t>게시판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프로필 등의 테이블에 파일 관련 속성을 삽입하기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2) </a:t>
            </a:r>
            <a:r>
              <a:rPr lang="ko-KR" altLang="en-US" sz="1800" dirty="0">
                <a:solidFill>
                  <a:schemeClr val="bg1"/>
                </a:solidFill>
              </a:rPr>
              <a:t>따로 파일 관련 테이블을 생성하기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구축하기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1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39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간단하게 작성해 본 테이블 구축 명령은 다음과 같습니다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/* </a:t>
            </a:r>
            <a:r>
              <a:rPr lang="ko-KR" altLang="en-US" sz="1800" dirty="0">
                <a:solidFill>
                  <a:schemeClr val="bg1"/>
                </a:solidFill>
              </a:rPr>
              <a:t>실습용 데이터베이스 생성</a:t>
            </a:r>
            <a:r>
              <a:rPr lang="en-US" altLang="ko-KR" sz="1800" dirty="0">
                <a:solidFill>
                  <a:schemeClr val="bg1"/>
                </a:solidFill>
              </a:rPr>
              <a:t> */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CREATE DATABASE FILE;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USE FILE;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/* </a:t>
            </a:r>
            <a:r>
              <a:rPr lang="ko-KR" altLang="en-US" sz="1800" dirty="0">
                <a:solidFill>
                  <a:schemeClr val="bg1"/>
                </a:solidFill>
              </a:rPr>
              <a:t>파일 업로드 테이블 생성 </a:t>
            </a:r>
            <a:r>
              <a:rPr lang="en-US" altLang="ko-KR" sz="1800" dirty="0">
                <a:solidFill>
                  <a:schemeClr val="bg1"/>
                </a:solidFill>
              </a:rPr>
              <a:t>*/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CREATE TABLE FILE (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  <a:r>
              <a:rPr lang="en-US" altLang="ko-KR" sz="1800" dirty="0" err="1">
                <a:solidFill>
                  <a:schemeClr val="bg1"/>
                </a:solidFill>
              </a:rPr>
              <a:t>fileName</a:t>
            </a:r>
            <a:r>
              <a:rPr lang="en-US" altLang="ko-KR" sz="1800" dirty="0">
                <a:solidFill>
                  <a:schemeClr val="bg1"/>
                </a:solidFill>
              </a:rPr>
              <a:t> VARCHAR(200),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  <a:r>
              <a:rPr lang="en-US" altLang="ko-KR" sz="1800" dirty="0" err="1">
                <a:solidFill>
                  <a:schemeClr val="bg1"/>
                </a:solidFill>
              </a:rPr>
              <a:t>fileRealName</a:t>
            </a:r>
            <a:r>
              <a:rPr lang="en-US" altLang="ko-KR" sz="1800" dirty="0">
                <a:solidFill>
                  <a:schemeClr val="bg1"/>
                </a:solidFill>
              </a:rPr>
              <a:t> VARCHAR(200)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);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구축하기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3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393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업로드 양식 페이지를 작성해봅시다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	</a:t>
            </a:r>
            <a:r>
              <a:rPr lang="fr-FR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&lt;%@ </a:t>
            </a:r>
            <a:r>
              <a:rPr lang="fr-FR" altLang="ko-KR" sz="1800" b="1" dirty="0">
                <a:solidFill>
                  <a:srgbClr val="03A8D8"/>
                </a:solidFill>
                <a:latin typeface="Consolas" panose="020B0609020204030204" pitchFamily="49" charset="0"/>
              </a:rPr>
              <a:t>page </a:t>
            </a:r>
            <a:r>
              <a:rPr lang="fr-FR" altLang="ko-KR" sz="1800" b="1" dirty="0">
                <a:solidFill>
                  <a:srgbClr val="B294BB"/>
                </a:solidFill>
                <a:latin typeface="Consolas" panose="020B0609020204030204" pitchFamily="49" charset="0"/>
              </a:rPr>
              <a:t>language</a:t>
            </a:r>
            <a:r>
              <a:rPr lang="fr-FR" altLang="ko-KR" sz="1800" b="1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b="1" dirty="0">
                <a:solidFill>
                  <a:srgbClr val="B5BD68"/>
                </a:solidFill>
                <a:latin typeface="Consolas" panose="020B0609020204030204" pitchFamily="49" charset="0"/>
              </a:rPr>
              <a:t>"java" </a:t>
            </a:r>
            <a:r>
              <a:rPr lang="fr-FR" altLang="ko-KR" sz="1800" b="1" dirty="0">
                <a:solidFill>
                  <a:srgbClr val="B294BB"/>
                </a:solidFill>
                <a:latin typeface="Consolas" panose="020B0609020204030204" pitchFamily="49" charset="0"/>
              </a:rPr>
              <a:t>contentType</a:t>
            </a:r>
            <a:r>
              <a:rPr lang="fr-FR" altLang="ko-KR" sz="1800" b="1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800" b="1" dirty="0">
                <a:solidFill>
                  <a:srgbClr val="B5BD68"/>
                </a:solidFill>
                <a:latin typeface="Consolas" panose="020B0609020204030204" pitchFamily="49" charset="0"/>
              </a:rPr>
              <a:t>"text/html; charset=UTF-8«  </a:t>
            </a:r>
            <a:r>
              <a:rPr lang="en-US" altLang="ko-KR" sz="1800" dirty="0" err="1">
                <a:solidFill>
                  <a:srgbClr val="B294BB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en-US" altLang="ko-KR" sz="1800" dirty="0">
                <a:solidFill>
                  <a:srgbClr val="81A2BE"/>
                </a:solidFill>
                <a:latin typeface="Consolas" panose="020B0609020204030204" pitchFamily="49" charset="0"/>
              </a:rPr>
              <a:t>	&lt;!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800" dirty="0">
                <a:solidFill>
                  <a:srgbClr val="81A2BE"/>
                </a:solidFill>
                <a:latin typeface="Consolas" panose="020B0609020204030204" pitchFamily="49" charset="0"/>
              </a:rPr>
              <a:t>html&gt;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&lt;html </a:t>
            </a:r>
            <a:r>
              <a:rPr lang="en-US" altLang="ko-KR" sz="1800" dirty="0" err="1">
                <a:solidFill>
                  <a:srgbClr val="DE935F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"ko"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&lt;head&gt;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&lt;meta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&lt;title&gt;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C5C8C6"/>
                </a:solidFill>
                <a:latin typeface="Consolas" panose="020B0609020204030204" pitchFamily="49" charset="0"/>
              </a:rPr>
              <a:t>파일 업로드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&lt;/title&gt;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&lt;/head&gt;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&lt;body&gt;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	&lt;form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B5BD68"/>
                </a:solidFill>
                <a:latin typeface="Consolas" panose="020B0609020204030204" pitchFamily="49" charset="0"/>
              </a:rPr>
              <a:t>uploadAction.jsp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"post" </a:t>
            </a:r>
            <a:r>
              <a:rPr lang="en-US" altLang="ko-KR" sz="1800" dirty="0" err="1">
                <a:solidFill>
                  <a:srgbClr val="DE935F"/>
                </a:solidFill>
                <a:latin typeface="Consolas" panose="020B0609020204030204" pitchFamily="49" charset="0"/>
              </a:rPr>
              <a:t>enctype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			</a:t>
            </a:r>
            <a:r>
              <a:rPr lang="ko-KR" altLang="en-US" sz="1800" dirty="0">
                <a:solidFill>
                  <a:srgbClr val="C5C8C6"/>
                </a:solidFill>
                <a:latin typeface="Consolas" panose="020B0609020204030204" pitchFamily="49" charset="0"/>
              </a:rPr>
              <a:t>파일 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&lt;input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"file"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"file" 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CC666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 /&gt;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		&lt;input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"submit" </a:t>
            </a:r>
            <a:r>
              <a:rPr lang="en-US" altLang="ko-KR" sz="1800" dirty="0">
                <a:solidFill>
                  <a:srgbClr val="DE935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800" dirty="0">
                <a:solidFill>
                  <a:srgbClr val="C5C8C6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800" dirty="0">
                <a:solidFill>
                  <a:srgbClr val="B5BD68"/>
                </a:solidFill>
                <a:latin typeface="Consolas" panose="020B0609020204030204" pitchFamily="49" charset="0"/>
              </a:rPr>
              <a:t>업로드</a:t>
            </a:r>
            <a:r>
              <a:rPr lang="en-US" altLang="ko-KR" sz="1800" dirty="0">
                <a:solidFill>
                  <a:srgbClr val="B5BD68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/&gt;</a:t>
            </a:r>
            <a:r>
              <a:rPr lang="ko-KR" altLang="en-US" sz="1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CC6666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 /&gt;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	&lt;/form&gt;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&lt;/body&gt;</a:t>
            </a:r>
          </a:p>
          <a:p>
            <a:pPr algn="l"/>
            <a:r>
              <a:rPr lang="en-US" altLang="ko-KR" sz="1800" dirty="0">
                <a:solidFill>
                  <a:srgbClr val="CC6666"/>
                </a:solidFill>
                <a:latin typeface="Consolas" panose="020B0609020204030204" pitchFamily="49" charset="0"/>
              </a:rPr>
              <a:t>	&lt;/html&gt;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업로드 양식 페이지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1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66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COS</a:t>
            </a:r>
            <a:r>
              <a:rPr lang="ko-KR" altLang="en-US" sz="1800" dirty="0">
                <a:solidFill>
                  <a:schemeClr val="bg1"/>
                </a:solidFill>
              </a:rPr>
              <a:t> 라이브러리를 </a:t>
            </a:r>
            <a:r>
              <a:rPr lang="en-US" altLang="ko-KR" sz="1800" dirty="0">
                <a:solidFill>
                  <a:schemeClr val="bg1"/>
                </a:solidFill>
              </a:rPr>
              <a:t>WEB-INF </a:t>
            </a:r>
            <a:r>
              <a:rPr lang="ko-KR" altLang="en-US" sz="1800" dirty="0">
                <a:solidFill>
                  <a:schemeClr val="bg1"/>
                </a:solidFill>
              </a:rPr>
              <a:t>폴더에 삽입합니다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연동 클래스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4A241E-A839-4FA2-8203-E26DA82CD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113" y="2725665"/>
            <a:ext cx="4345774" cy="32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9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8F6B91-FEF8-4EB5-B611-B3CD105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80"/>
            <a:ext cx="12191999" cy="13904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9531EA-EF3E-47A1-A00A-C2553A61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25563"/>
          </a:xfrm>
          <a:noFill/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JSP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파일 업로드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114744-E6CB-484A-A53B-B70C88B866A0}"/>
              </a:ext>
            </a:extLst>
          </p:cNvPr>
          <p:cNvSpPr txBox="1">
            <a:spLocks/>
          </p:cNvSpPr>
          <p:nvPr/>
        </p:nvSpPr>
        <p:spPr>
          <a:xfrm>
            <a:off x="582226" y="1933732"/>
            <a:ext cx="11609773" cy="166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bg1"/>
                </a:solidFill>
              </a:rPr>
              <a:t>▶ </a:t>
            </a:r>
            <a:r>
              <a:rPr lang="en-US" altLang="ko-KR" sz="1800" dirty="0">
                <a:solidFill>
                  <a:schemeClr val="bg1"/>
                </a:solidFill>
              </a:rPr>
              <a:t>JDBC </a:t>
            </a:r>
            <a:r>
              <a:rPr lang="ko-KR" altLang="en-US" sz="1800" dirty="0">
                <a:solidFill>
                  <a:schemeClr val="bg1"/>
                </a:solidFill>
              </a:rPr>
              <a:t>라이브러리 또한 </a:t>
            </a:r>
            <a:r>
              <a:rPr lang="en-US" altLang="ko-KR" sz="1800" dirty="0">
                <a:solidFill>
                  <a:schemeClr val="bg1"/>
                </a:solidFill>
              </a:rPr>
              <a:t>WEB-INF </a:t>
            </a:r>
            <a:r>
              <a:rPr lang="ko-KR" altLang="en-US" sz="1800" dirty="0">
                <a:solidFill>
                  <a:schemeClr val="bg1"/>
                </a:solidFill>
              </a:rPr>
              <a:t>폴더에 삽입합니다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▶ 다운로드 경로</a:t>
            </a:r>
            <a:r>
              <a:rPr lang="en-US" altLang="ko-KR" sz="1800" dirty="0">
                <a:solidFill>
                  <a:schemeClr val="bg1"/>
                </a:solidFill>
              </a:rPr>
              <a:t>: https://dev.mysql.com/downloads/connector/j/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  <a:p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776CCBD-0D1E-4452-A56C-E14F88C8E8F0}"/>
              </a:ext>
            </a:extLst>
          </p:cNvPr>
          <p:cNvSpPr txBox="1">
            <a:spLocks/>
          </p:cNvSpPr>
          <p:nvPr/>
        </p:nvSpPr>
        <p:spPr>
          <a:xfrm>
            <a:off x="342530" y="99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※ </a:t>
            </a:r>
            <a:r>
              <a:rPr lang="ko-KR" altLang="en-US" sz="3200" dirty="0">
                <a:solidFill>
                  <a:schemeClr val="bg1"/>
                </a:solidFill>
              </a:rPr>
              <a:t>데이터베이스 연동 클래스 작성하기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B4E359-C567-4E10-9B34-CAC3BCC9A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13" y="2765685"/>
            <a:ext cx="5033771" cy="37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1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1165</Words>
  <Application>Microsoft Office PowerPoint</Application>
  <PresentationFormat>와이드스크린</PresentationFormat>
  <Paragraphs>231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210 나무고딕 B</vt:lpstr>
      <vt:lpstr>맑은 고딕</vt:lpstr>
      <vt:lpstr>Consolas</vt:lpstr>
      <vt:lpstr>210 나무고딕 L</vt:lpstr>
      <vt:lpstr>Arial</vt:lpstr>
      <vt:lpstr>Office 테마</vt:lpstr>
      <vt:lpstr>PowerPoint 프레젠테이션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JSP 파일 업로드</vt:lpstr>
      <vt:lpstr> 이번 시간에 배운 내용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박성언</cp:lastModifiedBy>
  <cp:revision>60</cp:revision>
  <dcterms:created xsi:type="dcterms:W3CDTF">2018-05-02T09:12:30Z</dcterms:created>
  <dcterms:modified xsi:type="dcterms:W3CDTF">2020-08-19T14:31:41Z</dcterms:modified>
</cp:coreProperties>
</file>