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2a0e6e4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2a0e6e4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2a0e6e4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2a0e6e4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2a0e6e4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2a0e6e4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3fd03a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3fd03a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2a0e6e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2a0e6e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2a0e6e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2a0e6e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2a0e6e4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2a0e6e4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2a0e6e4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2a0e6e4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2a0e6e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2a0e6e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2a0e6e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2a0e6e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2a0e6e4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2a0e6e4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2a0e6e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2a0e6e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deshare.net/rcuprak/faster-java-ee-builds-with-gradle-con4921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이란.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‘빌드’ 부터..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525" y="1745900"/>
            <a:ext cx="3165625" cy="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그 위에 얹혀지는 도구들..</a:t>
            </a:r>
            <a:endParaRPr sz="3300"/>
          </a:p>
        </p:txBody>
      </p:sp>
      <p:sp>
        <p:nvSpPr>
          <p:cNvPr id="183" name="Google Shape;183;p22"/>
          <p:cNvSpPr/>
          <p:nvPr/>
        </p:nvSpPr>
        <p:spPr>
          <a:xfrm>
            <a:off x="355900" y="3996500"/>
            <a:ext cx="8610900" cy="7074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</a:rPr>
              <a:t>IDE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8893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번역기</a:t>
            </a:r>
            <a:endParaRPr sz="2100"/>
          </a:p>
        </p:txBody>
      </p:sp>
      <p:sp>
        <p:nvSpPr>
          <p:cNvPr id="185" name="Google Shape;185;p22"/>
          <p:cNvSpPr/>
          <p:nvPr/>
        </p:nvSpPr>
        <p:spPr>
          <a:xfrm>
            <a:off x="21085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편집기</a:t>
            </a:r>
            <a:endParaRPr sz="2100"/>
          </a:p>
        </p:txBody>
      </p:sp>
      <p:sp>
        <p:nvSpPr>
          <p:cNvPr id="186" name="Google Shape;186;p22"/>
          <p:cNvSpPr/>
          <p:nvPr/>
        </p:nvSpPr>
        <p:spPr>
          <a:xfrm>
            <a:off x="33277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실행</a:t>
            </a:r>
            <a:br>
              <a:rPr lang="ko" sz="2100"/>
            </a:br>
            <a:r>
              <a:rPr lang="ko" sz="2100"/>
              <a:t>환경</a:t>
            </a:r>
            <a:endParaRPr sz="2100"/>
          </a:p>
        </p:txBody>
      </p:sp>
      <p:sp>
        <p:nvSpPr>
          <p:cNvPr id="187" name="Google Shape;187;p22"/>
          <p:cNvSpPr/>
          <p:nvPr/>
        </p:nvSpPr>
        <p:spPr>
          <a:xfrm>
            <a:off x="45469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콘솔</a:t>
            </a:r>
            <a:endParaRPr sz="2100"/>
          </a:p>
        </p:txBody>
      </p:sp>
      <p:sp>
        <p:nvSpPr>
          <p:cNvPr id="188" name="Google Shape;188;p22"/>
          <p:cNvSpPr/>
          <p:nvPr/>
        </p:nvSpPr>
        <p:spPr>
          <a:xfrm>
            <a:off x="58423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탐색기</a:t>
            </a:r>
            <a:endParaRPr sz="2100"/>
          </a:p>
        </p:txBody>
      </p:sp>
      <p:sp>
        <p:nvSpPr>
          <p:cNvPr id="189" name="Google Shape;189;p22"/>
          <p:cNvSpPr/>
          <p:nvPr/>
        </p:nvSpPr>
        <p:spPr>
          <a:xfrm>
            <a:off x="70615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...</a:t>
            </a:r>
            <a:endParaRPr sz="2100"/>
          </a:p>
        </p:txBody>
      </p:sp>
      <p:sp>
        <p:nvSpPr>
          <p:cNvPr id="190" name="Google Shape;190;p22"/>
          <p:cNvSpPr/>
          <p:nvPr/>
        </p:nvSpPr>
        <p:spPr>
          <a:xfrm>
            <a:off x="3072750" y="988400"/>
            <a:ext cx="2881800" cy="19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빌드도구</a:t>
            </a:r>
            <a:endParaRPr sz="2200"/>
          </a:p>
        </p:txBody>
      </p:sp>
      <p:sp>
        <p:nvSpPr>
          <p:cNvPr id="191" name="Google Shape;191;p22"/>
          <p:cNvSpPr/>
          <p:nvPr/>
        </p:nvSpPr>
        <p:spPr>
          <a:xfrm>
            <a:off x="405750" y="988400"/>
            <a:ext cx="2486400" cy="19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형상관리 도구</a:t>
            </a:r>
            <a:endParaRPr sz="2200"/>
          </a:p>
        </p:txBody>
      </p:sp>
      <p:sp>
        <p:nvSpPr>
          <p:cNvPr id="192" name="Google Shape;192;p22"/>
          <p:cNvSpPr/>
          <p:nvPr/>
        </p:nvSpPr>
        <p:spPr>
          <a:xfrm>
            <a:off x="6120750" y="988400"/>
            <a:ext cx="2881800" cy="19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테스트도구</a:t>
            </a:r>
            <a:endParaRPr sz="2200"/>
          </a:p>
        </p:txBody>
      </p:sp>
      <p:sp>
        <p:nvSpPr>
          <p:cNvPr id="193" name="Google Shape;193;p22"/>
          <p:cNvSpPr/>
          <p:nvPr/>
        </p:nvSpPr>
        <p:spPr>
          <a:xfrm>
            <a:off x="3444300" y="1756600"/>
            <a:ext cx="2227200" cy="8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Maven,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Gradle,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Ant</a:t>
            </a:r>
            <a:endParaRPr sz="2000"/>
          </a:p>
        </p:txBody>
      </p:sp>
      <p:sp>
        <p:nvSpPr>
          <p:cNvPr id="194" name="Google Shape;194;p22"/>
          <p:cNvSpPr/>
          <p:nvPr/>
        </p:nvSpPr>
        <p:spPr>
          <a:xfrm>
            <a:off x="548700" y="1756600"/>
            <a:ext cx="2227200" cy="8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Git, CVS</a:t>
            </a:r>
            <a:endParaRPr sz="2000"/>
          </a:p>
        </p:txBody>
      </p:sp>
      <p:sp>
        <p:nvSpPr>
          <p:cNvPr id="195" name="Google Shape;195;p22"/>
          <p:cNvSpPr/>
          <p:nvPr/>
        </p:nvSpPr>
        <p:spPr>
          <a:xfrm>
            <a:off x="6492300" y="1756600"/>
            <a:ext cx="2227200" cy="8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JUnit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생성기능은 이클립스에도 있는데, 왜 굳이 ‘메이븐’을?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311700" y="1641775"/>
            <a:ext cx="85206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부터 풀어 나갈 이야기다.  (훗..)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나중에는(훗날?) 이클립스보다 메이븐이 낳다고 여길수도...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이클립스에서 프로젝트 생성하는 것과 메이븐으로 프로젝트 생성하는 것은 </a:t>
            </a:r>
            <a:r>
              <a:rPr lang="ko">
                <a:solidFill>
                  <a:srgbClr val="FF0000"/>
                </a:solidFill>
              </a:rPr>
              <a:t>다르다</a:t>
            </a:r>
            <a:r>
              <a:rPr lang="ko"/>
              <a:t>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주요 장점은 </a:t>
            </a:r>
            <a:r>
              <a:rPr b="1" lang="ko"/>
              <a:t>생산성</a:t>
            </a:r>
            <a:r>
              <a:rPr lang="ko"/>
              <a:t>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140225"/>
            <a:ext cx="2994900" cy="26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이클립스가 제공하지 않는 메이븐 만의 기능.</a:t>
            </a:r>
            <a:endParaRPr sz="3400"/>
          </a:p>
        </p:txBody>
      </p:sp>
      <p:sp>
        <p:nvSpPr>
          <p:cNvPr id="207" name="Google Shape;207;p24"/>
          <p:cNvSpPr/>
          <p:nvPr/>
        </p:nvSpPr>
        <p:spPr>
          <a:xfrm>
            <a:off x="3804825" y="4038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804825" y="9372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설정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804825" y="1470675"/>
            <a:ext cx="1607400" cy="42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작업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804825" y="20040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3804825" y="25374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3804825" y="30708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804825" y="36042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804825" y="41376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레포팅(문서)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545325" y="298500"/>
            <a:ext cx="2994900" cy="7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정의 프로젝트 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45325" y="831900"/>
            <a:ext cx="2994900" cy="7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관리 의존성 체크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5545325" y="3422700"/>
            <a:ext cx="2994900" cy="7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저장소 활용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23550" y="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빌드 툴들..</a:t>
            </a:r>
            <a:endParaRPr/>
          </a:p>
        </p:txBody>
      </p:sp>
      <p:pic>
        <p:nvPicPr>
          <p:cNvPr id="223" name="Google Shape;223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791600"/>
            <a:ext cx="4628526" cy="3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 = 빌드툴 (Build Tool)!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885325"/>
            <a:ext cx="85206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프로젝트를 만들때 가장 사용하는 ‘빌드툴’ ! 메이븐!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복잡~한 </a:t>
            </a:r>
            <a:r>
              <a:rPr b="1" lang="ko">
                <a:solidFill>
                  <a:srgbClr val="0000FF"/>
                </a:solidFill>
              </a:rPr>
              <a:t>‘빌드’</a:t>
            </a:r>
            <a:r>
              <a:rPr lang="ko"/>
              <a:t> 를 다루기 쉽게 만든 툴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816400" y="3809375"/>
            <a:ext cx="3161700" cy="1253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‘빌드’ 가 뭐길래.?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52600" y="64025"/>
            <a:ext cx="5410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‘빌드’ 과정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862225" y="1752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862225" y="7086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설정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862225" y="1242075"/>
            <a:ext cx="1607400" cy="42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작업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862225" y="17754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862225" y="23088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862225" y="28422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862225" y="33756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862225" y="39090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레포팅(문서)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03500" y="796350"/>
            <a:ext cx="4374300" cy="6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일반적인 의미에서 ‘프로젝트’ 다..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(※이클립스의 ‘프로젝트’ 에 국한된 이야기가 아니다)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730188" y="175275"/>
            <a:ext cx="934800" cy="41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빌드</a:t>
            </a:r>
            <a:endParaRPr sz="2400"/>
          </a:p>
        </p:txBody>
      </p:sp>
      <p:sp>
        <p:nvSpPr>
          <p:cNvPr id="91" name="Google Shape;91;p15"/>
          <p:cNvSpPr/>
          <p:nvPr/>
        </p:nvSpPr>
        <p:spPr>
          <a:xfrm>
            <a:off x="876725" y="1551975"/>
            <a:ext cx="3568800" cy="1209600"/>
          </a:xfrm>
          <a:prstGeom prst="wedgeRoundRectCallout">
            <a:avLst>
              <a:gd fmla="val 69710" name="adj1"/>
              <a:gd fmla="val -15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개발과정에서는 이 과정이 자주 반복되기에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이를 효율적으로 개발할수 있도록 해주는 것들이 </a:t>
            </a:r>
            <a:r>
              <a:rPr b="1" lang="ko">
                <a:solidFill>
                  <a:srgbClr val="0000FF"/>
                </a:solidFill>
              </a:rPr>
              <a:t>빌드도구(빌드툴)</a:t>
            </a:r>
            <a:r>
              <a:rPr lang="ko"/>
              <a:t> 이다.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11000" y="2967300"/>
            <a:ext cx="3570600" cy="1038900"/>
          </a:xfrm>
          <a:prstGeom prst="wedgeRoundRectCallout">
            <a:avLst>
              <a:gd fmla="val -4019" name="adj1"/>
              <a:gd fmla="val -8204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자바언어에서 </a:t>
            </a:r>
            <a:r>
              <a:rPr b="1" lang="ko"/>
              <a:t>빌드툴</a:t>
            </a:r>
            <a:r>
              <a:rPr lang="ko"/>
              <a:t>중 하나가 </a:t>
            </a:r>
            <a:r>
              <a:rPr b="1" lang="ko"/>
              <a:t>메이븐!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빌드과정을 경량화 하고 쉽게 다룰수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32581" y="2096031"/>
            <a:ext cx="822449" cy="8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이클립스도 빌드툴?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671225" y="7848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671225" y="13182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설정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671225" y="1851675"/>
            <a:ext cx="1607400" cy="42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작업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671225" y="23850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71225" y="29184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671225" y="34518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671225" y="39852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671225" y="45186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레포팅(문서)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39188" y="784875"/>
            <a:ext cx="934800" cy="41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!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825" y="1304825"/>
            <a:ext cx="366712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6"/>
          <p:cNvCxnSpPr/>
          <p:nvPr/>
        </p:nvCxnSpPr>
        <p:spPr>
          <a:xfrm>
            <a:off x="4121700" y="907000"/>
            <a:ext cx="0" cy="3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5099625" y="126300"/>
            <a:ext cx="3587100" cy="918600"/>
          </a:xfrm>
          <a:prstGeom prst="wedgeRoundRectCallout">
            <a:avLst>
              <a:gd fmla="val -18825" name="adj1"/>
              <a:gd fmla="val 849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이클립스도 빌드툴 아닌가요?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생성, 라이브러리 설정, 코드 작업, 컴파일,  다 하는데?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이클립스는 IDE 다!   빌드툴이 아니다.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847625"/>
            <a:ext cx="4885750" cy="3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752000" y="998850"/>
            <a:ext cx="31572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IDE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: 통합개발환경, Integrated Development Envirionment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개발환경을 총 망라한 개발툴!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규모적으로 보면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빌드툴보다 더 많은 기능들 (ex: 편집기, 디버깅, 협업 등)  을 가지고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우리가 알고 있는 수많은 개발툴이 빌드툴이 아니라 IDE 개발툴이다.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이클립스, VisualSudioCode. IntelliJ 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646000" y="631450"/>
            <a:ext cx="2250300" cy="436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775" y="174250"/>
            <a:ext cx="2923698" cy="19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875" y="1308413"/>
            <a:ext cx="3484136" cy="20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775" y="2461275"/>
            <a:ext cx="2625190" cy="2094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4879425" y="599050"/>
            <a:ext cx="1561500" cy="516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6670475" y="1665850"/>
            <a:ext cx="1751700" cy="516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VisualStudioCode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879425" y="2808850"/>
            <a:ext cx="1561500" cy="516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IntelliJ</a:t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831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대부분의 IDE 들은 maven 과 같이 사용 가능!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985425" y="7848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985425" y="1318275"/>
            <a:ext cx="1607400" cy="42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설정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85425" y="1851675"/>
            <a:ext cx="1607400" cy="42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작업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985425" y="23850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985425" y="29184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985425" y="34518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985425" y="39852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985425" y="4518675"/>
            <a:ext cx="1607400" cy="42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레포팅(문서)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697575" y="1013475"/>
            <a:ext cx="1332300" cy="2975400"/>
          </a:xfrm>
          <a:prstGeom prst="rightArrow">
            <a:avLst>
              <a:gd fmla="val 66666" name="adj1"/>
              <a:gd fmla="val 2757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 빌드툴은 특정 IDE에 종속되어 있는게 아니다.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0825" y="1533525"/>
            <a:ext cx="1015114" cy="2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686550" y="907000"/>
            <a:ext cx="3157200" cy="3811800"/>
          </a:xfrm>
          <a:prstGeom prst="wedgeRoundRectCallout">
            <a:avLst>
              <a:gd fmla="val -61273" name="adj1"/>
              <a:gd fmla="val -36747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1283674" y="1172100"/>
            <a:ext cx="1002300" cy="59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IDE</a:t>
            </a:r>
            <a:endParaRPr sz="2000"/>
          </a:p>
        </p:txBody>
      </p:sp>
      <p:sp>
        <p:nvSpPr>
          <p:cNvPr id="146" name="Google Shape;146;p19"/>
          <p:cNvSpPr/>
          <p:nvPr/>
        </p:nvSpPr>
        <p:spPr>
          <a:xfrm>
            <a:off x="2821088" y="11721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탐색기</a:t>
            </a:r>
            <a:endParaRPr sz="2000"/>
          </a:p>
        </p:txBody>
      </p:sp>
      <p:sp>
        <p:nvSpPr>
          <p:cNvPr id="147" name="Google Shape;147;p19"/>
          <p:cNvSpPr/>
          <p:nvPr/>
        </p:nvSpPr>
        <p:spPr>
          <a:xfrm>
            <a:off x="2821088" y="18579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편집기</a:t>
            </a:r>
            <a:endParaRPr sz="2000"/>
          </a:p>
        </p:txBody>
      </p:sp>
      <p:sp>
        <p:nvSpPr>
          <p:cNvPr id="148" name="Google Shape;148;p19"/>
          <p:cNvSpPr/>
          <p:nvPr/>
        </p:nvSpPr>
        <p:spPr>
          <a:xfrm>
            <a:off x="2821088" y="25437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콘솔</a:t>
            </a:r>
            <a:endParaRPr sz="2000"/>
          </a:p>
        </p:txBody>
      </p:sp>
      <p:sp>
        <p:nvSpPr>
          <p:cNvPr id="149" name="Google Shape;149;p19"/>
          <p:cNvSpPr/>
          <p:nvPr/>
        </p:nvSpPr>
        <p:spPr>
          <a:xfrm>
            <a:off x="2821088" y="32295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컴파일러</a:t>
            </a:r>
            <a:endParaRPr sz="2000"/>
          </a:p>
        </p:txBody>
      </p:sp>
      <p:sp>
        <p:nvSpPr>
          <p:cNvPr id="150" name="Google Shape;150;p19"/>
          <p:cNvSpPr/>
          <p:nvPr/>
        </p:nvSpPr>
        <p:spPr>
          <a:xfrm>
            <a:off x="2821088" y="39153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디버거</a:t>
            </a:r>
            <a:endParaRPr sz="2000"/>
          </a:p>
        </p:txBody>
      </p:sp>
      <p:sp>
        <p:nvSpPr>
          <p:cNvPr id="151" name="Google Shape;151;p19"/>
          <p:cNvSpPr/>
          <p:nvPr/>
        </p:nvSpPr>
        <p:spPr>
          <a:xfrm>
            <a:off x="4296830" y="11721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형상관리</a:t>
            </a:r>
            <a:endParaRPr sz="2000"/>
          </a:p>
        </p:txBody>
      </p:sp>
      <p:sp>
        <p:nvSpPr>
          <p:cNvPr id="152" name="Google Shape;152;p19"/>
          <p:cNvSpPr/>
          <p:nvPr/>
        </p:nvSpPr>
        <p:spPr>
          <a:xfrm>
            <a:off x="4296830" y="18579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빌드툴</a:t>
            </a:r>
            <a:endParaRPr b="1" sz="2000"/>
          </a:p>
        </p:txBody>
      </p:sp>
      <p:sp>
        <p:nvSpPr>
          <p:cNvPr id="153" name="Google Shape;153;p19"/>
          <p:cNvSpPr/>
          <p:nvPr/>
        </p:nvSpPr>
        <p:spPr>
          <a:xfrm>
            <a:off x="4296830" y="25437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테스트 툴</a:t>
            </a:r>
            <a:endParaRPr sz="2000"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프로젝트에 필요한 여러 도구들.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296830" y="32295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...</a:t>
            </a:r>
            <a:endParaRPr sz="2000"/>
          </a:p>
        </p:txBody>
      </p:sp>
      <p:sp>
        <p:nvSpPr>
          <p:cNvPr id="156" name="Google Shape;156;p19"/>
          <p:cNvSpPr/>
          <p:nvPr/>
        </p:nvSpPr>
        <p:spPr>
          <a:xfrm>
            <a:off x="4296830" y="3915300"/>
            <a:ext cx="1329900" cy="59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...</a:t>
            </a:r>
            <a:endParaRPr sz="2000"/>
          </a:p>
        </p:txBody>
      </p:sp>
      <p:sp>
        <p:nvSpPr>
          <p:cNvPr id="157" name="Google Shape;157;p19"/>
          <p:cNvSpPr txBox="1"/>
          <p:nvPr/>
        </p:nvSpPr>
        <p:spPr>
          <a:xfrm>
            <a:off x="6280125" y="2485175"/>
            <a:ext cx="2755500" cy="7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따라서.. 빌드툴은 편집기가 없다!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127725" y="1342175"/>
            <a:ext cx="2755500" cy="7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빌드툴은 이러한 도구들과 어우러져 개발할수 있도록 하는 툴..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07925" y="2332775"/>
            <a:ext cx="2314500" cy="7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 모든 도구들이 통합되어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있는게 IDE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?? 이클립스에서 ‘프로젝트’ 생성한건?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메이븐 빌드로 생성한겁니까?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→  답: 그럴수도... 아닐수도...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IDE 에 프로젝트 관리 관련하여 포함되어 있는 전문화된 도구들</a:t>
            </a:r>
            <a:endParaRPr sz="3300"/>
          </a:p>
        </p:txBody>
      </p:sp>
      <p:sp>
        <p:nvSpPr>
          <p:cNvPr id="171" name="Google Shape;171;p21"/>
          <p:cNvSpPr/>
          <p:nvPr/>
        </p:nvSpPr>
        <p:spPr>
          <a:xfrm>
            <a:off x="355900" y="3996500"/>
            <a:ext cx="8610900" cy="7074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</a:rPr>
              <a:t>IDE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8893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번역기</a:t>
            </a:r>
            <a:endParaRPr sz="2100"/>
          </a:p>
        </p:txBody>
      </p:sp>
      <p:sp>
        <p:nvSpPr>
          <p:cNvPr id="173" name="Google Shape;173;p21"/>
          <p:cNvSpPr/>
          <p:nvPr/>
        </p:nvSpPr>
        <p:spPr>
          <a:xfrm>
            <a:off x="21085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편집기</a:t>
            </a:r>
            <a:endParaRPr sz="2100"/>
          </a:p>
        </p:txBody>
      </p:sp>
      <p:sp>
        <p:nvSpPr>
          <p:cNvPr id="174" name="Google Shape;174;p21"/>
          <p:cNvSpPr/>
          <p:nvPr/>
        </p:nvSpPr>
        <p:spPr>
          <a:xfrm>
            <a:off x="33277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실행</a:t>
            </a:r>
            <a:br>
              <a:rPr lang="ko" sz="2100"/>
            </a:br>
            <a:r>
              <a:rPr lang="ko" sz="2100"/>
              <a:t>환경</a:t>
            </a:r>
            <a:endParaRPr sz="2100"/>
          </a:p>
        </p:txBody>
      </p:sp>
      <p:sp>
        <p:nvSpPr>
          <p:cNvPr id="175" name="Google Shape;175;p21"/>
          <p:cNvSpPr/>
          <p:nvPr/>
        </p:nvSpPr>
        <p:spPr>
          <a:xfrm>
            <a:off x="45469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콘솔</a:t>
            </a:r>
            <a:endParaRPr sz="2100"/>
          </a:p>
        </p:txBody>
      </p:sp>
      <p:sp>
        <p:nvSpPr>
          <p:cNvPr id="176" name="Google Shape;176;p21"/>
          <p:cNvSpPr/>
          <p:nvPr/>
        </p:nvSpPr>
        <p:spPr>
          <a:xfrm>
            <a:off x="58423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탐색기</a:t>
            </a:r>
            <a:endParaRPr sz="2100"/>
          </a:p>
        </p:txBody>
      </p:sp>
      <p:sp>
        <p:nvSpPr>
          <p:cNvPr id="177" name="Google Shape;177;p21"/>
          <p:cNvSpPr/>
          <p:nvPr/>
        </p:nvSpPr>
        <p:spPr>
          <a:xfrm>
            <a:off x="7061500" y="3082100"/>
            <a:ext cx="1305600" cy="10563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...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