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PT Sans Narrow"/>
      <p:regular r:id="rId18"/>
      <p:bold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43A5F47-F0C5-4B40-9C8B-F07D181BEB4A}">
  <a:tblStyle styleId="{B43A5F47-F0C5-4B40-9C8B-F07D181BEB4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5.xml"/><Relationship Id="rId22" Type="http://schemas.openxmlformats.org/officeDocument/2006/relationships/font" Target="fonts/OpenSans-italic.fntdata"/><Relationship Id="rId10" Type="http://schemas.openxmlformats.org/officeDocument/2006/relationships/slide" Target="slides/slide4.xml"/><Relationship Id="rId21" Type="http://schemas.openxmlformats.org/officeDocument/2006/relationships/font" Target="fonts/OpenSans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PTSansNarrow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TSansNarrow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93e36ea485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93e36ea485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93e36ea48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93e36ea48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6fd5a005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6fd5a005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3e36ea48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3e36ea48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3e36ea485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3e36ea485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6fd5a005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96fd5a005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3e36ea48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93e36ea48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93e36ea48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93e36ea48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93e36ea485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93e36ea485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3e36ea485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93e36ea485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zoom.us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11" Type="http://schemas.openxmlformats.org/officeDocument/2006/relationships/image" Target="../media/image8.png"/><Relationship Id="rId10" Type="http://schemas.openxmlformats.org/officeDocument/2006/relationships/image" Target="../media/image1.png"/><Relationship Id="rId9" Type="http://schemas.openxmlformats.org/officeDocument/2006/relationships/image" Target="../media/image11.png"/><Relationship Id="rId5" Type="http://schemas.openxmlformats.org/officeDocument/2006/relationships/image" Target="../media/image14.png"/><Relationship Id="rId6" Type="http://schemas.openxmlformats.org/officeDocument/2006/relationships/image" Target="../media/image5.png"/><Relationship Id="rId7" Type="http://schemas.openxmlformats.org/officeDocument/2006/relationships/image" Target="../media/image2.png"/><Relationship Id="rId8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3.png"/><Relationship Id="rId5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비대면 수업 강의 안내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9900FF"/>
                </a:solidFill>
              </a:rPr>
              <a:t>Java프레임웍기반 풀스택양성 B</a:t>
            </a:r>
            <a:endParaRPr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매 강의시간 비번이 바뀝니다 (국기과정)</a:t>
            </a:r>
            <a:endParaRPr/>
          </a:p>
        </p:txBody>
      </p:sp>
      <p:sp>
        <p:nvSpPr>
          <p:cNvPr id="163" name="Google Shape;163;p22"/>
          <p:cNvSpPr txBox="1"/>
          <p:nvPr>
            <p:ph idx="1" type="body"/>
          </p:nvPr>
        </p:nvSpPr>
        <p:spPr>
          <a:xfrm>
            <a:off x="235500" y="732925"/>
            <a:ext cx="8520600" cy="36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매 강의 ‘시간’ 마다 회의 개설, 종료 를 반복 합니다.</a:t>
            </a:r>
            <a:br>
              <a:rPr lang="ko"/>
            </a:br>
            <a:r>
              <a:rPr lang="ko"/>
              <a:t>ex: 하루 8교시면 8번을 반복합니다.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매 강의시간 ‘시작’ 할때마다, </a:t>
            </a:r>
            <a:br>
              <a:rPr lang="ko"/>
            </a:br>
            <a:r>
              <a:rPr lang="ko"/>
              <a:t>매 강의시간 ‘종료’ 할때마다</a:t>
            </a:r>
            <a:br>
              <a:rPr lang="ko"/>
            </a:br>
            <a:r>
              <a:rPr lang="ko"/>
              <a:t>강사 지시에 따라</a:t>
            </a:r>
            <a:br>
              <a:rPr lang="ko"/>
            </a:br>
            <a:r>
              <a:rPr lang="ko"/>
              <a:t>Zoom 채팅창에 출석체크 하고 화면보기가 캡쳐</a:t>
            </a:r>
            <a:br>
              <a:rPr lang="ko"/>
            </a:br>
            <a:r>
              <a:rPr lang="ko"/>
              <a:t>됩니다.</a:t>
            </a:r>
            <a:br>
              <a:rPr lang="ko"/>
            </a:br>
            <a:br>
              <a:rPr lang="ko"/>
            </a:br>
            <a:r>
              <a:rPr lang="ko"/>
              <a:t>- 시작할때 </a:t>
            </a:r>
            <a:r>
              <a:rPr b="1" lang="ko"/>
              <a:t>출첵</a:t>
            </a:r>
            <a:r>
              <a:rPr lang="ko"/>
              <a:t> + </a:t>
            </a:r>
            <a:r>
              <a:rPr b="1" lang="ko"/>
              <a:t>화면보기</a:t>
            </a:r>
            <a:r>
              <a:rPr lang="ko"/>
              <a:t> 가 출석 증거자료로 제출됩니다.</a:t>
            </a:r>
            <a:br>
              <a:rPr lang="ko"/>
            </a:br>
            <a:r>
              <a:rPr lang="ko"/>
              <a:t>- 종료할때 </a:t>
            </a:r>
            <a:r>
              <a:rPr b="1" lang="ko"/>
              <a:t>출첵</a:t>
            </a:r>
            <a:r>
              <a:rPr lang="ko"/>
              <a:t> + </a:t>
            </a:r>
            <a:r>
              <a:rPr b="1" lang="ko"/>
              <a:t>화면보기</a:t>
            </a:r>
            <a:r>
              <a:rPr lang="ko"/>
              <a:t> 가 </a:t>
            </a:r>
            <a:r>
              <a:rPr lang="ko"/>
              <a:t>출석 증거자료로 제출됩니다.</a:t>
            </a:r>
            <a:endParaRPr/>
          </a:p>
        </p:txBody>
      </p:sp>
      <p:pic>
        <p:nvPicPr>
          <p:cNvPr id="164" name="Google Shape;16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5300" y="1309100"/>
            <a:ext cx="2667000" cy="1714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Google Shape;165;p22"/>
          <p:cNvCxnSpPr>
            <a:endCxn id="164" idx="1"/>
          </p:cNvCxnSpPr>
          <p:nvPr/>
        </p:nvCxnSpPr>
        <p:spPr>
          <a:xfrm flipH="1" rot="10800000">
            <a:off x="5407800" y="2166350"/>
            <a:ext cx="757500" cy="4602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" name="Google Shape;166;p22"/>
          <p:cNvSpPr/>
          <p:nvPr/>
        </p:nvSpPr>
        <p:spPr>
          <a:xfrm>
            <a:off x="6828750" y="3281275"/>
            <a:ext cx="2175000" cy="830100"/>
          </a:xfrm>
          <a:prstGeom prst="wedgeRoundRectCallout">
            <a:avLst>
              <a:gd fmla="val -33767" name="adj1"/>
              <a:gd fmla="val -78786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캠코더가 없으신 분들은 텍스트로 나오게 표시될겁니다.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type="title"/>
          </p:nvPr>
        </p:nvSpPr>
        <p:spPr>
          <a:xfrm>
            <a:off x="311700" y="-12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한번 들어온 강의실 (회의 id) 는 매번 입력하지 안하셔도 됩니다.</a:t>
            </a:r>
            <a:endParaRPr/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789" y="1152424"/>
            <a:ext cx="5125459" cy="314812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3" name="Google Shape;173;p23"/>
          <p:cNvSpPr/>
          <p:nvPr/>
        </p:nvSpPr>
        <p:spPr>
          <a:xfrm>
            <a:off x="5630900" y="2301925"/>
            <a:ext cx="2334900" cy="974100"/>
          </a:xfrm>
          <a:prstGeom prst="wedgeRoundRectCallout">
            <a:avLst>
              <a:gd fmla="val -86586" name="adj1"/>
              <a:gd fmla="val 97246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회의 id 는 저장되어 있을겁니다.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그러나 비번은 바뀌어 운용될수 있습니다.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우선 학원측에서 전달된 내용 먼저 참조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학원측에서 비대면 수업 관련 안내가 전달되었다면, 이를 먼저 필독하고 참조하신다음.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수업과 관련하여 다음 내용들을 읽고 준비해주세요.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235500" y="-511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가급적 듀얼 모니터 환경 추천 합니다.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725" y="1113450"/>
            <a:ext cx="3733225" cy="28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5100" y="1354025"/>
            <a:ext cx="2010300" cy="184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9775" y="1358475"/>
            <a:ext cx="2010300" cy="18410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/>
          <p:nvPr/>
        </p:nvSpPr>
        <p:spPr>
          <a:xfrm>
            <a:off x="248250" y="3977975"/>
            <a:ext cx="8678700" cy="6009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듀얼 모니터 환경은 ‘권장추천 사항입니다’ .  꼭 준비되지 않아도 좋습니다. ...</a:t>
            </a:r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3623" y="1506448"/>
            <a:ext cx="707400" cy="70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46548" y="1646873"/>
            <a:ext cx="707400" cy="707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" name="Google Shape;85;p15"/>
          <p:cNvCxnSpPr/>
          <p:nvPr/>
        </p:nvCxnSpPr>
        <p:spPr>
          <a:xfrm>
            <a:off x="4572000" y="961050"/>
            <a:ext cx="31200" cy="276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86" name="Google Shape;8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39196" y="2479549"/>
            <a:ext cx="1580050" cy="946401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86575" y="1609350"/>
            <a:ext cx="1457506" cy="872999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8" name="Google Shape;88;p15"/>
          <p:cNvSpPr txBox="1"/>
          <p:nvPr/>
        </p:nvSpPr>
        <p:spPr>
          <a:xfrm>
            <a:off x="2101175" y="2761350"/>
            <a:ext cx="1256100" cy="382800"/>
          </a:xfrm>
          <a:prstGeom prst="rect">
            <a:avLst/>
          </a:prstGeom>
          <a:solidFill>
            <a:srgbClr val="FFFFFF">
              <a:alpha val="89220"/>
            </a:srgbClr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내 작업화면</a:t>
            </a:r>
            <a:endParaRPr b="1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7387275" y="1809175"/>
            <a:ext cx="1256100" cy="382800"/>
          </a:xfrm>
          <a:prstGeom prst="rect">
            <a:avLst/>
          </a:prstGeom>
          <a:solidFill>
            <a:srgbClr val="FFFFFF">
              <a:alpha val="89220"/>
            </a:srgbClr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내 작업화면</a:t>
            </a:r>
            <a:endParaRPr b="1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192725" y="656250"/>
            <a:ext cx="5031000" cy="52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한쪽 화면에의 </a:t>
            </a:r>
            <a:r>
              <a:rPr b="1" lang="ko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zoom강의실</a:t>
            </a:r>
            <a:r>
              <a:rPr lang="ko">
                <a:latin typeface="Open Sans"/>
                <a:ea typeface="Open Sans"/>
                <a:cs typeface="Open Sans"/>
                <a:sym typeface="Open Sans"/>
              </a:rPr>
              <a:t>, 다른 한쪽에는 </a:t>
            </a:r>
            <a:r>
              <a:rPr b="1" lang="ko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내 작업화면</a:t>
            </a: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을 두고 강의 들으시는게 편할겁니다.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4377225" y="2025175"/>
            <a:ext cx="510900" cy="38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OR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159300" y="-423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원격 강의 환경</a:t>
            </a:r>
            <a:endParaRPr/>
          </a:p>
        </p:txBody>
      </p:sp>
      <p:sp>
        <p:nvSpPr>
          <p:cNvPr id="97" name="Google Shape;97;p16"/>
          <p:cNvSpPr txBox="1"/>
          <p:nvPr/>
        </p:nvSpPr>
        <p:spPr>
          <a:xfrm>
            <a:off x="458800" y="553325"/>
            <a:ext cx="62919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아래 환경들이 사전 세팅 되어 있어야 합니다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98" name="Google Shape;98;p16"/>
          <p:cNvGraphicFramePr/>
          <p:nvPr/>
        </p:nvGraphicFramePr>
        <p:xfrm>
          <a:off x="295675" y="983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{B43A5F47-F0C5-4B40-9C8B-F07D181BEB4A}</a:tableStyleId>
              </a:tblPr>
              <a:tblGrid>
                <a:gridCol w="1997625"/>
                <a:gridCol w="6522975"/>
              </a:tblGrid>
              <a:tr h="621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ZOOM  </a:t>
                      </a:r>
                      <a:br>
                        <a:rPr lang="ko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ko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(강의실)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>
                          <a:solidFill>
                            <a:schemeClr val="hlink"/>
                          </a:solidFill>
                          <a:hlinkClick r:id="rId3"/>
                        </a:rPr>
                        <a:t>https://zoom.us/</a:t>
                      </a:r>
                      <a:r>
                        <a:rPr lang="ko"/>
                        <a:t>  들어가셔서 ‘회의용 Zoom 클라이언트’ 다운받아 설치하시면 됩니다.  자세한 건 학원측 안내문 참조하세요.</a:t>
                      </a:r>
                      <a:br>
                        <a:rPr lang="ko"/>
                      </a:br>
                      <a:r>
                        <a:rPr lang="ko"/>
                        <a:t>Zoom 에 있는 ‘채팅 기능’도 사용합니다. (출첵등에 필수)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ko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개발 환경 툴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수업진행하는  현재 수업에 사용중인 개발 환경 툴</a:t>
                      </a:r>
                      <a:br>
                        <a:rPr lang="ko"/>
                      </a:br>
                      <a:r>
                        <a:rPr lang="ko"/>
                        <a:t>ex) </a:t>
                      </a:r>
                      <a:r>
                        <a:rPr lang="ko"/>
                        <a:t>이클립스,  VSC 등..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ko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구글 드라이브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원격강의에서도 적극 활용합니다.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ko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DropBox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원격강의에서 더욱 중요할겁니다.  강사 워크스페이스를 VSC 등으로 열어두시면 실시간 업데이트 되는 내용을 참조하시면서 따라오실수 있습니다.  또한 수강생분들의 실시간 수행내용 피드백도 이를 통해 진행합니다.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ko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카카오톡 </a:t>
                      </a:r>
                      <a:br>
                        <a:rPr lang="ko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ko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(PC버젼)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Zoom 채팅 기능은 출첵등의 용도때문에 1차적으로 사용하겠습니다.</a:t>
                      </a:r>
                      <a:br>
                        <a:rPr lang="ko"/>
                      </a:br>
                      <a:r>
                        <a:rPr lang="ko"/>
                        <a:t>그러나, 다른 용도로 카톡도 사용합니다.  카톡 PC버젼 미리 설치해두세요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강의실(회의실) 입장시 이름. </a:t>
            </a:r>
            <a:endParaRPr/>
          </a:p>
        </p:txBody>
      </p:sp>
      <p:sp>
        <p:nvSpPr>
          <p:cNvPr id="104" name="Google Shape;104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이름(전화번호 뒷자리4개) </a:t>
            </a:r>
            <a:r>
              <a:rPr lang="ko"/>
              <a:t>  ← 형식의 이름으로 입장해주세요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ex) 홍길동(4561),  이순재(1234) ...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340050" y="-208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ALT + TAB (작업전환) 등을  적극 활용하세요</a:t>
            </a:r>
            <a:endParaRPr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2725" y="762750"/>
            <a:ext cx="1457506" cy="8730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1" name="Google Shape;111;p18"/>
          <p:cNvSpPr txBox="1"/>
          <p:nvPr/>
        </p:nvSpPr>
        <p:spPr>
          <a:xfrm>
            <a:off x="4543425" y="962575"/>
            <a:ext cx="1256100" cy="382800"/>
          </a:xfrm>
          <a:prstGeom prst="rect">
            <a:avLst/>
          </a:prstGeom>
          <a:solidFill>
            <a:srgbClr val="FFFFFF">
              <a:alpha val="89220"/>
            </a:srgbClr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내 작업화면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1600" y="1556575"/>
            <a:ext cx="1457506" cy="872999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3" name="Google Shape;11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0653" y="1601853"/>
            <a:ext cx="419400" cy="4194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4" name="Google Shape;114;p18"/>
          <p:cNvSpPr txBox="1"/>
          <p:nvPr/>
        </p:nvSpPr>
        <p:spPr>
          <a:xfrm>
            <a:off x="2690850" y="2038350"/>
            <a:ext cx="999000" cy="290400"/>
          </a:xfrm>
          <a:prstGeom prst="rect">
            <a:avLst/>
          </a:prstGeom>
          <a:solidFill>
            <a:srgbClr val="FFFFFF">
              <a:alpha val="89220"/>
            </a:srgbClr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강의실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7950" y="1432763"/>
            <a:ext cx="1513248" cy="90637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6" name="Google Shape;116;p18"/>
          <p:cNvSpPr txBox="1"/>
          <p:nvPr/>
        </p:nvSpPr>
        <p:spPr>
          <a:xfrm>
            <a:off x="6393575" y="1877875"/>
            <a:ext cx="1256100" cy="382800"/>
          </a:xfrm>
          <a:prstGeom prst="rect">
            <a:avLst/>
          </a:prstGeom>
          <a:solidFill>
            <a:srgbClr val="FFFFFF">
              <a:alpha val="89220"/>
            </a:srgbClr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강사 폴더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latin typeface="Open Sans"/>
                <a:ea typeface="Open Sans"/>
                <a:cs typeface="Open Sans"/>
                <a:sym typeface="Open Sans"/>
              </a:rPr>
              <a:t>vsc등으로 열어두세요</a:t>
            </a:r>
            <a:endParaRPr sz="7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7" name="Google Shape;117;p18"/>
          <p:cNvPicPr preferRelativeResize="0"/>
          <p:nvPr/>
        </p:nvPicPr>
        <p:blipFill rotWithShape="1">
          <a:blip r:embed="rId6">
            <a:alphaModFix/>
          </a:blip>
          <a:srcRect b="0" l="17847" r="14212" t="0"/>
          <a:stretch/>
        </p:blipFill>
        <p:spPr>
          <a:xfrm>
            <a:off x="6804850" y="1499000"/>
            <a:ext cx="419400" cy="444256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8" name="Google Shape;118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06400" y="2994800"/>
            <a:ext cx="1714677" cy="1004776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72347" y="3060523"/>
            <a:ext cx="545081" cy="5451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56702" y="3009145"/>
            <a:ext cx="1385951" cy="137625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1" name="Google Shape;121;p18"/>
          <p:cNvSpPr txBox="1"/>
          <p:nvPr/>
        </p:nvSpPr>
        <p:spPr>
          <a:xfrm>
            <a:off x="3550175" y="3645100"/>
            <a:ext cx="999000" cy="382800"/>
          </a:xfrm>
          <a:prstGeom prst="rect">
            <a:avLst/>
          </a:prstGeom>
          <a:solidFill>
            <a:srgbClr val="FFFFFF">
              <a:alpha val="89220"/>
            </a:srgbClr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카톡창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5993225" y="3603825"/>
            <a:ext cx="1256100" cy="382800"/>
          </a:xfrm>
          <a:prstGeom prst="rect">
            <a:avLst/>
          </a:prstGeom>
          <a:solidFill>
            <a:srgbClr val="FFFFFF">
              <a:alpha val="89220"/>
            </a:srgbClr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구글드라이브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" name="Google Shape;123;p18"/>
          <p:cNvSpPr/>
          <p:nvPr/>
        </p:nvSpPr>
        <p:spPr>
          <a:xfrm rot="-1434248">
            <a:off x="3653091" y="1203734"/>
            <a:ext cx="598212" cy="229123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 rot="1664067">
            <a:off x="5894616" y="1129585"/>
            <a:ext cx="598228" cy="229064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 rot="5401724">
            <a:off x="3002581" y="2539831"/>
            <a:ext cx="598200" cy="2289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/>
          <p:nvPr/>
        </p:nvSpPr>
        <p:spPr>
          <a:xfrm rot="7202230">
            <a:off x="6343357" y="2544999"/>
            <a:ext cx="598128" cy="229033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 rot="1724">
            <a:off x="4925416" y="3358887"/>
            <a:ext cx="598200" cy="229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 txBox="1"/>
          <p:nvPr/>
        </p:nvSpPr>
        <p:spPr>
          <a:xfrm>
            <a:off x="464600" y="4482800"/>
            <a:ext cx="8457000" cy="481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만약 Windows10 </a:t>
            </a: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 가상데스크탑 환경</a:t>
            </a: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이 다루시는게 익숙하신 분들은 이를 활용하시는 것도 추천합니다.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" name="Google Shape;129;p18"/>
          <p:cNvSpPr/>
          <p:nvPr/>
        </p:nvSpPr>
        <p:spPr>
          <a:xfrm>
            <a:off x="98375" y="681875"/>
            <a:ext cx="2021400" cy="545100"/>
          </a:xfrm>
          <a:prstGeom prst="wedgeRoundRectCallout">
            <a:avLst>
              <a:gd fmla="val 74207" name="adj1"/>
              <a:gd fmla="val -9157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</a:rPr>
              <a:t>헷갈리지 않게 주의해주세요</a:t>
            </a:r>
            <a:endParaRPr sz="1100">
              <a:solidFill>
                <a:srgbClr val="FF0000"/>
              </a:solidFill>
            </a:endParaRPr>
          </a:p>
        </p:txBody>
      </p:sp>
      <p:pic>
        <p:nvPicPr>
          <p:cNvPr id="130" name="Google Shape;130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427000" y="3004323"/>
            <a:ext cx="805539" cy="137625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1" name="Google Shape;131;p18"/>
          <p:cNvSpPr txBox="1"/>
          <p:nvPr/>
        </p:nvSpPr>
        <p:spPr>
          <a:xfrm>
            <a:off x="2178575" y="3645100"/>
            <a:ext cx="999000" cy="545100"/>
          </a:xfrm>
          <a:prstGeom prst="rect">
            <a:avLst/>
          </a:prstGeom>
          <a:solidFill>
            <a:srgbClr val="FFFFFF">
              <a:alpha val="89220"/>
            </a:srgbClr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ZOOM 채팅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2" name="Google Shape;132;p1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98375" y="1447221"/>
            <a:ext cx="1457500" cy="10917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강사 지시를 잘 따라 주세요.</a:t>
            </a:r>
            <a:endParaRPr/>
          </a:p>
        </p:txBody>
      </p:sp>
      <p:sp>
        <p:nvSpPr>
          <p:cNvPr id="138" name="Google Shape;138;p19"/>
          <p:cNvSpPr txBox="1"/>
          <p:nvPr>
            <p:ph idx="1" type="body"/>
          </p:nvPr>
        </p:nvSpPr>
        <p:spPr>
          <a:xfrm>
            <a:off x="311700" y="961525"/>
            <a:ext cx="8520600" cy="23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듀얼 모니터 등이 여의치 않은 수강생분들이 있기에.  ‘한 모니터’에서 에서 ‘동시’에 ‘강의화면’과 ‘내 작업화면’을 보기 힘들겁니다.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accent2"/>
                </a:solidFill>
              </a:rPr>
              <a:t>“강의 화면을 봐주세요”</a:t>
            </a:r>
            <a:r>
              <a:rPr lang="ko"/>
              <a:t>  하면 강의 화면 (zoom) 을 봐주시고,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accent4"/>
                </a:solidFill>
              </a:rPr>
              <a:t>“작성해보세요”</a:t>
            </a:r>
            <a:r>
              <a:rPr lang="ko"/>
              <a:t>  하면,  작성 진행하도록 하겠습니다.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불가피하게 </a:t>
            </a:r>
            <a:r>
              <a:rPr b="1" lang="ko">
                <a:solidFill>
                  <a:srgbClr val="0000FF"/>
                </a:solidFill>
              </a:rPr>
              <a:t>강의 템포는 대면강의때보다 느려짐</a:t>
            </a:r>
            <a:r>
              <a:rPr lang="ko"/>
              <a:t>을 양해 드립니다.</a:t>
            </a:r>
            <a:endParaRPr/>
          </a:p>
        </p:txBody>
      </p:sp>
      <p:pic>
        <p:nvPicPr>
          <p:cNvPr id="139" name="Google Shape;13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823" y="3320425"/>
            <a:ext cx="1998025" cy="149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263850" y="-18375"/>
            <a:ext cx="8520600" cy="11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강의 입장시, 강의시간에는  비디오 활성화  하세요</a:t>
            </a:r>
            <a:endParaRPr/>
          </a:p>
        </p:txBody>
      </p:sp>
      <p:sp>
        <p:nvSpPr>
          <p:cNvPr id="145" name="Google Shape;145;p20"/>
          <p:cNvSpPr txBox="1"/>
          <p:nvPr>
            <p:ph idx="1" type="body"/>
          </p:nvPr>
        </p:nvSpPr>
        <p:spPr>
          <a:xfrm>
            <a:off x="311700" y="1142550"/>
            <a:ext cx="8520600" cy="10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노트북이 아니거나, 혹은 캠코더가 없는 경우는 부득이 하겠지만.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본 과정에서는 수업 출결이 중요한 관계로.  꼭 비디오를 활성화 해주세요.</a:t>
            </a:r>
            <a:endParaRPr/>
          </a:p>
        </p:txBody>
      </p:sp>
      <p:pic>
        <p:nvPicPr>
          <p:cNvPr id="146" name="Google Shape;14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501" y="2038350"/>
            <a:ext cx="3175975" cy="2484949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7" name="Google Shape;14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1076" y="2071050"/>
            <a:ext cx="3996557" cy="253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80425" y="2310800"/>
            <a:ext cx="1330275" cy="133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311700" y="-12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쉬는 시간에는 비디오 비활성화해두어도 됩니다</a:t>
            </a:r>
            <a:endParaRPr/>
          </a:p>
        </p:txBody>
      </p:sp>
      <p:pic>
        <p:nvPicPr>
          <p:cNvPr id="154" name="Google Shape;15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47625"/>
            <a:ext cx="5370224" cy="2675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8474" y="3678450"/>
            <a:ext cx="2809875" cy="80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1"/>
          <p:cNvSpPr/>
          <p:nvPr/>
        </p:nvSpPr>
        <p:spPr>
          <a:xfrm rot="899564">
            <a:off x="1303493" y="3459318"/>
            <a:ext cx="884820" cy="315901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1"/>
          <p:cNvSpPr txBox="1"/>
          <p:nvPr/>
        </p:nvSpPr>
        <p:spPr>
          <a:xfrm>
            <a:off x="6331050" y="1597100"/>
            <a:ext cx="2501100" cy="26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강의에 따라서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매시간 끝날때마다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강의실 닫았다가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새로 개설할수도 있습니다.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시시각각 바뀌는 내용은 채팅창으로 공유합니다.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