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77A713-EF6F-480D-A72F-B0D1ECA15E1E}">
  <a:tblStyle styleId="{0B77A713-EF6F-480D-A72F-B0D1ECA15E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3864b54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73864b54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3864b54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73864b54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3864b5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3864b5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3864b54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3864b54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73864b54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73864b54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3864b54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3864b54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3864b54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3864b54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3864b54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3864b54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3864b54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3864b54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3864b54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3864b54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3864b5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3864b5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3864b54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3864b54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3864b54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3864b54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LED 회로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드디어 회로..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7590899" cy="46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갖고 있는 저항의 띠 색에 익숙해져보자.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인쇄상태등에 따라 익숙하지 않을수도 있다.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앞으로 자주 사용할 저항</a:t>
            </a:r>
            <a:endParaRPr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1576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{0B77A713-EF6F-480D-A72F-B0D1ECA15E1E}</a:tableStyleId>
              </a:tblPr>
              <a:tblGrid>
                <a:gridCol w="2192000"/>
                <a:gridCol w="2192000"/>
                <a:gridCol w="2192000"/>
                <a:gridCol w="2192000"/>
              </a:tblGrid>
              <a:tr h="7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220 ohm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330 ohm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1K ohm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10K ohm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4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14047" l="7264" r="6357" t="18353"/>
          <a:stretch/>
        </p:blipFill>
        <p:spPr>
          <a:xfrm>
            <a:off x="2394075" y="1951725"/>
            <a:ext cx="2066428" cy="16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4">
            <a:alphaModFix/>
          </a:blip>
          <a:srcRect b="22246" l="23173" r="20972" t="21900"/>
          <a:stretch/>
        </p:blipFill>
        <p:spPr>
          <a:xfrm>
            <a:off x="383450" y="1875525"/>
            <a:ext cx="1685975" cy="16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5">
            <a:alphaModFix/>
          </a:blip>
          <a:srcRect b="22585" l="18664" r="15869" t="19067"/>
          <a:stretch/>
        </p:blipFill>
        <p:spPr>
          <a:xfrm>
            <a:off x="4712975" y="1915200"/>
            <a:ext cx="1814600" cy="16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6">
            <a:alphaModFix/>
          </a:blip>
          <a:srcRect b="9974" l="9729" r="18204" t="22585"/>
          <a:stretch/>
        </p:blipFill>
        <p:spPr>
          <a:xfrm>
            <a:off x="7008700" y="1991400"/>
            <a:ext cx="1685964" cy="15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68550" y="42900"/>
            <a:ext cx="24939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브레드보드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(Bread board)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66325"/>
            <a:ext cx="2493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납땜을 하지 않고도 시험용 회로를 구성할수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일반적으로</a:t>
            </a:r>
            <a:br>
              <a:rPr lang="ko"/>
            </a:br>
            <a:r>
              <a:rPr lang="ko"/>
              <a:t>빨간선은 Vcc,</a:t>
            </a:r>
            <a:br>
              <a:rPr lang="ko"/>
            </a:br>
            <a:r>
              <a:rPr lang="ko"/>
              <a:t>파란선은 GND 에  연결합니다.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625" y="85625"/>
            <a:ext cx="6109575" cy="41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159300" y="123325"/>
            <a:ext cx="20478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브레드보드 내부구조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200" y="85625"/>
            <a:ext cx="6810625" cy="44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289900" y="1108700"/>
            <a:ext cx="1589700" cy="692100"/>
          </a:xfrm>
          <a:prstGeom prst="wedgeRectCallout">
            <a:avLst>
              <a:gd fmla="val 74715" name="adj1"/>
              <a:gd fmla="val -2706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동일라인의 구멍은 연결되어 있습니다.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89900" y="2023100"/>
            <a:ext cx="1589700" cy="692100"/>
          </a:xfrm>
          <a:prstGeom prst="wedgeRectCallout">
            <a:avLst>
              <a:gd fmla="val 74715" name="adj1"/>
              <a:gd fmla="val -2706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 부분 영역은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연결되어 있지 않음.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13번 핀 LED 연결해보기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8개의 LED 연결해보기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다양한 모양으로 LED 구성해보기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LED (발광 다이오드, Light Emitting Diode)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885525"/>
            <a:ext cx="25908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LED 특징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LED의 에너지 효율 - LED는 형광등이나 백열전구 등에 비해 적은 에너지로 더 밝은 빛을 출력할 수 있습니다.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 작고 강하며 긴 수명 - 필라멘트를 사용하지 않아 강한 충격에도 부셔지지 않으며, 수명이 길어 오래동안 사용이 가능합니다.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 다양한 색과 빛을 출력 - 만드는 재료와 전원 입력에 따라 여러가지 빛, 색 출력이 가능하며, 다양한 제품을 만들 수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4. 美적인 효과 - LED는 디지털 전기로 사용되기 때문에 밝기 조절이나 다양한 효과등을 나타내기 쉽습니다.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LED 소자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13925"/>
            <a:ext cx="33363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LED 소자는 보통 </a:t>
            </a:r>
            <a:r>
              <a:rPr b="1" lang="ko"/>
              <a:t>DC 2~3V</a:t>
            </a:r>
            <a:r>
              <a:rPr lang="ko"/>
              <a:t>에서 작동하며 다리가 </a:t>
            </a:r>
            <a:r>
              <a:rPr b="1" lang="ko"/>
              <a:t>긴쪽이 (+)극, 짧은쪽이 (-)극</a:t>
            </a:r>
            <a:r>
              <a:rPr lang="ko"/>
              <a:t>에 해당됩니다.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입력전압이 낮으면 빛이 약하고, 높으면 소자가 '픽'하고 타버려서 작동하지 않게됩니다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00" y="-66775"/>
            <a:ext cx="5191200" cy="35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94850" y="3336850"/>
            <a:ext cx="81066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LED 는 방향성이 있습니다.  </a:t>
            </a:r>
            <a:r>
              <a:rPr b="1" lang="ko" sz="1800">
                <a:solidFill>
                  <a:srgbClr val="FF0000"/>
                </a:solidFill>
              </a:rPr>
              <a:t>회로에 연결할시 방향을 고려</a:t>
            </a:r>
            <a:r>
              <a:rPr lang="ko" sz="1800"/>
              <a:t>해야 합니다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긴 핀은 → 전원의 양극(VCC, 5V)</a:t>
            </a:r>
            <a:br>
              <a:rPr lang="ko" sz="1800"/>
            </a:br>
            <a:r>
              <a:rPr lang="ko" sz="1800"/>
              <a:t>짧은 핀은 → 음극 (GND, 0V)</a:t>
            </a:r>
            <a:endParaRPr sz="1800"/>
          </a:p>
        </p:txBody>
      </p:sp>
      <p:sp>
        <p:nvSpPr>
          <p:cNvPr id="95" name="Google Shape;95;p17"/>
          <p:cNvSpPr/>
          <p:nvPr/>
        </p:nvSpPr>
        <p:spPr>
          <a:xfrm>
            <a:off x="5190825" y="3693950"/>
            <a:ext cx="3138900" cy="796800"/>
          </a:xfrm>
          <a:prstGeom prst="wedgeRoundRectCallout">
            <a:avLst>
              <a:gd fmla="val -79343" name="adj1"/>
              <a:gd fmla="val -3596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Vcc : Voltage of Common Collector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공통 컬렉터용 전압 (보통 5V)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473900" y="4434625"/>
            <a:ext cx="2716800" cy="609600"/>
          </a:xfrm>
          <a:prstGeom prst="wedgeRoundRectCallout">
            <a:avLst>
              <a:gd fmla="val -48251" name="adj1"/>
              <a:gd fmla="val -7229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GND : Ground (접지, 보통 0v)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59300" y="216425"/>
            <a:ext cx="3546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LED 기호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09650" y="2404025"/>
            <a:ext cx="2487900" cy="21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전류는 양극(+) 에서 음극(-) 으로 흐른다.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19113" l="0" r="0" t="0"/>
          <a:stretch/>
        </p:blipFill>
        <p:spPr>
          <a:xfrm>
            <a:off x="3340125" y="339126"/>
            <a:ext cx="2487900" cy="441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80460"/>
          <a:stretch/>
        </p:blipFill>
        <p:spPr>
          <a:xfrm>
            <a:off x="6231775" y="1566750"/>
            <a:ext cx="2768250" cy="118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LED 는 저항과 직렬로 연결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151150" y="1266325"/>
            <a:ext cx="468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LED 는 저항(R)과 직렬로 연결해야 하며,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아두이노 보드에서는 5V 와 0V 사이에 연결해줍니다.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LED를 위한 저항(R) 은 220Ohm,  또는 330 Ohm 을 사용합니다.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4825"/>
            <a:ext cx="34385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저항 (</a:t>
            </a:r>
            <a:r>
              <a:rPr lang="ko">
                <a:solidFill>
                  <a:srgbClr val="0000FF"/>
                </a:solidFill>
              </a:rPr>
              <a:t>R</a:t>
            </a:r>
            <a:r>
              <a:rPr lang="ko"/>
              <a:t> </a:t>
            </a:r>
            <a:r>
              <a:rPr lang="ko"/>
              <a:t>: Resistor)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31475" y="928250"/>
            <a:ext cx="6400800" cy="24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←</a:t>
            </a:r>
            <a:r>
              <a:rPr lang="ko"/>
              <a:t> (사진) 220 Ohm(옴) 저항.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저항은 전류의 양을 조절하는 역할.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저항은 ‘방향성이 없다’.  따라서 Vcc, GND 어떤 방향으로도 연결할수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저항의 기호 → 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50" y="928250"/>
            <a:ext cx="2126675" cy="21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23795" l="61900" r="0" t="18933"/>
          <a:stretch/>
        </p:blipFill>
        <p:spPr>
          <a:xfrm>
            <a:off x="4388775" y="2551325"/>
            <a:ext cx="1515000" cy="1490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저항 읽는 법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885325"/>
            <a:ext cx="2910600" cy="28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저항은 4 ~  5개의 색상띠가 있고, 이 값을 보면 저항값을 읽을수 있다.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225" y="126700"/>
            <a:ext cx="5810250" cy="39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