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03de25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bc03de25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c03de25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bc03de25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c03de2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c03de2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c03de25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bc03de25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c03de25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c03de25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c03de25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c03de25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c03de25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c03de25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c03de25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c03de25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c03de25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c03de25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c03de25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bc03de25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 보드에 구성요소 연결하기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시뮬레이터 실행하기.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66325"/>
            <a:ext cx="29214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LED 불이 들어온다!!~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아직 ‘저항’ 이 뭐하는 건진 모르겠지만, 저항을 사용하니까 LED가 고장하는 것을 막았다는 것을 알수 있다.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850" y="1238250"/>
            <a:ext cx="30099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배선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809125"/>
            <a:ext cx="85206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아두이노는 전기로 작동하는 장치.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전기가 통할수 있도록 전선이 연결되어함 → 이 작업을 ‘배선’ 이라 함.</a:t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1816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배선은 어케 하나?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2561725"/>
            <a:ext cx="85206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배선은 </a:t>
            </a:r>
            <a:r>
              <a:rPr b="1" lang="ko">
                <a:solidFill>
                  <a:srgbClr val="0000FF"/>
                </a:solidFill>
              </a:rPr>
              <a:t>전류의 흐름</a:t>
            </a:r>
            <a:r>
              <a:rPr lang="ko"/>
              <a:t>을 고려해야 한다.</a:t>
            </a:r>
            <a:br>
              <a:rPr lang="ko"/>
            </a:br>
            <a:r>
              <a:rPr lang="ko"/>
              <a:t>전류는 </a:t>
            </a:r>
            <a:r>
              <a:rPr lang="ko">
                <a:solidFill>
                  <a:srgbClr val="FF0000"/>
                </a:solidFill>
              </a:rPr>
              <a:t>전원(5V) 에서 접지(GND)로 흐릅니다</a:t>
            </a:r>
            <a:r>
              <a:rPr lang="ko"/>
              <a:t>. </a:t>
            </a:r>
            <a:r>
              <a:rPr lang="ko" sz="1300"/>
              <a:t>(물이 위에서 아래로 흐르듯 일정방향으로 흐름)</a:t>
            </a:r>
            <a:br>
              <a:rPr lang="ko"/>
            </a:br>
            <a:r>
              <a:rPr b="1" lang="ko"/>
              <a:t>전원</a:t>
            </a:r>
            <a:r>
              <a:rPr lang="ko"/>
              <a:t>은 전류가 발생하는 시작점,   </a:t>
            </a:r>
            <a:r>
              <a:rPr b="1" lang="ko"/>
              <a:t>접지</a:t>
            </a:r>
            <a:r>
              <a:rPr lang="ko"/>
              <a:t>는 전류가 빠져나가는 끝점.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06950" y="3750550"/>
            <a:ext cx="8286000" cy="9270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전류의 흐름이 지켜지지 않으면 ‘단선’, ‘단락’ 등의 문제 발생.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실습: 새로운 서킷 만들기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서킷 이름 : </a:t>
            </a:r>
            <a:r>
              <a:rPr b="1" lang="ko"/>
              <a:t>03_02_배선</a:t>
            </a:r>
            <a:endParaRPr b="1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075" y="1820150"/>
            <a:ext cx="3538537" cy="30524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4051575" y="1517725"/>
            <a:ext cx="1256100" cy="463500"/>
          </a:xfrm>
          <a:prstGeom prst="wedgeRoundRectCallout">
            <a:avLst>
              <a:gd fmla="val -70313" name="adj1"/>
              <a:gd fmla="val 30339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저항 (레지스트)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428125"/>
            <a:ext cx="41988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아두이노 보드와 저항을 전선으로 연결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966325"/>
            <a:ext cx="362902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4920750" y="813925"/>
            <a:ext cx="1635900" cy="626400"/>
          </a:xfrm>
          <a:prstGeom prst="wedgeRoundRectCallout">
            <a:avLst>
              <a:gd fmla="val -70313" name="adj1"/>
              <a:gd fmla="val 30339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저항은 좌우 구분 없습니다. (극성 구분 없습니다)</a:t>
            </a:r>
            <a:endParaRPr sz="1000"/>
          </a:p>
        </p:txBody>
      </p:sp>
      <p:sp>
        <p:nvSpPr>
          <p:cNvPr id="92" name="Google Shape;92;p16"/>
          <p:cNvSpPr/>
          <p:nvPr/>
        </p:nvSpPr>
        <p:spPr>
          <a:xfrm>
            <a:off x="-533825" y="1440325"/>
            <a:ext cx="1635900" cy="626400"/>
          </a:xfrm>
          <a:prstGeom prst="wedgeRoundRectCallout">
            <a:avLst>
              <a:gd fmla="val 62099" name="adj1"/>
              <a:gd fmla="val -18263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저항의 한쪽과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GND 연결</a:t>
            </a:r>
            <a:endParaRPr sz="1000"/>
          </a:p>
        </p:txBody>
      </p:sp>
      <p:sp>
        <p:nvSpPr>
          <p:cNvPr id="93" name="Google Shape;93;p16"/>
          <p:cNvSpPr/>
          <p:nvPr/>
        </p:nvSpPr>
        <p:spPr>
          <a:xfrm>
            <a:off x="4767925" y="3521125"/>
            <a:ext cx="1635900" cy="626400"/>
          </a:xfrm>
          <a:prstGeom prst="wedgeRoundRectCallout">
            <a:avLst>
              <a:gd fmla="val -83014" name="adj1"/>
              <a:gd fmla="val -137496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핀(pin)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여러 접점중 하나를 지칭할때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ex) 아두이노 ‘13번 핀’</a:t>
            </a:r>
            <a:endParaRPr sz="1000"/>
          </a:p>
        </p:txBody>
      </p:sp>
      <p:sp>
        <p:nvSpPr>
          <p:cNvPr id="94" name="Google Shape;94;p16"/>
          <p:cNvSpPr/>
          <p:nvPr/>
        </p:nvSpPr>
        <p:spPr>
          <a:xfrm>
            <a:off x="6500425" y="3571350"/>
            <a:ext cx="1635900" cy="626400"/>
          </a:xfrm>
          <a:prstGeom prst="wedgeRoundRectCallout">
            <a:avLst>
              <a:gd fmla="val 28752" name="adj1"/>
              <a:gd fmla="val -83621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단자</a:t>
            </a:r>
            <a:r>
              <a:rPr b="1" lang="ko" sz="1000"/>
              <a:t>(terminal)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여러 접접중 하나가 아닌 경우는 보통 ‘단자’ 라 칭함.</a:t>
            </a:r>
            <a:endParaRPr sz="10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7300" y="842375"/>
            <a:ext cx="84772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5770675" y="2532175"/>
            <a:ext cx="1635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핀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이나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단자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는 전기가 흐르는 접접을 말함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전선을 곡선으로 표현 가능.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13925"/>
            <a:ext cx="85206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전선을 만들면서 연달아 클릭해보자.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74125"/>
            <a:ext cx="8397436" cy="318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전선의 색상 변경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83100" y="1113925"/>
            <a:ext cx="85206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‘선택’ 된 전선의 속성 창에서 12색상중 하나 선택 가능.</a:t>
            </a:r>
            <a:br>
              <a:rPr lang="ko"/>
            </a:br>
            <a:r>
              <a:rPr lang="ko"/>
              <a:t>일반적으로 전원은 </a:t>
            </a:r>
            <a:r>
              <a:rPr b="1" lang="ko">
                <a:solidFill>
                  <a:srgbClr val="FF0000"/>
                </a:solidFill>
              </a:rPr>
              <a:t>빨간색</a:t>
            </a:r>
            <a:r>
              <a:rPr lang="ko"/>
              <a:t>, 접지는 </a:t>
            </a:r>
            <a:r>
              <a:rPr b="1" lang="ko"/>
              <a:t>검정색</a:t>
            </a:r>
            <a:r>
              <a:rPr lang="ko"/>
              <a:t>. 으로 표현.  </a:t>
            </a:r>
            <a:br>
              <a:rPr lang="ko"/>
            </a:br>
            <a:r>
              <a:rPr lang="ko"/>
              <a:t>다른 색상은 신호선 구분을 위해 사용.</a:t>
            </a:r>
            <a:br>
              <a:rPr lang="ko"/>
            </a:br>
            <a:r>
              <a:rPr lang="ko"/>
              <a:t>신호선이란 디지털코드 또는 아날로그신호를</a:t>
            </a:r>
            <a:br>
              <a:rPr lang="ko"/>
            </a:br>
            <a:r>
              <a:rPr lang="ko"/>
              <a:t>전달하는 선을 의미.</a:t>
            </a:r>
            <a:br>
              <a:rPr lang="ko"/>
            </a:b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2046025"/>
            <a:ext cx="3507797" cy="27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단축키로 색상 변경 가능.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2663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숫자키 0 ~ 9 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527" y="1175725"/>
            <a:ext cx="4500099" cy="36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1224225" y="2905225"/>
            <a:ext cx="1635900" cy="626400"/>
          </a:xfrm>
          <a:prstGeom prst="wedgeRoundRectCallout">
            <a:avLst>
              <a:gd fmla="val 72106" name="adj1"/>
              <a:gd fmla="val -62632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작은 브레드보드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 만들어 보자.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서킷 복제 하기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494800"/>
            <a:ext cx="42386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188" y="1367625"/>
            <a:ext cx="357187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3529900" y="1961950"/>
            <a:ext cx="1673100" cy="1537500"/>
          </a:xfrm>
          <a:prstGeom prst="rightArrow">
            <a:avLst>
              <a:gd fmla="val 71408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클릭후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잠시 기다리면 copy 서킷 생성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0" y="3923025"/>
            <a:ext cx="3686700" cy="626400"/>
          </a:xfrm>
          <a:prstGeom prst="wedgeRoundRectCallout">
            <a:avLst>
              <a:gd fmla="val 23044" name="adj1"/>
              <a:gd fmla="val -138426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기존에 만들어 놓은 서킷에서 손쉽게 복제한뒤 다른 서킷 구성 가능.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152400"/>
            <a:ext cx="272338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339125" y="282600"/>
            <a:ext cx="3719100" cy="4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저항의 왼쪽 단자가 LED 의 오른쪽 단자 아래구멍에 오도록 놓기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저항의 오른쪽 단자 아래 구멍과 아두이노 보드의 5V 핀 연결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전원 5V 연결한 선은 빨간색으로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LED 왼쪽 단자 아래 구멍과 아두이노 보드의 GND 핀 연결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접지 (GND) 연결한 선은 검정색으로.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