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PT Sans Narrow"/>
      <p:regular r:id="rId14"/>
      <p:bold r:id="rId15"/>
    </p:embeddedFont>
    <p:embeddedFont>
      <p:font typeface="Open Sans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TSansNarrow-bold.fntdata"/><Relationship Id="rId14" Type="http://schemas.openxmlformats.org/officeDocument/2006/relationships/font" Target="fonts/PTSansNarrow-regular.fntdata"/><Relationship Id="rId17" Type="http://schemas.openxmlformats.org/officeDocument/2006/relationships/font" Target="fonts/OpenSans-bold.fntdata"/><Relationship Id="rId16" Type="http://schemas.openxmlformats.org/officeDocument/2006/relationships/font" Target="fonts/OpenSans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-boldItalic.fntdata"/><Relationship Id="rId6" Type="http://schemas.openxmlformats.org/officeDocument/2006/relationships/slide" Target="slides/slide1.xml"/><Relationship Id="rId18" Type="http://schemas.openxmlformats.org/officeDocument/2006/relationships/font" Target="fonts/OpenSans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8bfee42495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8bfee42495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8bfee42495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8bfee42495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8d73b42c18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8d73b42c18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8bfee42495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8bfee42495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8bfee42495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8bfee42495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8bfee42495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8bfee42495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8bfee42495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8bfee42495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LCD (액정 디스플레이)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LCD (</a:t>
            </a:r>
            <a:r>
              <a:rPr lang="ko" sz="2300"/>
              <a:t>Liquid crystal display, 액정표시장치</a:t>
            </a:r>
            <a:r>
              <a:rPr lang="ko"/>
              <a:t>)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8520600" cy="158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LCD 는 뒷면에 빛을 내는 백라이트(backlight) 를 배치하고 앞면에 액정을 두어 전기 신호에 따라 빛을 차단하거나 통과하는 방식으로 문자나 숫자등을 표시하는 장치.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서킷에서 제공하는 LCD 는 </a:t>
            </a:r>
            <a:r>
              <a:rPr b="1" lang="ko"/>
              <a:t>1602LCD</a:t>
            </a:r>
            <a:r>
              <a:rPr lang="ko"/>
              <a:t> ← 가로 16글자 x 세로2줄 표현하는 LCD</a:t>
            </a:r>
            <a:endParaRPr/>
          </a:p>
        </p:txBody>
      </p:sp>
      <p:pic>
        <p:nvPicPr>
          <p:cNvPr id="74" name="Google Shape;74;p14"/>
          <p:cNvPicPr preferRelativeResize="0"/>
          <p:nvPr/>
        </p:nvPicPr>
        <p:blipFill rotWithShape="1">
          <a:blip r:embed="rId3">
            <a:alphaModFix/>
          </a:blip>
          <a:srcRect b="24313" l="0" r="0" t="28667"/>
          <a:stretch/>
        </p:blipFill>
        <p:spPr>
          <a:xfrm>
            <a:off x="311700" y="2930850"/>
            <a:ext cx="2789650" cy="93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00675" y="2970075"/>
            <a:ext cx="1504950" cy="140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229375" y="-43500"/>
            <a:ext cx="8520600" cy="51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600"/>
              <a:t>LCD 배선이 무려 16개</a:t>
            </a:r>
            <a:endParaRPr sz="2600"/>
          </a:p>
        </p:txBody>
      </p:sp>
      <p:pic>
        <p:nvPicPr>
          <p:cNvPr id="81" name="Google Shape;81;p15"/>
          <p:cNvPicPr preferRelativeResize="0"/>
          <p:nvPr/>
        </p:nvPicPr>
        <p:blipFill rotWithShape="1">
          <a:blip r:embed="rId3">
            <a:alphaModFix/>
          </a:blip>
          <a:srcRect b="13253" l="0" r="0" t="19265"/>
          <a:stretch/>
        </p:blipFill>
        <p:spPr>
          <a:xfrm>
            <a:off x="240838" y="469500"/>
            <a:ext cx="8340766" cy="1123937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5"/>
          <p:cNvSpPr txBox="1"/>
          <p:nvPr/>
        </p:nvSpPr>
        <p:spPr>
          <a:xfrm>
            <a:off x="150925" y="1551600"/>
            <a:ext cx="8520600" cy="321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400"/>
              <a:buFont typeface="Open Sans"/>
              <a:buChar char="●"/>
            </a:pPr>
            <a:r>
              <a:rPr lang="ko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GND : 접지, </a:t>
            </a:r>
            <a:endParaRPr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400"/>
              <a:buFont typeface="Open Sans"/>
              <a:buChar char="●"/>
            </a:pPr>
            <a:r>
              <a:rPr lang="ko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VCC : 전원 (5V)</a:t>
            </a:r>
            <a:endParaRPr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400"/>
              <a:buFont typeface="Open Sans"/>
              <a:buChar char="●"/>
            </a:pPr>
            <a:r>
              <a:rPr lang="ko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V0 : LCD 에 표시되는 문자의 밝기 제어, V0 에 입력할 값을 정하기 위해 가변저항의 와이퍼 단자에 연결</a:t>
            </a:r>
            <a:endParaRPr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400"/>
              <a:buFont typeface="Open Sans"/>
              <a:buChar char="●"/>
            </a:pPr>
            <a:r>
              <a:rPr lang="ko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RW : LCD 의 값을 </a:t>
            </a:r>
            <a:r>
              <a:rPr b="1" lang="ko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‘읽을지 (read)’ </a:t>
            </a:r>
            <a:r>
              <a:rPr lang="ko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b="1" lang="ko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 ‘ 쓸지(write)’ </a:t>
            </a:r>
            <a:r>
              <a:rPr lang="ko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결정하는 단자.  HIGH 값으로 설정하면 LCD 에 현재 출력된 값을 읽어올수 있다.   LOW값으로 설정하면 LCD 에 문자로 출력 할수 있다. </a:t>
            </a:r>
            <a:endParaRPr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Open Sans"/>
              <a:buChar char="●"/>
            </a:pPr>
            <a:r>
              <a:rPr lang="ko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RS(resistor select) : LCD 에 </a:t>
            </a:r>
            <a:r>
              <a:rPr b="1" lang="ko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명령어</a:t>
            </a:r>
            <a:r>
              <a:rPr lang="ko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를 전달할지, </a:t>
            </a:r>
            <a:r>
              <a:rPr b="1" lang="ko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데이터</a:t>
            </a:r>
            <a:r>
              <a:rPr lang="ko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를 전달할지 선택하는 스위치.   LOW값을 쓰면 LCD의 환경설정을 바꿀수 있는 명령어 전송.   HIGH값을 쓰면  LCD 에 출력할 데이터를 전송. (디지털 값)</a:t>
            </a:r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</a:pPr>
            <a:r>
              <a:rPr lang="ko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E (enable)  은 명령어를 실행하는 시점을 결정. </a:t>
            </a:r>
            <a:r>
              <a:rPr lang="ko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  </a:t>
            </a:r>
            <a:r>
              <a:rPr b="1" lang="ko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LOW에서  HIGH로 변경되는 시점</a:t>
            </a:r>
            <a:r>
              <a:rPr lang="ko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에 LCD를 초기화하거나 문자의 출력위치를 결정하는 커서(cursor)를 변경하는 등  스케치 </a:t>
            </a:r>
            <a:r>
              <a:rPr b="1" lang="ko">
                <a:solidFill>
                  <a:srgbClr val="9900FF"/>
                </a:solidFill>
                <a:latin typeface="Open Sans"/>
                <a:ea typeface="Open Sans"/>
                <a:cs typeface="Open Sans"/>
                <a:sym typeface="Open Sans"/>
              </a:rPr>
              <a:t>코드로 작성한 명령을 LCD로 전송한후 실행시키는 시점</a:t>
            </a:r>
            <a:r>
              <a:rPr lang="ko">
                <a:solidFill>
                  <a:srgbClr val="9900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ko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결정!</a:t>
            </a:r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</a:pPr>
            <a:r>
              <a:t/>
            </a:r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229375" y="-43500"/>
            <a:ext cx="8520600" cy="51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600"/>
              <a:t>LCD 배선이 무려 16개</a:t>
            </a:r>
            <a:endParaRPr sz="2600"/>
          </a:p>
        </p:txBody>
      </p:sp>
      <p:pic>
        <p:nvPicPr>
          <p:cNvPr id="88" name="Google Shape;88;p16"/>
          <p:cNvPicPr preferRelativeResize="0"/>
          <p:nvPr/>
        </p:nvPicPr>
        <p:blipFill rotWithShape="1">
          <a:blip r:embed="rId3">
            <a:alphaModFix/>
          </a:blip>
          <a:srcRect b="13253" l="0" r="0" t="19265"/>
          <a:stretch/>
        </p:blipFill>
        <p:spPr>
          <a:xfrm>
            <a:off x="240838" y="469500"/>
            <a:ext cx="8340766" cy="1123937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6"/>
          <p:cNvSpPr txBox="1"/>
          <p:nvPr/>
        </p:nvSpPr>
        <p:spPr>
          <a:xfrm>
            <a:off x="150925" y="1551600"/>
            <a:ext cx="8520600" cy="321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</a:pPr>
            <a:r>
              <a:rPr lang="ko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DB0  ~ DB7   : 데이터나 명령어를 전송하는 단자.   </a:t>
            </a:r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</a:pPr>
            <a:r>
              <a:rPr lang="ko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두 LED :  LCD에서 백라이트 사용하기 위한 단자  음극(오른쪽 K, cathode), 양극(왼쪽  A,. anode)   220옴 저항 연결.</a:t>
            </a:r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7325" y="274875"/>
            <a:ext cx="8167000" cy="372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2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