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PT Sans Narrow"/>
      <p:regular r:id="rId16"/>
      <p:bold r:id="rId17"/>
    </p:embeddedFont>
    <p:embeddedFont>
      <p:font typeface="Open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8D9E34C-7D8F-4F92-8136-66F57DEAF838}">
  <a:tblStyle styleId="{68D9E34C-7D8F-4F92-8136-66F57DEAF83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OpenSans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PTSansNarrow-bold.fntdata"/><Relationship Id="rId16" Type="http://schemas.openxmlformats.org/officeDocument/2006/relationships/font" Target="fonts/PTSansNarrow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OpenSans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OpenSans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ca26126a1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ca26126a1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935a4e886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935a4e886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ca26126a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ca26126a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747a33c7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747a33c7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935a4e886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935a4e886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935a4e886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935a4e886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ca26126a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ca26126a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ca26126a1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7ca26126a1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nikerun23/portfolio" TargetMode="External"/><Relationship Id="rId4" Type="http://schemas.openxmlformats.org/officeDocument/2006/relationships/hyperlink" Target="https://github.com/nikerun23/gradeprocess/tree/master/gradeprocess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youtube.com/watch?v=iYOl6TIyrk0&amp;feature=youtu.be" TargetMode="External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포트폴리오 게시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GitHub 외..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입사지원시 포트폴리오 위치</a:t>
            </a:r>
            <a:endParaRPr/>
          </a:p>
        </p:txBody>
      </p:sp>
      <p:sp>
        <p:nvSpPr>
          <p:cNvPr id="73" name="Google Shape;73;p14"/>
          <p:cNvSpPr/>
          <p:nvPr/>
        </p:nvSpPr>
        <p:spPr>
          <a:xfrm>
            <a:off x="1593050" y="1133825"/>
            <a:ext cx="5832300" cy="10104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/>
              <a:t>중요한 이유</a:t>
            </a:r>
            <a:endParaRPr sz="3600"/>
          </a:p>
        </p:txBody>
      </p:sp>
      <p:sp>
        <p:nvSpPr>
          <p:cNvPr id="74" name="Google Shape;74;p14"/>
          <p:cNvSpPr/>
          <p:nvPr/>
        </p:nvSpPr>
        <p:spPr>
          <a:xfrm>
            <a:off x="1593050" y="2505425"/>
            <a:ext cx="5832300" cy="10104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/>
              <a:t>결정적이지 않은 이유</a:t>
            </a:r>
            <a:endParaRPr sz="3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이력서 , 포트폴리오 게시할때 유념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11700" y="961525"/>
            <a:ext cx="8520600" cy="27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ko"/>
              <a:t>소스코드만 제출하지 말라</a:t>
            </a:r>
            <a:r>
              <a:rPr lang="ko"/>
              <a:t>.</a:t>
            </a:r>
            <a:br>
              <a:rPr lang="ko"/>
            </a:br>
            <a:r>
              <a:rPr lang="ko"/>
              <a:t>→ 인사담당자는 소스코드를 일일히 볼거라 기대하지 말자 (거의 불가능)</a:t>
            </a:r>
            <a:br>
              <a:rPr lang="ko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ko"/>
              <a:t>한눈에 보고 대략 훑어 볼수 있도록 준비</a:t>
            </a:r>
            <a:br>
              <a:rPr lang="ko"/>
            </a:br>
            <a:r>
              <a:rPr lang="ko"/>
              <a:t>→ 인사담당자가 일일히 복잡한 링크들을 클릭해서 확인할 거라 기대하지 말자</a:t>
            </a:r>
            <a:br>
              <a:rPr lang="ko"/>
            </a:br>
            <a:r>
              <a:rPr lang="ko"/>
              <a:t>→ 텍스트, 이미지, 슬라이드쇼, 동영상 등을 십분 활용해서 연출해야 한다.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ko"/>
              <a:t>디테일은 클릭을 통해서 확인해볼수 있도록 준비</a:t>
            </a:r>
            <a:br>
              <a:rPr lang="ko"/>
            </a:br>
            <a:r>
              <a:rPr lang="ko"/>
              <a:t>→ </a:t>
            </a:r>
            <a:endParaRPr/>
          </a:p>
        </p:txBody>
      </p:sp>
      <p:sp>
        <p:nvSpPr>
          <p:cNvPr id="81" name="Google Shape;81;p15"/>
          <p:cNvSpPr/>
          <p:nvPr/>
        </p:nvSpPr>
        <p:spPr>
          <a:xfrm>
            <a:off x="396775" y="3643400"/>
            <a:ext cx="8560200" cy="9993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최대한 인사담당자를 </a:t>
            </a:r>
            <a:r>
              <a:rPr lang="ko" sz="2400">
                <a:solidFill>
                  <a:srgbClr val="9900FF"/>
                </a:solidFill>
              </a:rPr>
              <a:t>‘배려’</a:t>
            </a:r>
            <a:r>
              <a:rPr lang="ko" sz="2400"/>
              <a:t> 하고, </a:t>
            </a:r>
            <a:br>
              <a:rPr lang="ko" sz="2400"/>
            </a:br>
            <a:r>
              <a:rPr lang="ko" sz="2400"/>
              <a:t>필요한 </a:t>
            </a:r>
            <a:r>
              <a:rPr lang="ko" sz="2400">
                <a:solidFill>
                  <a:srgbClr val="9900FF"/>
                </a:solidFill>
              </a:rPr>
              <a:t>‘요점’</a:t>
            </a:r>
            <a:r>
              <a:rPr lang="ko" sz="2400"/>
              <a:t>과 </a:t>
            </a:r>
            <a:r>
              <a:rPr lang="ko" sz="2400">
                <a:solidFill>
                  <a:srgbClr val="9900FF"/>
                </a:solidFill>
              </a:rPr>
              <a:t>‘어필’</a:t>
            </a:r>
            <a:r>
              <a:rPr lang="ko" sz="2400"/>
              <a:t> 에 주력하자.  그게 곧 실력이다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포트폴리오 게시 방법들.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11700" y="961525"/>
            <a:ext cx="8520600" cy="37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ko"/>
              <a:t>GitHub 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팀 프로젝트 repository 와 README.md 등에 게시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장점: 형상관리시스템등을 활용한 증거제시.  인사담당자가 직접 소스 다운, 셋업 가능성.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단점: 인사 담당자가 직접 프로젝트 세팅까지는 안할가능성 높다.  이에 대한 보완 필요.</a:t>
            </a:r>
            <a:br>
              <a:rPr lang="ko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ko"/>
              <a:t>Youtube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장점: 효과적 편집하면, 인사 담당자의 피로도를 줄여줄수 있다.   오류사항을 피해서 편집 가능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단점: 인사담당자가 프로젝트 셋업 불가. (보완 필요)</a:t>
            </a:r>
            <a:br>
              <a:rPr lang="ko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ko"/>
              <a:t>서버 호스팅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아마존 서버 등 클라우드 서버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단점: 서버 구축을 할수 있어야 한다. (난이도 up)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장점: 웹 프로그래밍 뿐 아니라, 서버 구축 운영 까지 가능함 어필 가능.</a:t>
            </a:r>
            <a:endParaRPr/>
          </a:p>
        </p:txBody>
      </p:sp>
      <p:pic>
        <p:nvPicPr>
          <p:cNvPr id="88" name="Google Shape;88;p16"/>
          <p:cNvPicPr preferRelativeResize="0"/>
          <p:nvPr/>
        </p:nvPicPr>
        <p:blipFill rotWithShape="1">
          <a:blip r:embed="rId3">
            <a:alphaModFix/>
          </a:blip>
          <a:srcRect b="18428" l="0" r="0" t="20345"/>
          <a:stretch/>
        </p:blipFill>
        <p:spPr>
          <a:xfrm>
            <a:off x="5852100" y="695225"/>
            <a:ext cx="1992572" cy="68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 rotWithShape="1">
          <a:blip r:embed="rId4">
            <a:alphaModFix/>
          </a:blip>
          <a:srcRect b="36662" l="0" r="0" t="31459"/>
          <a:stretch/>
        </p:blipFill>
        <p:spPr>
          <a:xfrm>
            <a:off x="6096000" y="2143328"/>
            <a:ext cx="1459375" cy="46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58550" y="3373443"/>
            <a:ext cx="1366350" cy="68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6"/>
          <p:cNvPicPr preferRelativeResize="0"/>
          <p:nvPr/>
        </p:nvPicPr>
        <p:blipFill rotWithShape="1">
          <a:blip r:embed="rId6">
            <a:alphaModFix/>
          </a:blip>
          <a:srcRect b="27671" l="10970" r="11001" t="32277"/>
          <a:stretch/>
        </p:blipFill>
        <p:spPr>
          <a:xfrm>
            <a:off x="7347850" y="3438625"/>
            <a:ext cx="1366350" cy="3653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GitHub 게시 모범사례</a:t>
            </a:r>
            <a:endParaRPr/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311700" y="9615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ko"/>
              <a:t>메인페이지 </a:t>
            </a:r>
            <a:r>
              <a:rPr lang="ko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https://github.com/nikerun23/portfolio</a:t>
            </a:r>
            <a:r>
              <a:rPr lang="ko"/>
              <a:t>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 u="sng"/>
              <a:t>어떠한 프로젝트</a:t>
            </a:r>
            <a:r>
              <a:rPr lang="ko"/>
              <a:t>들인지 ‘개요’ 와 ‘링크’, ‘역할’, ‘기술내역’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 u="sng"/>
              <a:t>교육과정에서 어떠한 내용을 배웠는지</a:t>
            </a:r>
            <a:r>
              <a:rPr lang="ko"/>
              <a:t> 교육내역서 명시</a:t>
            </a:r>
            <a:br>
              <a:rPr lang="ko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각. 프로젝트 페이지  </a:t>
            </a:r>
            <a:r>
              <a:rPr lang="ko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https://github.com/nikerun23/gradeprocess/tree/master/gradeprocess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개요, 사용기술군 (세부),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영상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ERD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페이지 계층 구조 (흐름)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311700" y="-121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포트폴리오 기술사항에 넣을 필수 항목들</a:t>
            </a:r>
            <a:endParaRPr/>
          </a:p>
        </p:txBody>
      </p:sp>
      <p:graphicFrame>
        <p:nvGraphicFramePr>
          <p:cNvPr id="103" name="Google Shape;103;p18"/>
          <p:cNvGraphicFramePr/>
          <p:nvPr/>
        </p:nvGraphicFramePr>
        <p:xfrm>
          <a:off x="311700" y="809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{68D9E34C-7D8F-4F92-8136-66F57DEAF838}</a:tableStyleId>
              </a:tblPr>
              <a:tblGrid>
                <a:gridCol w="1677875"/>
                <a:gridCol w="5706250"/>
                <a:gridCol w="1364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개요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666666"/>
                          </a:solidFill>
                        </a:rPr>
                        <a:t>어떠한 동작을 하는 어플리케이션인지 장황하지 않게  3줄 이내로 요약 기술</a:t>
                      </a:r>
                      <a:endParaRPr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사용기술, 개발언어,기술,툴</a:t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666666"/>
                          </a:solidFill>
                        </a:rPr>
                        <a:t>버젼도 명시해주는게 좋다.</a:t>
                      </a:r>
                      <a:br>
                        <a:rPr lang="ko">
                          <a:solidFill>
                            <a:srgbClr val="666666"/>
                          </a:solidFill>
                        </a:rPr>
                      </a:br>
                      <a:endParaRPr>
                        <a:solidFill>
                          <a:srgbClr val="666666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666666"/>
                          </a:solidFill>
                        </a:rPr>
                        <a:t>[예]</a:t>
                      </a:r>
                      <a:endParaRPr>
                        <a:solidFill>
                          <a:srgbClr val="666666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rgbClr val="666666"/>
                          </a:solidFill>
                        </a:rPr>
                        <a:t>IDE :</a:t>
                      </a:r>
                      <a:r>
                        <a:rPr lang="ko">
                          <a:solidFill>
                            <a:srgbClr val="666666"/>
                          </a:solidFill>
                        </a:rPr>
                        <a:t> Eclipse Photon</a:t>
                      </a:r>
                      <a:endParaRPr>
                        <a:solidFill>
                          <a:srgbClr val="666666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rgbClr val="666666"/>
                          </a:solidFill>
                        </a:rPr>
                        <a:t>ServerSide :</a:t>
                      </a:r>
                      <a:r>
                        <a:rPr lang="ko">
                          <a:solidFill>
                            <a:srgbClr val="666666"/>
                          </a:solidFill>
                        </a:rPr>
                        <a:t>  JAVA JDK 1.8.x, JSP 2.3, Servlet 3.x, JSTL, EL, </a:t>
                      </a:r>
                      <a:endParaRPr>
                        <a:solidFill>
                          <a:srgbClr val="666666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rgbClr val="666666"/>
                          </a:solidFill>
                        </a:rPr>
                        <a:t>ClientSide :</a:t>
                      </a:r>
                      <a:r>
                        <a:rPr lang="ko">
                          <a:solidFill>
                            <a:srgbClr val="666666"/>
                          </a:solidFill>
                        </a:rPr>
                        <a:t> HTML5, CSS3, JavaScript, jQuery3.3.1, BootStrap3.x</a:t>
                      </a:r>
                      <a:endParaRPr>
                        <a:solidFill>
                          <a:srgbClr val="666666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rgbClr val="666666"/>
                          </a:solidFill>
                        </a:rPr>
                        <a:t>Database :</a:t>
                      </a:r>
                      <a:r>
                        <a:rPr lang="ko">
                          <a:solidFill>
                            <a:srgbClr val="666666"/>
                          </a:solidFill>
                        </a:rPr>
                        <a:t> ORACLE 9XE</a:t>
                      </a:r>
                      <a:endParaRPr>
                        <a:solidFill>
                          <a:srgbClr val="666666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rgbClr val="666666"/>
                          </a:solidFill>
                        </a:rPr>
                        <a:t>외부 라이브러리, </a:t>
                      </a:r>
                      <a:r>
                        <a:rPr b="1" lang="ko">
                          <a:solidFill>
                            <a:srgbClr val="666666"/>
                          </a:solidFill>
                        </a:rPr>
                        <a:t>API :</a:t>
                      </a:r>
                      <a:r>
                        <a:rPr lang="ko">
                          <a:solidFill>
                            <a:srgbClr val="666666"/>
                          </a:solidFill>
                        </a:rPr>
                        <a:t> GoogleMap, </a:t>
                      </a:r>
                      <a:endParaRPr>
                        <a:solidFill>
                          <a:srgbClr val="666666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rgbClr val="666666"/>
                          </a:solidFill>
                        </a:rPr>
                        <a:t>벼젼관리</a:t>
                      </a:r>
                      <a:r>
                        <a:rPr lang="ko">
                          <a:solidFill>
                            <a:srgbClr val="666666"/>
                          </a:solidFill>
                        </a:rPr>
                        <a:t> : GitHub ..</a:t>
                      </a:r>
                      <a:endParaRPr>
                        <a:solidFill>
                          <a:srgbClr val="666666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rgbClr val="666666"/>
                          </a:solidFill>
                        </a:rPr>
                        <a:t>프로젝트 관리</a:t>
                      </a:r>
                      <a:r>
                        <a:rPr lang="ko">
                          <a:solidFill>
                            <a:srgbClr val="666666"/>
                          </a:solidFill>
                        </a:rPr>
                        <a:t> : trello</a:t>
                      </a:r>
                      <a:endParaRPr>
                        <a:solidFill>
                          <a:srgbClr val="666666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666666"/>
                          </a:solidFill>
                        </a:rPr>
                        <a:t>….</a:t>
                      </a:r>
                      <a:endParaRPr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동영상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666666"/>
                          </a:solidFill>
                        </a:rPr>
                        <a:t>주요 동작들 영상 편집.  Youtube 에 올리고 삽입하자.</a:t>
                      </a:r>
                      <a:endParaRPr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스샷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666666"/>
                          </a:solidFill>
                        </a:rPr>
                        <a:t>주요장면 스샷.  (그러나 너무 과하진 안되, 최대한 다채로운 비쥬얼로 구성 하는게 좋다)</a:t>
                      </a:r>
                      <a:endParaRPr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필수 항목들</a:t>
            </a:r>
            <a:endParaRPr/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7731350" y="1266325"/>
            <a:ext cx="11010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10" name="Google Shape;110;p19"/>
          <p:cNvGraphicFramePr/>
          <p:nvPr/>
        </p:nvGraphicFramePr>
        <p:xfrm>
          <a:off x="311700" y="1266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{68D9E34C-7D8F-4F92-8136-66F57DEAF838}</a:tableStyleId>
              </a:tblPr>
              <a:tblGrid>
                <a:gridCol w="1789550"/>
                <a:gridCol w="4174250"/>
                <a:gridCol w="12752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참여 파트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666666"/>
                          </a:solidFill>
                        </a:rPr>
                        <a:t>내가 참여한 부분에 대한 기술</a:t>
                      </a:r>
                      <a:endParaRPr>
                        <a:solidFill>
                          <a:srgbClr val="666666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666666"/>
                          </a:solidFill>
                        </a:rPr>
                        <a:t>팀단위 업로드 할 경우 , 팀원별로 참여 부분에 대한 기술</a:t>
                      </a:r>
                      <a:endParaRPr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ER Diagram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666666"/>
                          </a:solidFill>
                        </a:rPr>
                        <a:t>스크린 캡쳐로 보여주고</a:t>
                      </a:r>
                      <a:endParaRPr>
                        <a:solidFill>
                          <a:srgbClr val="666666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666666"/>
                          </a:solidFill>
                        </a:rPr>
                        <a:t>파일로도 첨부 되어 있는게 좋다.</a:t>
                      </a:r>
                      <a:endParaRPr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DDL</a:t>
                      </a:r>
                      <a:endParaRPr b="1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666666"/>
                          </a:solidFill>
                        </a:rPr>
                        <a:t>정말 인사 담당자가 실행해볼수도 있다.  DDL 도 파일로 준비하여 첨부하자.</a:t>
                      </a:r>
                      <a:endParaRPr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페이지 흐름도/구성도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666666"/>
                          </a:solidFill>
                        </a:rPr>
                        <a:t>스크린 캡쳐도 보여주기.  첨부파일</a:t>
                      </a:r>
                      <a:endParaRPr>
                        <a:solidFill>
                          <a:srgbClr val="666666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2355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동영상 포트폴리오 예</a:t>
            </a:r>
            <a:endParaRPr/>
          </a:p>
        </p:txBody>
      </p:sp>
      <p:sp>
        <p:nvSpPr>
          <p:cNvPr id="116" name="Google Shape;116;p20"/>
          <p:cNvSpPr txBox="1"/>
          <p:nvPr>
            <p:ph idx="1" type="body"/>
          </p:nvPr>
        </p:nvSpPr>
        <p:spPr>
          <a:xfrm>
            <a:off x="235500" y="1037725"/>
            <a:ext cx="8520600" cy="4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https://www.youtube.com/watch?v=iYOl6TIyrk0&amp;feature=youtu.be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800" y="1518625"/>
            <a:ext cx="4983474" cy="2828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GitHub 를 푸른 잔디밭으로 만들자</a:t>
            </a:r>
            <a:endParaRPr/>
          </a:p>
        </p:txBody>
      </p:sp>
      <p:sp>
        <p:nvSpPr>
          <p:cNvPr id="123" name="Google Shape;123;p21"/>
          <p:cNvSpPr txBox="1"/>
          <p:nvPr>
            <p:ph idx="1" type="body"/>
          </p:nvPr>
        </p:nvSpPr>
        <p:spPr>
          <a:xfrm>
            <a:off x="311700" y="961525"/>
            <a:ext cx="8520600" cy="4023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>
                <a:solidFill>
                  <a:srgbClr val="0000FF"/>
                </a:solidFill>
              </a:rPr>
              <a:t>프로그래머 취업 치트키</a:t>
            </a:r>
            <a:endParaRPr b="1">
              <a:solidFill>
                <a:srgbClr val="0000FF"/>
              </a:solidFill>
            </a:endParaRPr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" y="1363825"/>
            <a:ext cx="8014042" cy="317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