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T Sans Narrow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39FB44-D199-44CA-9674-18121E634836}">
  <a:tblStyle styleId="{F839FB44-D199-44CA-9674-18121E6348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regular.fntdata"/><Relationship Id="rId25" Type="http://schemas.openxmlformats.org/officeDocument/2006/relationships/slide" Target="slides/slide20.xml"/><Relationship Id="rId28" Type="http://schemas.openxmlformats.org/officeDocument/2006/relationships/font" Target="fonts/OpenSans-regular.fntdata"/><Relationship Id="rId27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d4f3327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d4f332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2d27fda5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2d27fda5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2d27fda5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2d27fda5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2d27fda5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2d27fda5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2a05ffe0f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2a05ffe0f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c4606a70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c4606a70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c4606a70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c4606a70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d815fd60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d815fd60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d815fd60c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d815fd60c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d4f33270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d4f33270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2d27fda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2d27fda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c4606a70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c4606a70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4606a7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4606a7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2a05ffe0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2a05ffe0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2a05ffe0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2a05ffe0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d815fd60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d815fd6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9609b09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9609b09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d815fd60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d815fd60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9609b09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9609b09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ecount.co.kr/" TargetMode="External"/><Relationship Id="rId4" Type="http://schemas.openxmlformats.org/officeDocument/2006/relationships/hyperlink" Target="https://www.makeshop.co.kr/" TargetMode="External"/><Relationship Id="rId11" Type="http://schemas.openxmlformats.org/officeDocument/2006/relationships/image" Target="../media/image1.png"/><Relationship Id="rId10" Type="http://schemas.openxmlformats.org/officeDocument/2006/relationships/image" Target="../media/image2.png"/><Relationship Id="rId9" Type="http://schemas.openxmlformats.org/officeDocument/2006/relationships/image" Target="../media/image3.png"/><Relationship Id="rId5" Type="http://schemas.openxmlformats.org/officeDocument/2006/relationships/hyperlink" Target="https://premium198.makeshop.co.kr/makeshop/newmanager/index.html" TargetMode="External"/><Relationship Id="rId6" Type="http://schemas.openxmlformats.org/officeDocument/2006/relationships/hyperlink" Target="https://www.godo.co.kr/" TargetMode="External"/><Relationship Id="rId7" Type="http://schemas.openxmlformats.org/officeDocument/2006/relationships/hyperlink" Target="https://gdadmin.pro.godomall.com:14002/base/index.php" TargetMode="External"/><Relationship Id="rId8" Type="http://schemas.openxmlformats.org/officeDocument/2006/relationships/hyperlink" Target="https://wrapbootstrap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w3schools.com/html/default.asp" TargetMode="External"/><Relationship Id="rId4" Type="http://schemas.openxmlformats.org/officeDocument/2006/relationships/hyperlink" Target="https://www.w3schools.com/css/default.asp" TargetMode="External"/><Relationship Id="rId11" Type="http://schemas.openxmlformats.org/officeDocument/2006/relationships/hyperlink" Target="https://www.w3schools.com/colors/default.asp" TargetMode="External"/><Relationship Id="rId10" Type="http://schemas.openxmlformats.org/officeDocument/2006/relationships/hyperlink" Target="https://icons8.com/" TargetMode="External"/><Relationship Id="rId9" Type="http://schemas.openxmlformats.org/officeDocument/2006/relationships/hyperlink" Target="https://www.w3schools.com/icons/default.asp" TargetMode="External"/><Relationship Id="rId5" Type="http://schemas.openxmlformats.org/officeDocument/2006/relationships/hyperlink" Target="https://www.w3schools.com/js/default.asp" TargetMode="External"/><Relationship Id="rId6" Type="http://schemas.openxmlformats.org/officeDocument/2006/relationships/hyperlink" Target="https://www.w3schools.com/jquery/default.asp" TargetMode="External"/><Relationship Id="rId7" Type="http://schemas.openxmlformats.org/officeDocument/2006/relationships/hyperlink" Target="https://www.w3schools.com/bootstrap/bootstrap_ver.asp" TargetMode="External"/><Relationship Id="rId8" Type="http://schemas.openxmlformats.org/officeDocument/2006/relationships/hyperlink" Target="https://www.w3schools.com/howto/default.as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yslab.kr/82" TargetMode="External"/><Relationship Id="rId4" Type="http://schemas.openxmlformats.org/officeDocument/2006/relationships/hyperlink" Target="https://philosophiren.com/293" TargetMode="External"/><Relationship Id="rId5" Type="http://schemas.openxmlformats.org/officeDocument/2006/relationships/hyperlink" Target="https://m.blog.naver.com/PostView.nhn?blogId=durandot&amp;logNo=100205321229&amp;proxyReferer=https%3A%2F%2Fwww.google.co.kr%2F" TargetMode="External"/><Relationship Id="rId6" Type="http://schemas.openxmlformats.org/officeDocument/2006/relationships/hyperlink" Target="http://blog.work6.kr/24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가이드라인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프로젝트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216425"/>
            <a:ext cx="4097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관리자 페이지 참조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037725"/>
            <a:ext cx="5041800" cy="15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ERP : </a:t>
            </a: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https://www.ecount.co.kr/</a:t>
            </a:r>
            <a:r>
              <a:rPr lang="ko"/>
              <a:t>   의 체험하기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메이크샵 : </a:t>
            </a: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https://www.makeshop.co.kr/</a:t>
            </a:r>
            <a:r>
              <a:rPr lang="ko"/>
              <a:t>     </a:t>
            </a:r>
            <a:r>
              <a:rPr lang="ko" u="sng">
                <a:solidFill>
                  <a:schemeClr val="hlink"/>
                </a:solidFill>
                <a:hlinkClick r:id="rId5"/>
              </a:rPr>
              <a:t>[관리자 체험]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고도샵: </a:t>
            </a: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https://www.godo.co.kr/</a:t>
            </a:r>
            <a:r>
              <a:rPr lang="ko"/>
              <a:t>   </a:t>
            </a:r>
            <a:r>
              <a:rPr lang="ko" u="sng">
                <a:solidFill>
                  <a:schemeClr val="hlink"/>
                </a:solidFill>
                <a:hlinkClick r:id="rId7"/>
              </a:rPr>
              <a:t>[관리자체험]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https://wrapbootstrap.com/</a:t>
            </a: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관리자 페이지 스타일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65800" y="1551775"/>
            <a:ext cx="3570701" cy="1864274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81325" y="2985650"/>
            <a:ext cx="3309050" cy="1978176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72025" y="-1"/>
            <a:ext cx="2952174" cy="1458275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98050" y="84325"/>
            <a:ext cx="1938900" cy="23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베이스 설계 예 (ERD)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137950" y="3074975"/>
            <a:ext cx="18591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논리적 </a:t>
            </a:r>
            <a:r>
              <a:rPr lang="ko"/>
              <a:t>구조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어플리케이션 동작에 필요한 테이블 구성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800" y="152400"/>
            <a:ext cx="6798801" cy="4810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101500" y="10175"/>
            <a:ext cx="1938900" cy="23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베이스 설계 예 (ERD)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2559275"/>
            <a:ext cx="16854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물리적 </a:t>
            </a:r>
            <a:r>
              <a:rPr lang="ko"/>
              <a:t>구조:</a:t>
            </a:r>
            <a:br>
              <a:rPr lang="ko"/>
            </a:br>
            <a:r>
              <a:rPr lang="ko"/>
              <a:t>위 논리구조를 구현하기 위한 물리적 구조 (실제 테이블, 필드)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401" y="-197050"/>
            <a:ext cx="70471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83100" y="292625"/>
            <a:ext cx="2072700" cy="3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베이스 설계 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(테이블 스키마)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131375" y="3406675"/>
            <a:ext cx="2024400" cy="13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각 테이블별</a:t>
            </a:r>
            <a:br>
              <a:rPr lang="ko"/>
            </a:br>
            <a:r>
              <a:rPr lang="ko"/>
              <a:t>이름, 필드명, 타입, 제약사항등 명시</a:t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800" y="651650"/>
            <a:ext cx="6454798" cy="3990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‘프로젝트’ 기획시 추천 스펙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266325"/>
            <a:ext cx="8520600" cy="18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</a:pPr>
            <a:r>
              <a:rPr lang="ko" sz="2400"/>
              <a:t>페이지 수 :  (사용자 + </a:t>
            </a:r>
            <a:r>
              <a:rPr lang="ko" sz="2400">
                <a:solidFill>
                  <a:srgbClr val="FF00FF"/>
                </a:solidFill>
              </a:rPr>
              <a:t>관리자</a:t>
            </a:r>
            <a:r>
              <a:rPr lang="ko" sz="2400"/>
              <a:t>) 페이지  </a:t>
            </a:r>
            <a:r>
              <a:rPr lang="ko" sz="2400">
                <a:solidFill>
                  <a:srgbClr val="FF00FF"/>
                </a:solidFill>
              </a:rPr>
              <a:t>2</a:t>
            </a:r>
            <a:r>
              <a:rPr lang="ko" sz="2400">
                <a:solidFill>
                  <a:srgbClr val="FF00FF"/>
                </a:solidFill>
              </a:rPr>
              <a:t>5</a:t>
            </a:r>
            <a:r>
              <a:rPr lang="ko" sz="2400">
                <a:solidFill>
                  <a:srgbClr val="FF00FF"/>
                </a:solidFill>
              </a:rPr>
              <a:t> ~ 50 </a:t>
            </a:r>
            <a:r>
              <a:rPr lang="ko" sz="2400"/>
              <a:t>개</a:t>
            </a:r>
            <a:br>
              <a:rPr lang="ko" sz="2400"/>
            </a:br>
            <a:endParaRPr sz="24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2400"/>
              <a:t>DB 테이블 수 :</a:t>
            </a:r>
            <a:r>
              <a:rPr lang="ko" sz="2400">
                <a:solidFill>
                  <a:srgbClr val="FF00FF"/>
                </a:solidFill>
              </a:rPr>
              <a:t> 7~15</a:t>
            </a:r>
            <a:r>
              <a:rPr lang="ko" sz="2400"/>
              <a:t>  개  (물리적 테이블)</a:t>
            </a:r>
            <a:br>
              <a:rPr lang="ko"/>
            </a:br>
            <a:r>
              <a:rPr lang="ko" sz="1400"/>
              <a:t>메인 CRUD 사이클 5개+</a:t>
            </a:r>
            <a:br>
              <a:rPr lang="ko" sz="1400"/>
            </a:br>
            <a:r>
              <a:rPr lang="ko" sz="1400"/>
              <a:t>( ex: 도서예약 사이트 →  회원, 도서, 예약)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프로젝트에 ERD, DDL, 문서 포함시키세요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폴더에서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lphaLcPeriod"/>
            </a:pPr>
            <a:r>
              <a:rPr b="1" lang="ko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/ERD</a:t>
            </a:r>
            <a:r>
              <a:rPr lang="ko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폴더 만들고 er diragram 및 DDL 을 넣어주세요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lphaLcPeriod"/>
            </a:pPr>
            <a:r>
              <a:rPr b="1" lang="ko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/DOC</a:t>
            </a:r>
            <a:r>
              <a:rPr lang="ko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폴더 만들고 프로젝트 기획문서, 최종 ppt 문서등을 넣어주세요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83100" y="-12175"/>
            <a:ext cx="1866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팀편성 </a:t>
            </a:r>
            <a:endParaRPr/>
          </a:p>
        </p:txBody>
      </p:sp>
      <p:graphicFrame>
        <p:nvGraphicFramePr>
          <p:cNvPr id="178" name="Google Shape;178;p28"/>
          <p:cNvGraphicFramePr/>
          <p:nvPr/>
        </p:nvGraphicFramePr>
        <p:xfrm>
          <a:off x="2362013" y="758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{F839FB44-D199-44CA-9674-18121E634836}</a:tableStyleId>
              </a:tblPr>
              <a:tblGrid>
                <a:gridCol w="1473325"/>
                <a:gridCol w="1473325"/>
                <a:gridCol w="1473325"/>
              </a:tblGrid>
              <a:tr h="47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/>
                        <a:t>롱탐노씨</a:t>
                      </a:r>
                      <a:endParaRPr sz="24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/>
                        <a:t>심심한데</a:t>
                      </a:r>
                      <a:br>
                        <a:rPr lang="ko" sz="2400"/>
                      </a:br>
                      <a:r>
                        <a:rPr lang="ko" sz="2400"/>
                        <a:t>공부하조</a:t>
                      </a:r>
                      <a:endParaRPr sz="24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/>
                        <a:t>COSAT</a:t>
                      </a:r>
                      <a:endParaRPr sz="24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7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홍성혁</a:t>
                      </a:r>
                      <a:endParaRPr sz="20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안정민</a:t>
                      </a:r>
                      <a:endParaRPr sz="20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김지민</a:t>
                      </a:r>
                      <a:endParaRPr sz="20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47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김현준</a:t>
                      </a:r>
                      <a:endParaRPr sz="20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김연섭</a:t>
                      </a:r>
                      <a:endParaRPr sz="20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이주혁</a:t>
                      </a:r>
                      <a:endParaRPr sz="20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박성언</a:t>
                      </a:r>
                      <a:endParaRPr sz="20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김연지</a:t>
                      </a:r>
                      <a:endParaRPr sz="20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이호인</a:t>
                      </a:r>
                      <a:endParaRPr sz="20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김휘진</a:t>
                      </a:r>
                      <a:endParaRPr sz="20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김예솔</a:t>
                      </a:r>
                      <a:endParaRPr sz="20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장정호</a:t>
                      </a:r>
                      <a:endParaRPr sz="20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김영재</a:t>
                      </a:r>
                      <a:endParaRPr sz="20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64025"/>
            <a:ext cx="3272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역할분담 (예시)</a:t>
            </a:r>
            <a:endParaRPr sz="3000"/>
          </a:p>
        </p:txBody>
      </p:sp>
      <p:sp>
        <p:nvSpPr>
          <p:cNvPr id="184" name="Google Shape;184;p29"/>
          <p:cNvSpPr/>
          <p:nvPr/>
        </p:nvSpPr>
        <p:spPr>
          <a:xfrm>
            <a:off x="3696600" y="214950"/>
            <a:ext cx="726000" cy="40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A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85" name="Google Shape;185;p29"/>
          <p:cNvSpPr/>
          <p:nvPr/>
        </p:nvSpPr>
        <p:spPr>
          <a:xfrm>
            <a:off x="4534800" y="214950"/>
            <a:ext cx="726000" cy="40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B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5373000" y="214950"/>
            <a:ext cx="726000" cy="40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99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</a:rPr>
              <a:t>C</a:t>
            </a:r>
            <a:endParaRPr b="1">
              <a:solidFill>
                <a:srgbClr val="9900FF"/>
              </a:solidFill>
            </a:endParaRPr>
          </a:p>
        </p:txBody>
      </p:sp>
      <p:sp>
        <p:nvSpPr>
          <p:cNvPr id="187" name="Google Shape;187;p29"/>
          <p:cNvSpPr/>
          <p:nvPr/>
        </p:nvSpPr>
        <p:spPr>
          <a:xfrm>
            <a:off x="6211200" y="214950"/>
            <a:ext cx="726000" cy="40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134F5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38761D"/>
                </a:solidFill>
              </a:rPr>
              <a:t>D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188" name="Google Shape;188;p29"/>
          <p:cNvSpPr/>
          <p:nvPr/>
        </p:nvSpPr>
        <p:spPr>
          <a:xfrm>
            <a:off x="228150" y="736250"/>
            <a:ext cx="7382400" cy="4065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아이디어</a:t>
            </a:r>
            <a:r>
              <a:rPr lang="ko"/>
              <a:t> : 맛집 어플 :  맛집정보,  지도검색,  평점후기게시물, 회원제운영</a:t>
            </a:r>
            <a:endParaRPr/>
          </a:p>
        </p:txBody>
      </p:sp>
      <p:sp>
        <p:nvSpPr>
          <p:cNvPr id="189" name="Google Shape;189;p29"/>
          <p:cNvSpPr/>
          <p:nvPr/>
        </p:nvSpPr>
        <p:spPr>
          <a:xfrm>
            <a:off x="228150" y="1269650"/>
            <a:ext cx="7382400" cy="4065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스토리보드</a:t>
            </a:r>
            <a:r>
              <a:rPr lang="ko"/>
              <a:t> :  각 화면 기능 및 구성,   레이아웃,  화면인터페이스,  어플 흐름도</a:t>
            </a:r>
            <a:endParaRPr/>
          </a:p>
        </p:txBody>
      </p:sp>
      <p:sp>
        <p:nvSpPr>
          <p:cNvPr id="190" name="Google Shape;190;p29"/>
          <p:cNvSpPr/>
          <p:nvPr/>
        </p:nvSpPr>
        <p:spPr>
          <a:xfrm>
            <a:off x="228150" y="1803050"/>
            <a:ext cx="7382400" cy="5664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구현시 필요 ‘동작’ 정의 </a:t>
            </a:r>
            <a:r>
              <a:rPr lang="ko"/>
              <a:t>:  위 기능과 동작을 구현하기 위해 어떠한 ‘동작’ 과 어떠한 객체 들이 필요한가? </a:t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228150" y="2488850"/>
            <a:ext cx="7382400" cy="4065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데이터 설게</a:t>
            </a:r>
            <a:r>
              <a:rPr lang="ko"/>
              <a:t> :  위 동작들을 구현할 데이터 모델 설계</a:t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>
            <a:off x="228150" y="3022250"/>
            <a:ext cx="7382400" cy="4065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기능별 제작</a:t>
            </a:r>
            <a:r>
              <a:rPr lang="ko"/>
              <a:t> :  각각의 모듈들을 제작 하고 단위 기능별로 테스트</a:t>
            </a:r>
            <a:endParaRPr/>
          </a:p>
        </p:txBody>
      </p:sp>
      <p:sp>
        <p:nvSpPr>
          <p:cNvPr id="193" name="Google Shape;193;p29"/>
          <p:cNvSpPr/>
          <p:nvPr/>
        </p:nvSpPr>
        <p:spPr>
          <a:xfrm>
            <a:off x="228150" y="3555650"/>
            <a:ext cx="7382400" cy="4065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모듈 통합 및 테스트</a:t>
            </a:r>
            <a:r>
              <a:rPr lang="ko"/>
              <a:t> :  각 모듈들을 통합하고,   </a:t>
            </a:r>
            <a:endParaRPr/>
          </a:p>
        </p:txBody>
      </p:sp>
      <p:sp>
        <p:nvSpPr>
          <p:cNvPr id="194" name="Google Shape;194;p29"/>
          <p:cNvSpPr/>
          <p:nvPr/>
        </p:nvSpPr>
        <p:spPr>
          <a:xfrm flipH="1">
            <a:off x="2661725" y="4185375"/>
            <a:ext cx="2070300" cy="4065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필요 데이터 준비 </a:t>
            </a:r>
            <a:r>
              <a:rPr lang="ko"/>
              <a:t>:  </a:t>
            </a:r>
            <a:endParaRPr/>
          </a:p>
        </p:txBody>
      </p:sp>
      <p:sp>
        <p:nvSpPr>
          <p:cNvPr id="195" name="Google Shape;195;p29"/>
          <p:cNvSpPr/>
          <p:nvPr/>
        </p:nvSpPr>
        <p:spPr>
          <a:xfrm>
            <a:off x="228150" y="4165250"/>
            <a:ext cx="2361600" cy="4065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문서화 및 발표 준비 </a:t>
            </a:r>
            <a:r>
              <a:rPr lang="ko"/>
              <a:t>: 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311700" y="64025"/>
            <a:ext cx="3272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역할분담 (예시)</a:t>
            </a:r>
            <a:endParaRPr sz="3000"/>
          </a:p>
        </p:txBody>
      </p:sp>
      <p:sp>
        <p:nvSpPr>
          <p:cNvPr id="201" name="Google Shape;201;p30"/>
          <p:cNvSpPr/>
          <p:nvPr/>
        </p:nvSpPr>
        <p:spPr>
          <a:xfrm>
            <a:off x="75750" y="736250"/>
            <a:ext cx="7382400" cy="4065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아이디어</a:t>
            </a:r>
            <a:r>
              <a:rPr lang="ko"/>
              <a:t> : 맛집 어플 :  맛집정보,  지도검색,  평점후기게시물, 회원제운영</a:t>
            </a:r>
            <a:endParaRPr/>
          </a:p>
        </p:txBody>
      </p:sp>
      <p:sp>
        <p:nvSpPr>
          <p:cNvPr id="202" name="Google Shape;202;p30"/>
          <p:cNvSpPr/>
          <p:nvPr/>
        </p:nvSpPr>
        <p:spPr>
          <a:xfrm>
            <a:off x="75750" y="1269650"/>
            <a:ext cx="7382400" cy="4065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스토리보드</a:t>
            </a:r>
            <a:r>
              <a:rPr lang="ko"/>
              <a:t> :  각 화면 기능 및 구성,   레이아웃,  화면인터페이스,  어플 흐름도</a:t>
            </a:r>
            <a:endParaRPr/>
          </a:p>
        </p:txBody>
      </p:sp>
      <p:sp>
        <p:nvSpPr>
          <p:cNvPr id="203" name="Google Shape;203;p30"/>
          <p:cNvSpPr/>
          <p:nvPr/>
        </p:nvSpPr>
        <p:spPr>
          <a:xfrm>
            <a:off x="304350" y="1803050"/>
            <a:ext cx="1568100" cy="5664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맛집정보 </a:t>
            </a:r>
            <a:r>
              <a:rPr b="1" lang="ko"/>
              <a:t>기능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필요 ‘동작’</a:t>
            </a:r>
            <a:endParaRPr/>
          </a:p>
        </p:txBody>
      </p:sp>
      <p:sp>
        <p:nvSpPr>
          <p:cNvPr id="204" name="Google Shape;204;p30"/>
          <p:cNvSpPr/>
          <p:nvPr/>
        </p:nvSpPr>
        <p:spPr>
          <a:xfrm>
            <a:off x="75750" y="2488850"/>
            <a:ext cx="7382400" cy="4065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데이터 설게</a:t>
            </a:r>
            <a:r>
              <a:rPr lang="ko"/>
              <a:t> :  위 동작들을 구현할 데이터 모델 설계</a:t>
            </a: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304350" y="3022250"/>
            <a:ext cx="1568100" cy="4065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맛짐정보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기능 제작</a:t>
            </a:r>
            <a:endParaRPr/>
          </a:p>
        </p:txBody>
      </p:sp>
      <p:sp>
        <p:nvSpPr>
          <p:cNvPr id="206" name="Google Shape;206;p30"/>
          <p:cNvSpPr/>
          <p:nvPr/>
        </p:nvSpPr>
        <p:spPr>
          <a:xfrm>
            <a:off x="75750" y="3555650"/>
            <a:ext cx="7382400" cy="4065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모듈 통합 및 테스트</a:t>
            </a:r>
            <a:r>
              <a:rPr lang="ko"/>
              <a:t> :  각 모듈들을 통합하고,   </a:t>
            </a:r>
            <a:endParaRPr/>
          </a:p>
        </p:txBody>
      </p:sp>
      <p:sp>
        <p:nvSpPr>
          <p:cNvPr id="207" name="Google Shape;207;p30"/>
          <p:cNvSpPr/>
          <p:nvPr/>
        </p:nvSpPr>
        <p:spPr>
          <a:xfrm flipH="1">
            <a:off x="2661725" y="4185375"/>
            <a:ext cx="2070300" cy="4065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필요 샘플 데이터 준비 </a:t>
            </a:r>
            <a:r>
              <a:rPr lang="ko"/>
              <a:t>:  </a:t>
            </a:r>
            <a:endParaRPr/>
          </a:p>
        </p:txBody>
      </p:sp>
      <p:sp>
        <p:nvSpPr>
          <p:cNvPr id="208" name="Google Shape;208;p30"/>
          <p:cNvSpPr/>
          <p:nvPr/>
        </p:nvSpPr>
        <p:spPr>
          <a:xfrm>
            <a:off x="228150" y="4165250"/>
            <a:ext cx="2361600" cy="4065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문서화 및 발표 준비 </a:t>
            </a:r>
            <a:r>
              <a:rPr lang="ko"/>
              <a:t>:  </a:t>
            </a:r>
            <a:endParaRPr/>
          </a:p>
        </p:txBody>
      </p:sp>
      <p:sp>
        <p:nvSpPr>
          <p:cNvPr id="209" name="Google Shape;209;p30"/>
          <p:cNvSpPr/>
          <p:nvPr/>
        </p:nvSpPr>
        <p:spPr>
          <a:xfrm>
            <a:off x="2169400" y="1803050"/>
            <a:ext cx="1568100" cy="5664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지도</a:t>
            </a:r>
            <a:r>
              <a:rPr b="1" lang="ko"/>
              <a:t> 기능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필요 ‘동작’</a:t>
            </a:r>
            <a:endParaRPr/>
          </a:p>
        </p:txBody>
      </p:sp>
      <p:sp>
        <p:nvSpPr>
          <p:cNvPr id="210" name="Google Shape;210;p30"/>
          <p:cNvSpPr/>
          <p:nvPr/>
        </p:nvSpPr>
        <p:spPr>
          <a:xfrm>
            <a:off x="2169400" y="3022250"/>
            <a:ext cx="1568100" cy="4065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지도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기능 제작</a:t>
            </a:r>
            <a:endParaRPr/>
          </a:p>
        </p:txBody>
      </p:sp>
      <p:sp>
        <p:nvSpPr>
          <p:cNvPr id="211" name="Google Shape;211;p30"/>
          <p:cNvSpPr/>
          <p:nvPr/>
        </p:nvSpPr>
        <p:spPr>
          <a:xfrm>
            <a:off x="3958249" y="1803050"/>
            <a:ext cx="1568100" cy="5664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</a:rPr>
              <a:t>게시뭎, 평점</a:t>
            </a:r>
            <a:endParaRPr b="1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필요 ‘동작’</a:t>
            </a:r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3958249" y="3022250"/>
            <a:ext cx="1568100" cy="4065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</a:rPr>
              <a:t>게시물, 평점</a:t>
            </a:r>
            <a:endParaRPr b="1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기능 제작</a:t>
            </a: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5747099" y="1803050"/>
            <a:ext cx="1568100" cy="5664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134F5C"/>
                </a:solidFill>
              </a:rPr>
              <a:t>회원 운영</a:t>
            </a:r>
            <a:endParaRPr b="1">
              <a:solidFill>
                <a:srgbClr val="134F5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필요 ‘동작’ </a:t>
            </a: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5747099" y="3022250"/>
            <a:ext cx="1568100" cy="4065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134F5C"/>
                </a:solidFill>
              </a:rPr>
              <a:t>회원 운영</a:t>
            </a:r>
            <a:endParaRPr b="1">
              <a:solidFill>
                <a:srgbClr val="134F5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기능 제작</a:t>
            </a: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251700" y="1510350"/>
            <a:ext cx="1732200" cy="2265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16" name="Google Shape;216;p30"/>
          <p:cNvSpPr/>
          <p:nvPr/>
        </p:nvSpPr>
        <p:spPr>
          <a:xfrm>
            <a:off x="2062675" y="1586550"/>
            <a:ext cx="1732200" cy="2133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3885600" y="1536350"/>
            <a:ext cx="1732200" cy="2265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9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00FF"/>
              </a:solidFill>
            </a:endParaRPr>
          </a:p>
        </p:txBody>
      </p:sp>
      <p:sp>
        <p:nvSpPr>
          <p:cNvPr id="218" name="Google Shape;218;p30"/>
          <p:cNvSpPr/>
          <p:nvPr/>
        </p:nvSpPr>
        <p:spPr>
          <a:xfrm>
            <a:off x="5677800" y="1586550"/>
            <a:ext cx="1679400" cy="218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134F5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219" name="Google Shape;219;p30"/>
          <p:cNvSpPr/>
          <p:nvPr/>
        </p:nvSpPr>
        <p:spPr>
          <a:xfrm>
            <a:off x="7458150" y="1345850"/>
            <a:ext cx="1548900" cy="991200"/>
          </a:xfrm>
          <a:prstGeom prst="leftArrowCallout">
            <a:avLst>
              <a:gd fmla="val 11688" name="adj1"/>
              <a:gd fmla="val 14419" name="adj2"/>
              <a:gd fmla="val 10361" name="adj3"/>
              <a:gd fmla="val 77944" name="adj4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컨트롤러에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취합될 내용이 된다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(interface)</a:t>
            </a:r>
            <a:endParaRPr/>
          </a:p>
        </p:txBody>
      </p:sp>
      <p:sp>
        <p:nvSpPr>
          <p:cNvPr id="220" name="Google Shape;220;p30"/>
          <p:cNvSpPr/>
          <p:nvPr/>
        </p:nvSpPr>
        <p:spPr>
          <a:xfrm>
            <a:off x="7458150" y="2469050"/>
            <a:ext cx="1548900" cy="406500"/>
          </a:xfrm>
          <a:prstGeom prst="leftArrowCallout">
            <a:avLst>
              <a:gd fmla="val 11688" name="adj1"/>
              <a:gd fmla="val 14419" name="adj2"/>
              <a:gd fmla="val 10361" name="adj3"/>
              <a:gd fmla="val 77944" name="adj4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설계</a:t>
            </a:r>
            <a:endParaRPr/>
          </a:p>
        </p:txBody>
      </p:sp>
      <p:sp>
        <p:nvSpPr>
          <p:cNvPr id="221" name="Google Shape;221;p30"/>
          <p:cNvSpPr/>
          <p:nvPr/>
        </p:nvSpPr>
        <p:spPr>
          <a:xfrm>
            <a:off x="7458150" y="3153050"/>
            <a:ext cx="1548900" cy="707400"/>
          </a:xfrm>
          <a:prstGeom prst="leftArrowCallout">
            <a:avLst>
              <a:gd fmla="val 11688" name="adj1"/>
              <a:gd fmla="val 14419" name="adj2"/>
              <a:gd fmla="val 10361" name="adj3"/>
              <a:gd fmla="val 77944" name="adj4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컨트롤러 구현 +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뷰 제작</a:t>
            </a:r>
            <a:endParaRPr/>
          </a:p>
        </p:txBody>
      </p:sp>
      <p:sp>
        <p:nvSpPr>
          <p:cNvPr id="222" name="Google Shape;222;p30"/>
          <p:cNvSpPr/>
          <p:nvPr/>
        </p:nvSpPr>
        <p:spPr>
          <a:xfrm>
            <a:off x="3696600" y="214950"/>
            <a:ext cx="726000" cy="40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A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23" name="Google Shape;223;p30"/>
          <p:cNvSpPr/>
          <p:nvPr/>
        </p:nvSpPr>
        <p:spPr>
          <a:xfrm>
            <a:off x="4534800" y="214950"/>
            <a:ext cx="726000" cy="40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B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24" name="Google Shape;224;p30"/>
          <p:cNvSpPr/>
          <p:nvPr/>
        </p:nvSpPr>
        <p:spPr>
          <a:xfrm>
            <a:off x="5373000" y="214950"/>
            <a:ext cx="726000" cy="40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99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</a:rPr>
              <a:t>C</a:t>
            </a:r>
            <a:endParaRPr b="1">
              <a:solidFill>
                <a:srgbClr val="9900FF"/>
              </a:solidFill>
            </a:endParaRPr>
          </a:p>
        </p:txBody>
      </p:sp>
      <p:sp>
        <p:nvSpPr>
          <p:cNvPr id="225" name="Google Shape;225;p30"/>
          <p:cNvSpPr/>
          <p:nvPr/>
        </p:nvSpPr>
        <p:spPr>
          <a:xfrm>
            <a:off x="6211200" y="214950"/>
            <a:ext cx="726000" cy="40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134F5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38761D"/>
                </a:solidFill>
              </a:rPr>
              <a:t>D</a:t>
            </a:r>
            <a:endParaRPr b="1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프론트 엔드 참조 모음..</a:t>
            </a:r>
            <a:endParaRPr/>
          </a:p>
        </p:txBody>
      </p:sp>
      <p:sp>
        <p:nvSpPr>
          <p:cNvPr id="231" name="Google Shape;231;p31"/>
          <p:cNvSpPr txBox="1"/>
          <p:nvPr>
            <p:ph idx="1" type="body"/>
          </p:nvPr>
        </p:nvSpPr>
        <p:spPr>
          <a:xfrm>
            <a:off x="91850" y="1266325"/>
            <a:ext cx="8740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AutoNum type="alphaLcPeriod"/>
            </a:pPr>
            <a:r>
              <a:rPr lang="ko" sz="2100" u="sng">
                <a:solidFill>
                  <a:srgbClr val="1155CC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HTML</a:t>
            </a:r>
            <a:r>
              <a:rPr lang="ko" sz="21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" sz="2100" u="sng">
                <a:solidFill>
                  <a:srgbClr val="1155CC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CSS</a:t>
            </a:r>
            <a:r>
              <a:rPr lang="ko" sz="21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" sz="2100" u="sng">
                <a:solidFill>
                  <a:srgbClr val="1155CC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JavaScript</a:t>
            </a:r>
            <a:r>
              <a:rPr lang="ko" sz="21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" sz="2100" u="sng">
                <a:solidFill>
                  <a:srgbClr val="1155CC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jQuery</a:t>
            </a:r>
            <a:r>
              <a:rPr lang="ko" sz="21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,  </a:t>
            </a:r>
            <a:r>
              <a:rPr lang="ko" sz="2100">
                <a:solidFill>
                  <a:srgbClr val="FF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필수</a:t>
            </a:r>
            <a:endParaRPr sz="2100">
              <a:solidFill>
                <a:srgbClr val="FF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AutoNum type="alphaLcPeriod"/>
            </a:pPr>
            <a:r>
              <a:rPr lang="ko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반응형웹 프레임웍 </a:t>
            </a:r>
            <a:r>
              <a:rPr lang="ko" sz="2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BootStrap4 </a:t>
            </a:r>
            <a:r>
              <a:rPr lang="ko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도 추천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AutoNum type="alphaLcPeriod"/>
            </a:pPr>
            <a:r>
              <a:rPr lang="ko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좋은 자료들 (프로젝트 할때도 참조하기 좋음)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AutoNum type="romanLcPeriod"/>
            </a:pPr>
            <a:r>
              <a:rPr lang="ko" sz="2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HowTo </a:t>
            </a:r>
            <a:r>
              <a:rPr lang="ko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모던 웹 요소 구현에 관한 다양한 예제 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AutoNum type="romanLcPeriod"/>
            </a:pPr>
            <a:r>
              <a:rPr lang="ko" sz="2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Icon</a:t>
            </a:r>
            <a:r>
              <a:rPr lang="ko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FontAwesome 외    </a:t>
            </a:r>
            <a:r>
              <a:rPr lang="ko" sz="2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https://icons8.com/</a:t>
            </a:r>
            <a:r>
              <a:rPr lang="ko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: 무료 아이콘!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AutoNum type="romanLcPeriod"/>
            </a:pPr>
            <a:r>
              <a:rPr lang="ko" sz="2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색상배색</a:t>
            </a:r>
            <a:r>
              <a:rPr lang="ko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참조자료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/>
        </p:nvSpPr>
        <p:spPr>
          <a:xfrm>
            <a:off x="464100" y="64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학습 내용 : </a:t>
            </a:r>
            <a:endParaRPr b="1" sz="36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28325" y="771425"/>
            <a:ext cx="8793900" cy="4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CC4125"/>
                </a:solidFill>
                <a:latin typeface="Open Sans"/>
                <a:ea typeface="Open Sans"/>
                <a:cs typeface="Open Sans"/>
                <a:sym typeface="Open Sans"/>
              </a:rPr>
              <a:t>(총 856 시간)</a:t>
            </a:r>
            <a:endParaRPr b="1" sz="2000">
              <a:solidFill>
                <a:srgbClr val="CC412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Clr>
                <a:srgbClr val="695D46"/>
              </a:buClr>
              <a:buSzPts val="1200"/>
              <a:buFont typeface="Open Sans"/>
              <a:buChar char="●"/>
            </a:pPr>
            <a:r>
              <a:rPr b="1"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JAVA 프로그래밍 </a:t>
            </a:r>
            <a: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기본문법, 객체지향 프로그래밍, 다형성, Collection, Exception, Inner class, Stream</a:t>
            </a:r>
            <a:endParaRPr b="1"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Clr>
                <a:srgbClr val="695D46"/>
              </a:buClr>
              <a:buSzPts val="1200"/>
              <a:buFont typeface="Open Sans"/>
              <a:buChar char="●"/>
            </a:pPr>
            <a:r>
              <a:rPr b="1"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Oracle 및 JDBC</a:t>
            </a:r>
            <a:br>
              <a:rPr b="1"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DML, DDL, DCL, 단일행/그룹함수, Join, SubQuery, View JDBC, 트랜잭션</a:t>
            </a:r>
            <a:r>
              <a:rPr b="1"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처리</a:t>
            </a:r>
            <a:endParaRPr b="1"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Clr>
                <a:srgbClr val="695D46"/>
              </a:buClr>
              <a:buSzPts val="1200"/>
              <a:buFont typeface="Open Sans"/>
              <a:buChar char="●"/>
            </a:pPr>
            <a:r>
              <a:rPr b="1"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웹 프론트 엔드 </a:t>
            </a:r>
            <a:br>
              <a:rPr b="1"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HTML 5 / CSS3 / JavaScript / jQuery  반응형웹 / BootStrap / AJAX JSON / XML / 각종 API</a:t>
            </a:r>
            <a:endParaRPr b="1"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Clr>
                <a:srgbClr val="695D46"/>
              </a:buClr>
              <a:buSzPts val="1200"/>
              <a:buFont typeface="Open Sans"/>
              <a:buChar char="●"/>
            </a:pPr>
            <a:r>
              <a:rPr b="1"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JSP 기반 웹 프로그래밍</a:t>
            </a:r>
            <a:br>
              <a:rPr b="1"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Servlet / JSP / JSTL / EL / 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쿠키, 세션, 파일업로드 MVC model2 기반 웹 어플리케이션 구현  AJAX, API 서버 설계 및 구축  Jackson, COS 등 라이브러리 활용  CKEditor 연동  Tomcat 서버</a:t>
            </a:r>
            <a:endParaRPr b="1"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Clr>
                <a:srgbClr val="695D46"/>
              </a:buClr>
              <a:buSzPts val="1200"/>
              <a:buFont typeface="Open Sans"/>
              <a:buChar char="●"/>
            </a:pPr>
            <a:r>
              <a:rPr b="1"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JSP MVC모델2 기반 웹어플리케이션 제작</a:t>
            </a:r>
            <a:endParaRPr b="1"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Clr>
                <a:srgbClr val="695D46"/>
              </a:buClr>
              <a:buSzPts val="1200"/>
              <a:buFont typeface="Open Sans"/>
              <a:buChar char="●"/>
            </a:pPr>
            <a:r>
              <a:rPr b="1"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Spring Framework</a:t>
            </a:r>
            <a:br>
              <a:rPr b="1"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Dependency Injection, Autowire, DI Config, AOP. Sping MVC,  request mapping, validation, Spring-jdbc, Transaction</a:t>
            </a:r>
            <a:b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ORM (MyBatis), Interceptor, REST, Secutiry,</a:t>
            </a:r>
            <a:endParaRPr b="1"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Clr>
                <a:srgbClr val="695D46"/>
              </a:buClr>
              <a:buSzPts val="1200"/>
              <a:buFont typeface="Open Sans"/>
              <a:buChar char="●"/>
            </a:pPr>
            <a:r>
              <a:rPr b="1"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아두이노</a:t>
            </a:r>
            <a:endParaRPr b="1"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b="1" sz="2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>
            <p:ph idx="1" type="body"/>
          </p:nvPr>
        </p:nvSpPr>
        <p:spPr>
          <a:xfrm>
            <a:off x="428700" y="884425"/>
            <a:ext cx="8122500" cy="26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7000"/>
              <a:t>D-32</a:t>
            </a:r>
            <a:br>
              <a:rPr lang="ko" sz="17000"/>
            </a:br>
            <a:endParaRPr sz="17000"/>
          </a:p>
        </p:txBody>
      </p:sp>
      <p:sp>
        <p:nvSpPr>
          <p:cNvPr id="237" name="Google Shape;237;p32"/>
          <p:cNvSpPr txBox="1"/>
          <p:nvPr/>
        </p:nvSpPr>
        <p:spPr>
          <a:xfrm>
            <a:off x="3117600" y="3670500"/>
            <a:ext cx="3047100" cy="10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 strike="sngStrike">
                <a:solidFill>
                  <a:srgbClr val="B7B7B7"/>
                </a:solidFill>
              </a:rPr>
              <a:t>2020/12/31 세팅</a:t>
            </a:r>
            <a:endParaRPr b="1" sz="3000" strike="sngStrike"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434343"/>
                </a:solidFill>
              </a:rPr>
              <a:t>2021/01/04 발표</a:t>
            </a:r>
            <a:endParaRPr b="1" sz="3000">
              <a:solidFill>
                <a:srgbClr val="434343"/>
              </a:solidFill>
            </a:endParaRPr>
          </a:p>
        </p:txBody>
      </p:sp>
      <p:sp>
        <p:nvSpPr>
          <p:cNvPr id="238" name="Google Shape;238;p32"/>
          <p:cNvSpPr/>
          <p:nvPr/>
        </p:nvSpPr>
        <p:spPr>
          <a:xfrm>
            <a:off x="266500" y="288700"/>
            <a:ext cx="2001000" cy="1065900"/>
          </a:xfrm>
          <a:prstGeom prst="wedgeRoundRectCallout">
            <a:avLst>
              <a:gd fmla="val 72005" name="adj1"/>
              <a:gd fmla="val 46261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에러메세지!</a:t>
            </a:r>
            <a:endParaRPr sz="2400"/>
          </a:p>
        </p:txBody>
      </p:sp>
      <p:sp>
        <p:nvSpPr>
          <p:cNvPr id="239" name="Google Shape;239;p32"/>
          <p:cNvSpPr/>
          <p:nvPr/>
        </p:nvSpPr>
        <p:spPr>
          <a:xfrm>
            <a:off x="3141475" y="120650"/>
            <a:ext cx="2337000" cy="1065900"/>
          </a:xfrm>
          <a:prstGeom prst="wedgeRoundRectCallout">
            <a:avLst>
              <a:gd fmla="val -22489" name="adj1"/>
              <a:gd fmla="val 65780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디버깅!</a:t>
            </a:r>
            <a:endParaRPr sz="2400"/>
          </a:p>
        </p:txBody>
      </p:sp>
      <p:sp>
        <p:nvSpPr>
          <p:cNvPr id="240" name="Google Shape;240;p32"/>
          <p:cNvSpPr/>
          <p:nvPr/>
        </p:nvSpPr>
        <p:spPr>
          <a:xfrm>
            <a:off x="342700" y="3489100"/>
            <a:ext cx="2042400" cy="1065900"/>
          </a:xfrm>
          <a:prstGeom prst="wedgeRoundRectCallout">
            <a:avLst>
              <a:gd fmla="val 76741" name="adj1"/>
              <a:gd fmla="val -82892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쿼리 테스트!</a:t>
            </a:r>
            <a:endParaRPr sz="2400"/>
          </a:p>
        </p:txBody>
      </p:sp>
      <p:sp>
        <p:nvSpPr>
          <p:cNvPr id="241" name="Google Shape;241;p32"/>
          <p:cNvSpPr/>
          <p:nvPr/>
        </p:nvSpPr>
        <p:spPr>
          <a:xfrm>
            <a:off x="6972100" y="3489100"/>
            <a:ext cx="1759200" cy="1065900"/>
          </a:xfrm>
          <a:prstGeom prst="wedgeRoundRectCallout">
            <a:avLst>
              <a:gd fmla="val -94107" name="adj1"/>
              <a:gd fmla="val -74871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클린 !</a:t>
            </a:r>
            <a:endParaRPr sz="2400"/>
          </a:p>
        </p:txBody>
      </p:sp>
      <p:sp>
        <p:nvSpPr>
          <p:cNvPr id="242" name="Google Shape;242;p32"/>
          <p:cNvSpPr/>
          <p:nvPr/>
        </p:nvSpPr>
        <p:spPr>
          <a:xfrm>
            <a:off x="7300700" y="1492250"/>
            <a:ext cx="1759200" cy="1065900"/>
          </a:xfrm>
          <a:prstGeom prst="wedgeRoundRectCallout">
            <a:avLst>
              <a:gd fmla="val -66898" name="adj1"/>
              <a:gd fmla="val 2805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request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URL 확인</a:t>
            </a:r>
            <a:endParaRPr sz="2400"/>
          </a:p>
        </p:txBody>
      </p:sp>
      <p:sp>
        <p:nvSpPr>
          <p:cNvPr id="243" name="Google Shape;243;p32"/>
          <p:cNvSpPr/>
          <p:nvPr/>
        </p:nvSpPr>
        <p:spPr>
          <a:xfrm>
            <a:off x="6233900" y="196850"/>
            <a:ext cx="1759200" cy="1065900"/>
          </a:xfrm>
          <a:prstGeom prst="wedgeRoundRectCallout">
            <a:avLst>
              <a:gd fmla="val -29278" name="adj1"/>
              <a:gd fmla="val 71852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구글링!</a:t>
            </a:r>
            <a:endParaRPr sz="2400"/>
          </a:p>
        </p:txBody>
      </p:sp>
      <p:sp>
        <p:nvSpPr>
          <p:cNvPr id="244" name="Google Shape;244;p32"/>
          <p:cNvSpPr txBox="1"/>
          <p:nvPr/>
        </p:nvSpPr>
        <p:spPr>
          <a:xfrm>
            <a:off x="801700" y="2072575"/>
            <a:ext cx="1332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12/03 현재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남은 진도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기획시 유념할 사항.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3555325"/>
            <a:ext cx="8520600" cy="7074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내가 가진 최대한 모든 것을 어필하도록 합시다.</a:t>
            </a:r>
            <a:br>
              <a:rPr lang="ko"/>
            </a:br>
            <a:r>
              <a:rPr lang="ko"/>
              <a:t>대상은 ‘인사 담당자, 기술 면접관’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481200" y="1281000"/>
            <a:ext cx="8181600" cy="14472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스프링 MVC 프로젝트 + 웹기술 이해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보여줄수 있는 모든 것!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기획에 반영할 기능 (</a:t>
            </a:r>
            <a:r>
              <a:rPr lang="ko">
                <a:solidFill>
                  <a:srgbClr val="FF0000"/>
                </a:solidFill>
              </a:rPr>
              <a:t>필수</a:t>
            </a:r>
            <a:r>
              <a:rPr lang="ko"/>
              <a:t>)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885325"/>
            <a:ext cx="8520600" cy="3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>
                <a:solidFill>
                  <a:srgbClr val="0000FF"/>
                </a:solidFill>
              </a:rPr>
              <a:t>스프링 MVC 웹</a:t>
            </a:r>
            <a:r>
              <a:rPr lang="ko"/>
              <a:t> 프로젝트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>
                <a:solidFill>
                  <a:srgbClr val="0000FF"/>
                </a:solidFill>
              </a:rPr>
              <a:t>MyBatis</a:t>
            </a:r>
            <a:r>
              <a:rPr lang="ko">
                <a:solidFill>
                  <a:srgbClr val="0000FF"/>
                </a:solidFill>
              </a:rPr>
              <a:t> </a:t>
            </a:r>
            <a:r>
              <a:rPr lang="ko"/>
              <a:t>사용한 DB 접근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최소한 </a:t>
            </a:r>
            <a:r>
              <a:rPr b="1" lang="ko"/>
              <a:t>5</a:t>
            </a:r>
            <a:r>
              <a:rPr b="1" lang="ko"/>
              <a:t>개 이상의 Data cycle</a:t>
            </a:r>
            <a:r>
              <a:rPr lang="ko"/>
              <a:t> 구현.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프론트엔드 쪽은 </a:t>
            </a:r>
            <a:r>
              <a:rPr b="1" lang="ko"/>
              <a:t>최대한 jQuery</a:t>
            </a:r>
            <a:r>
              <a:rPr lang="ko"/>
              <a:t> 사용 추천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회원/비회원</a:t>
            </a:r>
            <a:r>
              <a:rPr lang="ko"/>
              <a:t> 운영시스템.   (</a:t>
            </a:r>
            <a:r>
              <a:rPr lang="ko"/>
              <a:t>로그인,  회원가입 등 구현)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>
                <a:solidFill>
                  <a:srgbClr val="0000FF"/>
                </a:solidFill>
              </a:rPr>
              <a:t>관리자 페이지</a:t>
            </a:r>
            <a:r>
              <a:rPr lang="ko"/>
              <a:t> 구현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외부 </a:t>
            </a:r>
            <a:r>
              <a:rPr b="1" lang="ko"/>
              <a:t>API 사용</a:t>
            </a:r>
            <a:r>
              <a:rPr lang="ko"/>
              <a:t> 기능 최소한 2개 이상 사용 (AJAX 활용)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1593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세팅 관련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159300" y="885325"/>
            <a:ext cx="8724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셋업시</a:t>
            </a:r>
            <a:br>
              <a:rPr lang="ko"/>
            </a:br>
            <a:r>
              <a:rPr lang="ko">
                <a:solidFill>
                  <a:srgbClr val="FF0000"/>
                </a:solidFill>
              </a:rPr>
              <a:t>수업시간에 사용하는  Workspace, 프로젝트, DB 계정, 서버는 절대 사용하지 마세요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반드시 </a:t>
            </a:r>
            <a:r>
              <a:rPr b="1" lang="ko"/>
              <a:t>별도의 ‘WORKSPACE’ 를 생성</a:t>
            </a:r>
            <a:r>
              <a:rPr lang="ko"/>
              <a:t>해서 작업하기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DB 계정도 </a:t>
            </a:r>
            <a:r>
              <a:rPr b="1" lang="ko"/>
              <a:t>별도의 계정</a:t>
            </a:r>
            <a:r>
              <a:rPr lang="ko"/>
              <a:t> (</a:t>
            </a:r>
            <a:r>
              <a:rPr b="1" lang="ko"/>
              <a:t>별도의 DB</a:t>
            </a:r>
            <a:r>
              <a:rPr lang="ko"/>
              <a:t>:mysql 의 경우) 사용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수업시간 사용한 서버와는 </a:t>
            </a:r>
            <a:r>
              <a:rPr b="1" lang="ko"/>
              <a:t>별도의 서버를 세팅하여 운영</a:t>
            </a:r>
            <a:r>
              <a:rPr lang="ko"/>
              <a:t>하세요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C:\tomcat 이하에 폴더생성.  팀명을 사용한 폴더 생성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이클립스에 서버 세팅시, </a:t>
            </a:r>
            <a:r>
              <a:rPr lang="ko">
                <a:solidFill>
                  <a:srgbClr val="0000FF"/>
                </a:solidFill>
              </a:rPr>
              <a:t>‘경로’, ‘버젼’, ‘서버이름’ </a:t>
            </a:r>
            <a:r>
              <a:rPr lang="ko"/>
              <a:t>일치 시키기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코드내의 </a:t>
            </a:r>
            <a:r>
              <a:rPr b="1" lang="ko"/>
              <a:t>‘경로는 상대경로를 사용</a:t>
            </a:r>
            <a:r>
              <a:rPr lang="ko"/>
              <a:t>하며 직접적으로 절대경로나 서버 포트 번호 명시 안되도록 하기.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GitHub 사용</a:t>
            </a:r>
            <a:r>
              <a:rPr lang="ko"/>
              <a:t>한 버젼 컨트롤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공정</a:t>
            </a:r>
            <a:endParaRPr/>
          </a:p>
        </p:txBody>
      </p:sp>
      <p:graphicFrame>
        <p:nvGraphicFramePr>
          <p:cNvPr id="104" name="Google Shape;104;p19"/>
          <p:cNvGraphicFramePr/>
          <p:nvPr/>
        </p:nvGraphicFramePr>
        <p:xfrm>
          <a:off x="311700" y="65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{F839FB44-D199-44CA-9674-18121E634836}</a:tableStyleId>
              </a:tblPr>
              <a:tblGrid>
                <a:gridCol w="1197175"/>
                <a:gridCol w="7365950"/>
              </a:tblGrid>
              <a:tr h="151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기획단계</a:t>
                      </a:r>
                      <a:br>
                        <a:rPr lang="ko"/>
                      </a:br>
                      <a:r>
                        <a:rPr lang="ko"/>
                        <a:t>(약 1주)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아이디어 산출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→ 페이지 기획 (페이지 흐름도/스토리보드, 페이지 상세 설명)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→ DB 설계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→ 제작 스케쥴 및 분담 계획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→ 기획서 작성  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7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제작단계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(약 3주)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ko"/>
                        <a:t>‘비즈니스 로직’ 완성 (페이지 흐름) 과 ‘기능 구현’에 최우선.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ko"/>
                        <a:t>기본 스타일링 및 디자인,  프론트엔드 동작 완성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ko"/>
                        <a:t>필요한 데이터 수집및 가공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ko"/>
                        <a:t>테스트및 검증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84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보완,마무리단계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(약 1주)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ko"/>
                        <a:t>디버깅및 기획 보완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ko"/>
                        <a:t>스타일 보완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ko"/>
                        <a:t>사용자 편의성 보완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ko"/>
                        <a:t>포트폴리오 제출용 문서 작성 : 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5" name="Google Shape;105;p19"/>
          <p:cNvSpPr/>
          <p:nvPr/>
        </p:nvSpPr>
        <p:spPr>
          <a:xfrm>
            <a:off x="366000" y="4649025"/>
            <a:ext cx="8548500" cy="32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위에 명시된 </a:t>
            </a:r>
            <a:r>
              <a:rPr lang="ko">
                <a:solidFill>
                  <a:srgbClr val="FF00FF"/>
                </a:solidFill>
              </a:rPr>
              <a:t>날짜</a:t>
            </a:r>
            <a:r>
              <a:rPr lang="ko"/>
              <a:t>는 반드시 정확히 지킬 필요는 없습니다.  진행상황과 관련해서는 강사와 공유되어야 함</a:t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6620350" y="695225"/>
            <a:ext cx="2183400" cy="1238700"/>
          </a:xfrm>
          <a:prstGeom prst="foldedCorner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[제작문서]</a:t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요구사항 정의서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●"/>
            </a:pPr>
            <a:r>
              <a:rPr lang="ko" sz="1000">
                <a:solidFill>
                  <a:srgbClr val="FF0000"/>
                </a:solidFill>
              </a:rPr>
              <a:t>페이지 흐름도</a:t>
            </a:r>
            <a:endParaRPr sz="1000">
              <a:solidFill>
                <a:srgbClr val="FF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●"/>
            </a:pPr>
            <a:r>
              <a:rPr lang="ko" sz="1000">
                <a:solidFill>
                  <a:srgbClr val="FF0000"/>
                </a:solidFill>
              </a:rPr>
              <a:t>페이지 구성도</a:t>
            </a:r>
            <a:endParaRPr sz="1000">
              <a:solidFill>
                <a:srgbClr val="FF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●"/>
            </a:pPr>
            <a:r>
              <a:rPr lang="ko" sz="1000">
                <a:solidFill>
                  <a:srgbClr val="FF0000"/>
                </a:solidFill>
              </a:rPr>
              <a:t>스토리보드</a:t>
            </a:r>
            <a:endParaRPr sz="1000">
              <a:solidFill>
                <a:srgbClr val="FF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●"/>
            </a:pPr>
            <a:r>
              <a:rPr lang="ko" sz="1000">
                <a:solidFill>
                  <a:srgbClr val="FF0000"/>
                </a:solidFill>
              </a:rPr>
              <a:t>ERD 및 테이블 스키마</a:t>
            </a:r>
            <a:endParaRPr sz="1000">
              <a:solidFill>
                <a:srgbClr val="FF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인터페이스 설계</a:t>
            </a:r>
            <a:endParaRPr sz="1000"/>
          </a:p>
        </p:txBody>
      </p:sp>
      <p:sp>
        <p:nvSpPr>
          <p:cNvPr id="107" name="Google Shape;107;p19"/>
          <p:cNvSpPr/>
          <p:nvPr/>
        </p:nvSpPr>
        <p:spPr>
          <a:xfrm>
            <a:off x="6685900" y="3383350"/>
            <a:ext cx="2052300" cy="1089600"/>
          </a:xfrm>
          <a:prstGeom prst="foldedCorner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[제작문서]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발표 PPT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페이지흐름도(최종)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ERD(최종)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기술사양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리포지터리 or 동영상 or 호스팅</a:t>
            </a:r>
            <a:endParaRPr sz="1000"/>
          </a:p>
        </p:txBody>
      </p:sp>
      <p:sp>
        <p:nvSpPr>
          <p:cNvPr id="108" name="Google Shape;108;p19"/>
          <p:cNvSpPr/>
          <p:nvPr/>
        </p:nvSpPr>
        <p:spPr>
          <a:xfrm>
            <a:off x="6620350" y="2304938"/>
            <a:ext cx="2183400" cy="707400"/>
          </a:xfrm>
          <a:prstGeom prst="foldedCorner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[제작문서]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인터페이스 설계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Google Shape;113;p20"/>
          <p:cNvGraphicFramePr/>
          <p:nvPr/>
        </p:nvGraphicFramePr>
        <p:xfrm>
          <a:off x="189700" y="13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{F839FB44-D199-44CA-9674-18121E634836}</a:tableStyleId>
              </a:tblPr>
              <a:tblGrid>
                <a:gridCol w="1254100"/>
                <a:gridCol w="1254100"/>
                <a:gridCol w="1254100"/>
                <a:gridCol w="1254100"/>
                <a:gridCol w="1254100"/>
                <a:gridCol w="1254100"/>
                <a:gridCol w="1254100"/>
              </a:tblGrid>
              <a:tr h="35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일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월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화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수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목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금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토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72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12/3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2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2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2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2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1/1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72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4발표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20"/>
          <p:cNvSpPr/>
          <p:nvPr/>
        </p:nvSpPr>
        <p:spPr>
          <a:xfrm>
            <a:off x="5223700" y="830963"/>
            <a:ext cx="1962300" cy="60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DB3AC">
              <a:alpha val="389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latin typeface="Gulim"/>
                <a:ea typeface="Gulim"/>
                <a:cs typeface="Gulim"/>
                <a:sym typeface="Gulim"/>
              </a:rPr>
              <a:t>실무 프로젝트 기획-</a:t>
            </a:r>
            <a:endParaRPr b="1" sz="900"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latin typeface="Gulim"/>
                <a:ea typeface="Gulim"/>
                <a:cs typeface="Gulim"/>
                <a:sym typeface="Gulim"/>
              </a:rPr>
              <a:t>개발 일정표 작성</a:t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5314175" y="1425575"/>
            <a:ext cx="3627900" cy="60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latin typeface="Gulim"/>
                <a:ea typeface="Gulim"/>
                <a:cs typeface="Gulim"/>
                <a:sym typeface="Gulim"/>
              </a:rPr>
              <a:t>실무 프로젝트 구현- 실무 프로젝트 구축</a:t>
            </a:r>
            <a:endParaRPr sz="1100">
              <a:highlight>
                <a:srgbClr val="FAFFCF"/>
              </a:highlight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7247350" y="830975"/>
            <a:ext cx="1694700" cy="670800"/>
          </a:xfrm>
          <a:prstGeom prst="rightArrow">
            <a:avLst>
              <a:gd fmla="val 60807" name="adj1"/>
              <a:gd fmla="val 32066" name="adj2"/>
            </a:avLst>
          </a:prstGeom>
          <a:solidFill>
            <a:srgbClr val="7DB3AC">
              <a:alpha val="389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latin typeface="Gulim"/>
                <a:ea typeface="Gulim"/>
                <a:cs typeface="Gulim"/>
                <a:sym typeface="Gulim"/>
              </a:rPr>
              <a:t>실무 프로젝트 구현-</a:t>
            </a:r>
            <a:endParaRPr b="1" sz="900"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latin typeface="Gulim"/>
                <a:ea typeface="Gulim"/>
                <a:cs typeface="Gulim"/>
                <a:sym typeface="Gulim"/>
              </a:rPr>
              <a:t>프로젝트 네비게이션 작성</a:t>
            </a:r>
            <a:endParaRPr b="1" sz="900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279225" y="1523325"/>
            <a:ext cx="4944600" cy="486300"/>
          </a:xfrm>
          <a:prstGeom prst="rightArrow">
            <a:avLst>
              <a:gd fmla="val 60807" name="adj1"/>
              <a:gd fmla="val 32066" name="adj2"/>
            </a:avLst>
          </a:prstGeom>
          <a:solidFill>
            <a:srgbClr val="7DB3AC">
              <a:alpha val="389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latin typeface="Gulim"/>
                <a:ea typeface="Gulim"/>
                <a:cs typeface="Gulim"/>
                <a:sym typeface="Gulim"/>
              </a:rPr>
              <a:t>실무 프로젝트 구현- 개발 화면 구성</a:t>
            </a:r>
            <a:endParaRPr b="1" sz="900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288450" y="2143450"/>
            <a:ext cx="8567100" cy="60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latin typeface="Gulim"/>
                <a:ea typeface="Gulim"/>
                <a:cs typeface="Gulim"/>
                <a:sym typeface="Gulim"/>
              </a:rPr>
              <a:t>실무 프로젝트 구현- 실무 프로젝트 구축</a:t>
            </a:r>
            <a:endParaRPr sz="1100">
              <a:highlight>
                <a:srgbClr val="FAFFCF"/>
              </a:highlight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3367425" y="927875"/>
            <a:ext cx="1017000" cy="411300"/>
          </a:xfrm>
          <a:prstGeom prst="wedgeRoundRectCallout">
            <a:avLst>
              <a:gd fmla="val 76753" name="adj1"/>
              <a:gd fmla="val 123049" name="adj2"/>
              <a:gd fmla="val 0" name="adj3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[제출물]</a:t>
            </a:r>
            <a:endParaRPr b="1" sz="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페이지흐름도</a:t>
            </a:r>
            <a:endParaRPr sz="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페이지 구성도</a:t>
            </a:r>
            <a:endParaRPr sz="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스토리보드, ERD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4871388" y="101650"/>
            <a:ext cx="587400" cy="411300"/>
          </a:xfrm>
          <a:prstGeom prst="wedgeRoundRectCallout">
            <a:avLst>
              <a:gd fmla="val 22117" name="adj1"/>
              <a:gd fmla="val 77000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279225" y="2943300"/>
            <a:ext cx="8567100" cy="60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latin typeface="Gulim"/>
                <a:ea typeface="Gulim"/>
                <a:cs typeface="Gulim"/>
                <a:sym typeface="Gulim"/>
              </a:rPr>
              <a:t>실무 프로젝트 구현- 실무 프로젝트 구축</a:t>
            </a:r>
            <a:endParaRPr sz="1100">
              <a:highlight>
                <a:srgbClr val="FAFFCF"/>
              </a:highlight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355425" y="3629100"/>
            <a:ext cx="8567100" cy="60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latin typeface="Gulim"/>
                <a:ea typeface="Gulim"/>
                <a:cs typeface="Gulim"/>
                <a:sym typeface="Gulim"/>
              </a:rPr>
              <a:t>실무 프로젝트 구현- 실무 프로젝트 구축</a:t>
            </a:r>
            <a:endParaRPr sz="1100">
              <a:highlight>
                <a:srgbClr val="FAFFCF"/>
              </a:highlight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5627250" y="4309950"/>
            <a:ext cx="643800" cy="411300"/>
          </a:xfrm>
          <a:prstGeom prst="wedgeRoundRectCallout">
            <a:avLst>
              <a:gd fmla="val -65094" name="adj1"/>
              <a:gd fmla="val -69165" name="adj2"/>
              <a:gd fmla="val 0" name="adj3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[제출물]</a:t>
            </a:r>
            <a:endParaRPr b="1" sz="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세팅, Git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6582875" y="4265025"/>
            <a:ext cx="1090500" cy="411300"/>
          </a:xfrm>
          <a:prstGeom prst="wedgeRoundRectCallout">
            <a:avLst>
              <a:gd fmla="val -44340" name="adj1"/>
              <a:gd fmla="val -78386" name="adj2"/>
              <a:gd fmla="val 0" name="adj3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[제출물]</a:t>
            </a:r>
            <a:endParaRPr b="1" sz="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발표 ppt</a:t>
            </a:r>
            <a:endParaRPr sz="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ERD, 페이지문서들</a:t>
            </a:r>
            <a:endParaRPr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페이지 흐름도 (예, 참고)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플로우 차트</a:t>
            </a:r>
            <a:r>
              <a:rPr lang="ko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기획자는 화면설계 로 말한다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u="sng">
                <a:solidFill>
                  <a:schemeClr val="hlink"/>
                </a:solidFill>
                <a:hlinkClick r:id="rId5"/>
              </a:rPr>
              <a:t>스토리보드 작성 예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u="sng">
                <a:solidFill>
                  <a:schemeClr val="hlink"/>
                </a:solidFill>
                <a:hlinkClick r:id="rId6"/>
              </a:rPr>
              <a:t>페이지 구성, 페이지 상세 구성 예 및 ppt 파일</a:t>
            </a:r>
            <a:br>
              <a:rPr lang="ko"/>
            </a:b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