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6dc8372e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6dc8372e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6dc8372e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6dc8372e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6dc8372e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6dc8372e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6dc8372e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6dc8372e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6dc8372e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6dc8372e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6dc8372e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6dc8372e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6dc8372e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6dc8372e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6dc8372e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6dc8372e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75ea20eb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75ea20eb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OICt43wPd4c" TargetMode="External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발표 가이드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사전에 발표 연습 해보세요.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혼자 발표 하는 것이 아니기에,  발표자 간의 전환이 중요합니다.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발표자와 오퍼레이터 간의 호흡 중요합니다.</a:t>
            </a:r>
            <a:br>
              <a:rPr lang="ko"/>
            </a:br>
            <a:r>
              <a:rPr lang="ko"/>
              <a:t>(발표자의 서있을 위치, 동선, 오퍼레이터와의 신호)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172675" y="978425"/>
            <a:ext cx="6819900" cy="18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00FF"/>
                </a:solidFill>
              </a:rPr>
              <a:t>누구 한테</a:t>
            </a:r>
            <a:r>
              <a:rPr lang="ko"/>
              <a:t> 발표 하나?</a:t>
            </a:r>
            <a:br>
              <a:rPr lang="ko"/>
            </a:br>
            <a:r>
              <a:rPr lang="ko">
                <a:solidFill>
                  <a:srgbClr val="9900FF"/>
                </a:solidFill>
              </a:rPr>
              <a:t>무엇을</a:t>
            </a:r>
            <a:r>
              <a:rPr lang="ko"/>
              <a:t> 발표 하나?</a:t>
            </a:r>
            <a:br>
              <a:rPr lang="ko"/>
            </a:br>
            <a:r>
              <a:rPr lang="ko">
                <a:solidFill>
                  <a:srgbClr val="9900FF"/>
                </a:solidFill>
              </a:rPr>
              <a:t>왜</a:t>
            </a:r>
            <a:r>
              <a:rPr lang="ko"/>
              <a:t> 발표 하나?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195650" y="3117550"/>
            <a:ext cx="6752700" cy="61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만든 </a:t>
            </a:r>
            <a:r>
              <a:rPr b="1" lang="ko"/>
              <a:t>결과물 </a:t>
            </a:r>
            <a:r>
              <a:rPr lang="ko"/>
              <a:t>발표 ?  ← 이렇게만 생각했다면 큰 착각입니다.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40225"/>
            <a:ext cx="8214300" cy="23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00FF"/>
                </a:solidFill>
              </a:rPr>
              <a:t>누구 한테</a:t>
            </a:r>
            <a:r>
              <a:rPr lang="ko"/>
              <a:t> 발표 하나?</a:t>
            </a:r>
            <a:br>
              <a:rPr lang="ko"/>
            </a:br>
            <a:r>
              <a:rPr lang="ko">
                <a:solidFill>
                  <a:srgbClr val="9900FF"/>
                </a:solidFill>
              </a:rPr>
              <a:t>왜</a:t>
            </a:r>
            <a:r>
              <a:rPr lang="ko"/>
              <a:t> 발표 하나?</a:t>
            </a:r>
            <a:br>
              <a:rPr lang="ko"/>
            </a:br>
            <a:r>
              <a:rPr lang="ko"/>
              <a:t>	→ </a:t>
            </a:r>
            <a:r>
              <a:rPr lang="ko">
                <a:highlight>
                  <a:srgbClr val="FFFF00"/>
                </a:highlight>
              </a:rPr>
              <a:t>인사 담당자</a:t>
            </a:r>
            <a:r>
              <a:rPr lang="ko"/>
              <a:t>!</a:t>
            </a:r>
            <a:br>
              <a:rPr lang="ko"/>
            </a:br>
            <a:r>
              <a:rPr lang="ko"/>
              <a:t>     → </a:t>
            </a:r>
            <a:r>
              <a:rPr lang="ko">
                <a:highlight>
                  <a:srgbClr val="FFFF00"/>
                </a:highlight>
              </a:rPr>
              <a:t>취업을 위해! 선택받기 위해</a:t>
            </a:r>
            <a:r>
              <a:rPr lang="ko"/>
              <a:t>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5657275" y="465750"/>
            <a:ext cx="2961900" cy="1295400"/>
          </a:xfrm>
          <a:prstGeom prst="wedgeRoundRectCallout">
            <a:avLst>
              <a:gd fmla="val -84917" name="adj1"/>
              <a:gd fmla="val 20164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‘취업’을 위한 과정과 땀방울의 시간이었다!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당연히 발표 대상은 </a:t>
            </a:r>
            <a:r>
              <a:rPr b="1" lang="ko"/>
              <a:t>인사 담당자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앞에서 발표하기 위한 발표로서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준비해야 한다.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04800" y="2590800"/>
            <a:ext cx="43383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99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무엇을</a:t>
            </a:r>
            <a:r>
              <a:rPr b="1" lang="ko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발표 하나?</a:t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    → </a:t>
            </a:r>
            <a:r>
              <a:rPr b="1" lang="ko" sz="3600">
                <a:solidFill>
                  <a:schemeClr val="accent1"/>
                </a:solidFill>
                <a:highlight>
                  <a:srgbClr val="FFFF00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‘나 자신’</a:t>
            </a:r>
            <a:r>
              <a:rPr b="1" lang="ko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!</a:t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657275" y="2523150"/>
            <a:ext cx="2961900" cy="1295400"/>
          </a:xfrm>
          <a:prstGeom prst="wedgeRoundRectCallout">
            <a:avLst>
              <a:gd fmla="val -84917" name="adj1"/>
              <a:gd fmla="val 20164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중점적으로 어필해야 하는 것은 만든 제작물 이 아니라</a:t>
            </a:r>
            <a:br>
              <a:rPr lang="ko"/>
            </a:br>
            <a:r>
              <a:rPr lang="ko"/>
              <a:t>바로 만든 </a:t>
            </a:r>
            <a:r>
              <a:rPr b="1" lang="ko"/>
              <a:t>나 자신</a:t>
            </a:r>
            <a:r>
              <a:rPr lang="ko"/>
              <a:t> 이어야 한다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00475" y="4016450"/>
            <a:ext cx="8214300" cy="840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회사에 입사하려 한다.  회사는 목적을 가진 사람들의 모임이다.   </a:t>
            </a:r>
            <a:br>
              <a:rPr lang="ko"/>
            </a:br>
            <a:r>
              <a:rPr lang="ko"/>
              <a:t>그 사람들 속에 들어가려 하는 나는 </a:t>
            </a:r>
            <a:r>
              <a:rPr b="1" lang="ko"/>
              <a:t>‘사람들 속에서의 매력’</a:t>
            </a:r>
            <a:r>
              <a:rPr lang="ko"/>
              <a:t> 이 짧은 시간에 어필되어야 한다.   </a:t>
            </a:r>
            <a:br>
              <a:rPr lang="ko"/>
            </a:br>
            <a:r>
              <a:rPr lang="ko"/>
              <a:t>과연 그것은 ‘프로그램 능력’ 만의 이야기 일까?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2140500" y="140225"/>
            <a:ext cx="2837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발표 흐름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463200" y="341950"/>
            <a:ext cx="1300800" cy="707400"/>
          </a:xfrm>
          <a:prstGeom prst="homePlate">
            <a:avLst>
              <a:gd fmla="val 30162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팀 인사</a:t>
            </a:r>
            <a:endParaRPr b="1"/>
          </a:p>
        </p:txBody>
      </p:sp>
      <p:sp>
        <p:nvSpPr>
          <p:cNvPr id="89" name="Google Shape;89;p16"/>
          <p:cNvSpPr/>
          <p:nvPr/>
        </p:nvSpPr>
        <p:spPr>
          <a:xfrm>
            <a:off x="1834800" y="1027750"/>
            <a:ext cx="3455700" cy="707400"/>
          </a:xfrm>
          <a:prstGeom prst="homePlate">
            <a:avLst>
              <a:gd fmla="val 30162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도입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273600" y="2114400"/>
            <a:ext cx="1641000" cy="1802100"/>
          </a:xfrm>
          <a:prstGeom prst="wedgeRoundRectCallout">
            <a:avLst>
              <a:gd fmla="val -8941" name="adj1"/>
              <a:gd fmla="val -73650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첫 인사에서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박수를 유도할수 있을만큼의 연출을 준비해보자.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박수도 못 얻어 내고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시작했다면 이미 -20점 까먹고 시작하는 셈이다.</a:t>
            </a:r>
            <a:endParaRPr sz="1000"/>
          </a:p>
        </p:txBody>
      </p:sp>
      <p:sp>
        <p:nvSpPr>
          <p:cNvPr id="91" name="Google Shape;91;p16"/>
          <p:cNvSpPr/>
          <p:nvPr/>
        </p:nvSpPr>
        <p:spPr>
          <a:xfrm>
            <a:off x="1932950" y="1401625"/>
            <a:ext cx="910200" cy="2601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제작의도, 개요</a:t>
            </a:r>
            <a:endParaRPr sz="700"/>
          </a:p>
        </p:txBody>
      </p:sp>
      <p:sp>
        <p:nvSpPr>
          <p:cNvPr id="92" name="Google Shape;92;p16"/>
          <p:cNvSpPr/>
          <p:nvPr/>
        </p:nvSpPr>
        <p:spPr>
          <a:xfrm>
            <a:off x="3685550" y="1401625"/>
            <a:ext cx="792000" cy="2601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페이지 흐름</a:t>
            </a:r>
            <a:endParaRPr sz="700"/>
          </a:p>
        </p:txBody>
      </p:sp>
      <p:sp>
        <p:nvSpPr>
          <p:cNvPr id="93" name="Google Shape;93;p16"/>
          <p:cNvSpPr/>
          <p:nvPr/>
        </p:nvSpPr>
        <p:spPr>
          <a:xfrm>
            <a:off x="2923550" y="1401625"/>
            <a:ext cx="700800" cy="2601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데이터설계</a:t>
            </a:r>
            <a:endParaRPr sz="700"/>
          </a:p>
        </p:txBody>
      </p:sp>
      <p:sp>
        <p:nvSpPr>
          <p:cNvPr id="94" name="Google Shape;94;p16"/>
          <p:cNvSpPr/>
          <p:nvPr/>
        </p:nvSpPr>
        <p:spPr>
          <a:xfrm>
            <a:off x="4965675" y="1865950"/>
            <a:ext cx="2359800" cy="707400"/>
          </a:xfrm>
          <a:prstGeom prst="homePlate">
            <a:avLst>
              <a:gd fmla="val 30162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시연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2483400" y="2114400"/>
            <a:ext cx="1641000" cy="1008000"/>
          </a:xfrm>
          <a:prstGeom prst="wedgeRoundRectCallout">
            <a:avLst>
              <a:gd fmla="val -8941" name="adj1"/>
              <a:gd fmla="val -73650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멘트는 요약적으로 간략하게</a:t>
            </a:r>
            <a:endParaRPr sz="1000"/>
          </a:p>
        </p:txBody>
      </p:sp>
      <p:sp>
        <p:nvSpPr>
          <p:cNvPr id="96" name="Google Shape;96;p16"/>
          <p:cNvSpPr/>
          <p:nvPr/>
        </p:nvSpPr>
        <p:spPr>
          <a:xfrm>
            <a:off x="5133350" y="2239825"/>
            <a:ext cx="792000" cy="2601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각 파트별 시연</a:t>
            </a:r>
            <a:endParaRPr sz="700"/>
          </a:p>
        </p:txBody>
      </p:sp>
      <p:sp>
        <p:nvSpPr>
          <p:cNvPr id="97" name="Google Shape;97;p16"/>
          <p:cNvSpPr/>
          <p:nvPr/>
        </p:nvSpPr>
        <p:spPr>
          <a:xfrm>
            <a:off x="4523750" y="1401625"/>
            <a:ext cx="584400" cy="2601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역할분담</a:t>
            </a:r>
            <a:endParaRPr sz="700"/>
          </a:p>
        </p:txBody>
      </p:sp>
      <p:sp>
        <p:nvSpPr>
          <p:cNvPr id="98" name="Google Shape;98;p16"/>
          <p:cNvSpPr/>
          <p:nvPr/>
        </p:nvSpPr>
        <p:spPr>
          <a:xfrm>
            <a:off x="3954300" y="3395275"/>
            <a:ext cx="1641000" cy="1008000"/>
          </a:xfrm>
          <a:prstGeom prst="wedgeRoundRectCallout">
            <a:avLst>
              <a:gd fmla="val -19762" name="adj1"/>
              <a:gd fmla="val -70441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각 발표자 등장시는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이름</a:t>
            </a:r>
            <a:r>
              <a:rPr lang="ko" sz="1000"/>
              <a:t>, </a:t>
            </a:r>
            <a:r>
              <a:rPr b="1" lang="ko" sz="1000"/>
              <a:t>담당역할</a:t>
            </a:r>
            <a:r>
              <a:rPr lang="ko" sz="1000"/>
              <a:t>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발표할 내용, </a:t>
            </a:r>
            <a:r>
              <a:rPr lang="ko" sz="1000"/>
              <a:t>을 명확히 밝히면서 시작하라 </a:t>
            </a:r>
            <a:endParaRPr sz="1000"/>
          </a:p>
        </p:txBody>
      </p:sp>
      <p:sp>
        <p:nvSpPr>
          <p:cNvPr id="99" name="Google Shape;99;p16"/>
          <p:cNvSpPr/>
          <p:nvPr/>
        </p:nvSpPr>
        <p:spPr>
          <a:xfrm>
            <a:off x="5982075" y="2239825"/>
            <a:ext cx="700800" cy="2601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사용기술</a:t>
            </a:r>
            <a:endParaRPr sz="700"/>
          </a:p>
        </p:txBody>
      </p:sp>
      <p:sp>
        <p:nvSpPr>
          <p:cNvPr id="100" name="Google Shape;100;p16"/>
          <p:cNvSpPr/>
          <p:nvPr/>
        </p:nvSpPr>
        <p:spPr>
          <a:xfrm>
            <a:off x="6744075" y="2239825"/>
            <a:ext cx="413400" cy="2601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기타</a:t>
            </a:r>
            <a:endParaRPr sz="700"/>
          </a:p>
        </p:txBody>
      </p:sp>
      <p:sp>
        <p:nvSpPr>
          <p:cNvPr id="101" name="Google Shape;101;p16"/>
          <p:cNvSpPr/>
          <p:nvPr/>
        </p:nvSpPr>
        <p:spPr>
          <a:xfrm>
            <a:off x="6873000" y="2728900"/>
            <a:ext cx="2100000" cy="707400"/>
          </a:xfrm>
          <a:prstGeom prst="homePlate">
            <a:avLst>
              <a:gd fmla="val 30162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마무리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7038350" y="3078025"/>
            <a:ext cx="700800" cy="2601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제작 소감</a:t>
            </a:r>
            <a:endParaRPr sz="700"/>
          </a:p>
        </p:txBody>
      </p:sp>
      <p:sp>
        <p:nvSpPr>
          <p:cNvPr id="103" name="Google Shape;103;p16"/>
          <p:cNvSpPr/>
          <p:nvPr/>
        </p:nvSpPr>
        <p:spPr>
          <a:xfrm>
            <a:off x="7876550" y="3078025"/>
            <a:ext cx="700800" cy="2601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인사</a:t>
            </a:r>
            <a:endParaRPr sz="700"/>
          </a:p>
        </p:txBody>
      </p:sp>
      <p:sp>
        <p:nvSpPr>
          <p:cNvPr id="104" name="Google Shape;104;p16"/>
          <p:cNvSpPr/>
          <p:nvPr/>
        </p:nvSpPr>
        <p:spPr>
          <a:xfrm>
            <a:off x="6634950" y="3549050"/>
            <a:ext cx="1641000" cy="1008000"/>
          </a:xfrm>
          <a:prstGeom prst="wedgeRoundRectCallout">
            <a:avLst>
              <a:gd fmla="val 22137" name="adj1"/>
              <a:gd fmla="val -66783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어떻게 하면 인사담당자의 뇌리에 남을 멘트 하나 준비해볼수 있을까?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PPT 작성시 주의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732925"/>
            <a:ext cx="8520600" cy="12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화면에 깨알같은 글씨로 나열하지 말기.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색상대비, 명도대비 제발!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외부 폰트 사용시 , 어떤 컴에서도 정상적으로 보일수 있도록 준비하기.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구글링 해보자 (“좋은 ppt”, ‘성공하는 ppt”, “안좋은 ppt”, “실패하는 ppt” )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462" y="2780125"/>
            <a:ext cx="2911125" cy="21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2638" y="2818625"/>
            <a:ext cx="2172474" cy="217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3183950" y="2198625"/>
            <a:ext cx="1668000" cy="619200"/>
          </a:xfrm>
          <a:prstGeom prst="wedgeRoundRectCallout">
            <a:avLst>
              <a:gd fmla="val 806" name="adj1"/>
              <a:gd fmla="val 95030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하… 제발..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발표시 복장 주의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편안하되 단정하게 나오자, </a:t>
            </a:r>
            <a:br>
              <a:rPr lang="ko"/>
            </a:br>
            <a:r>
              <a:rPr lang="ko"/>
              <a:t>너무 허름한 복장은 피하자.  (인사 담당자 앞이다!)</a:t>
            </a:r>
            <a:br>
              <a:rPr lang="ko"/>
            </a:br>
            <a:r>
              <a:rPr lang="ko" sz="1500"/>
              <a:t>ex) 슬리퍼, 찢어진 반바지, 나시티...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선글래스, 모자 금지.  문신은 가리자.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구두, 신발  딸가닥 거리지 말자.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050" y="511325"/>
            <a:ext cx="2756975" cy="16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발표시 주의:  시선, 발성 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159300" y="768000"/>
            <a:ext cx="8206800" cy="31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자기 발표하는 시간,  너무 노트에 메달려서 노트 읽느라 허비하지 말라.  미리 준비하자.  애드립도 준비한 사람의 몫이다.</a:t>
            </a:r>
            <a:br>
              <a:rPr lang="ko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시선은 청중 (인사 담당자) 에 최대한 집중하라.  </a:t>
            </a:r>
            <a:br>
              <a:rPr lang="ko" sz="1500"/>
            </a:br>
            <a:r>
              <a:rPr lang="ko" sz="1500"/>
              <a:t>스크린만 쳐다보면 인사담당자에겐 내 ‘등과 뒤통수’ 만 보여주게 된다.</a:t>
            </a:r>
            <a:br>
              <a:rPr lang="ko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시선은 발표 공간의 ⅔ 지점을 천천히 좌우로 흝는 것을  기본으로 한다.</a:t>
            </a:r>
            <a:br>
              <a:rPr lang="ko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너무 많은 대사량 버벅이며 랩 하는 것보다는, 천천히 또박 또박,  강조할 부분의 포인트만 주자. 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500"/>
              <a:t>“어…” “음…”  Interjection  없애자.  </a:t>
            </a:r>
            <a:r>
              <a:rPr lang="ko" sz="1000"/>
              <a:t>(생각 안나면, 차라리 잠깐의 적막이 낫다)</a:t>
            </a:r>
            <a:endParaRPr sz="1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시간 엄수  (20 ~ 30분)</a:t>
            </a:r>
            <a:endParaRPr sz="1500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800" y="3451425"/>
            <a:ext cx="2522000" cy="12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발표시 포인터 사용 주의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66325"/>
            <a:ext cx="4464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인사 담당자는 고양이가 아니다…</a:t>
            </a:r>
            <a:br>
              <a:rPr lang="ko"/>
            </a:br>
            <a:br>
              <a:rPr lang="ko"/>
            </a:br>
            <a:endParaRPr/>
          </a:p>
        </p:txBody>
      </p:sp>
      <p:pic>
        <p:nvPicPr>
          <p:cNvPr descr="설명" id="134" name="Google Shape;134;p20" title="레이저포인트에 환장하는 고양이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32025"/>
            <a:ext cx="4049567" cy="30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‘시연’ 할때 주의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266325"/>
            <a:ext cx="3510900" cy="12624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“</a:t>
            </a:r>
            <a:r>
              <a:rPr lang="ko">
                <a:solidFill>
                  <a:srgbClr val="0000FF"/>
                </a:solidFill>
              </a:rPr>
              <a:t>여기</a:t>
            </a:r>
            <a:r>
              <a:rPr lang="ko"/>
              <a:t>를 보시면…”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“</a:t>
            </a:r>
            <a:r>
              <a:rPr lang="ko">
                <a:solidFill>
                  <a:srgbClr val="0000FF"/>
                </a:solidFill>
              </a:rPr>
              <a:t>여기</a:t>
            </a:r>
            <a:r>
              <a:rPr lang="ko"/>
              <a:t>를 클릭하면..”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“</a:t>
            </a:r>
            <a:r>
              <a:rPr lang="ko">
                <a:solidFill>
                  <a:srgbClr val="0000FF"/>
                </a:solidFill>
              </a:rPr>
              <a:t>저기</a:t>
            </a:r>
            <a:r>
              <a:rPr lang="ko"/>
              <a:t>있는 창 들이…”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4558575" y="1588875"/>
            <a:ext cx="3275700" cy="1581000"/>
          </a:xfrm>
          <a:prstGeom prst="wedgeRoundRectCallout">
            <a:avLst>
              <a:gd fmla="val -80408" name="adj1"/>
              <a:gd fmla="val -2473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관중들은 내가 보고 말하고 있는 </a:t>
            </a:r>
            <a:r>
              <a:rPr b="1" lang="ko">
                <a:solidFill>
                  <a:srgbClr val="0000FF"/>
                </a:solidFill>
              </a:rPr>
              <a:t>‘여기’</a:t>
            </a:r>
            <a:r>
              <a:rPr lang="ko"/>
              <a:t>, </a:t>
            </a:r>
            <a:r>
              <a:rPr b="1" lang="ko">
                <a:solidFill>
                  <a:srgbClr val="0000FF"/>
                </a:solidFill>
              </a:rPr>
              <a:t>‘저기’</a:t>
            </a:r>
            <a:r>
              <a:rPr lang="ko"/>
              <a:t> 를 쳐다보고 있지 못할 가능성이 99% 다..</a:t>
            </a:r>
            <a:br>
              <a:rPr lang="ko"/>
            </a:br>
            <a:br>
              <a:rPr lang="ko"/>
            </a:br>
            <a:r>
              <a:rPr lang="ko"/>
              <a:t>관중의 시선을 발표자가 말하고 보여주는 곳으로 이동시켜주고 잡아주는 배려와 기술 필요.</a:t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593825" y="3762950"/>
            <a:ext cx="8178900" cy="667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포인터, 판서용 프로그램,  마우스 이동, 클릭 시각 효과, 화면 부분 확대, 축소 등을 적절하게 활용하면</a:t>
            </a:r>
            <a:br>
              <a:rPr lang="ko">
                <a:latin typeface="Open Sans"/>
                <a:ea typeface="Open Sans"/>
                <a:cs typeface="Open Sans"/>
                <a:sym typeface="Open Sans"/>
              </a:rPr>
            </a:b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좋은 발표에 도움이 된다.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