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F80B01-A06B-41DB-B816-2256024A6C4D}">
  <a:tblStyle styleId="{05F80B01-A06B-41DB-B816-2256024A6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9609b0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9609b0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d27fda5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d27fda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d27fda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2d27fda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d27fda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d27fda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a05ffe0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a05ffe0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6a6931a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6a6931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9609b09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9609b09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076c436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076c436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76c436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76c436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5ca19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5ca19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d27fda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d27fd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e714e5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e714e5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cd4836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cd4836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d2b546e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d2b546e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d2b546e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d2b546e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d2b546e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d2b546e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d2b546e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d2b546e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d2b546e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d2b546e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d2b546e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d2b546e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c0d93e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c0d93e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a05ffe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a05ffe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a05ffe0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a05ffe0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a05ffe0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a05ffe0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76c436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76c436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9609b0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9609b0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7810c9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7810c9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slab.kr/82" TargetMode="External"/><Relationship Id="rId4" Type="http://schemas.openxmlformats.org/officeDocument/2006/relationships/hyperlink" Target="https://philosophiren.com/293" TargetMode="External"/><Relationship Id="rId5" Type="http://schemas.openxmlformats.org/officeDocument/2006/relationships/hyperlink" Target="https://m.blog.naver.com/PostView.nhn?blogId=durandot&amp;logNo=100205321229&amp;proxyReferer=https%3A%2F%2Fwww.google.co.kr%2F" TargetMode="External"/><Relationship Id="rId6" Type="http://schemas.openxmlformats.org/officeDocument/2006/relationships/hyperlink" Target="http://blog.work6.kr/24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www.w3schools.com/css/default.asp" TargetMode="External"/><Relationship Id="rId11" Type="http://schemas.openxmlformats.org/officeDocument/2006/relationships/hyperlink" Target="https://www.w3schools.com/colors/default.asp" TargetMode="External"/><Relationship Id="rId10" Type="http://schemas.openxmlformats.org/officeDocument/2006/relationships/hyperlink" Target="https://icons8.com/" TargetMode="External"/><Relationship Id="rId9" Type="http://schemas.openxmlformats.org/officeDocument/2006/relationships/hyperlink" Target="https://www.w3schools.com/icons/default.asp" TargetMode="External"/><Relationship Id="rId5" Type="http://schemas.openxmlformats.org/officeDocument/2006/relationships/hyperlink" Target="https://www.w3schools.com/js/default.asp" TargetMode="External"/><Relationship Id="rId6" Type="http://schemas.openxmlformats.org/officeDocument/2006/relationships/hyperlink" Target="https://www.w3schools.com/jquery/default.asp" TargetMode="External"/><Relationship Id="rId7" Type="http://schemas.openxmlformats.org/officeDocument/2006/relationships/hyperlink" Target="https://www.w3schools.com/bootstrap/bootstrap_ver.asp" TargetMode="External"/><Relationship Id="rId8" Type="http://schemas.openxmlformats.org/officeDocument/2006/relationships/hyperlink" Target="https://www.w3schools.com/howto/default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0ThD06fzFNk" TargetMode="External"/><Relationship Id="rId4" Type="http://schemas.openxmlformats.org/officeDocument/2006/relationships/hyperlink" Target="https://www.youtube.com/watch?v=KKn_jGpA08A" TargetMode="External"/><Relationship Id="rId5" Type="http://schemas.openxmlformats.org/officeDocument/2006/relationships/hyperlink" Target="https://www.youtube.com/watch?v=oMDau1TjElo" TargetMode="External"/><Relationship Id="rId6" Type="http://schemas.openxmlformats.org/officeDocument/2006/relationships/hyperlink" Target="https://www.youtube.com/watch?v=_oL9fSQ4hcU" TargetMode="External"/><Relationship Id="rId7" Type="http://schemas.openxmlformats.org/officeDocument/2006/relationships/hyperlink" Target="https://www.youtube.com/watch?v=c5x5BAcvOAE" TargetMode="External"/><Relationship Id="rId8" Type="http://schemas.openxmlformats.org/officeDocument/2006/relationships/hyperlink" Target="https://www.youtube.com/watch?v=jAuwcbxZ_6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youtu.be/hq-WDDuPS-E" TargetMode="External"/><Relationship Id="rId4" Type="http://schemas.openxmlformats.org/officeDocument/2006/relationships/hyperlink" Target="https://youtu.be/0hho5a1RANY" TargetMode="External"/><Relationship Id="rId5" Type="http://schemas.openxmlformats.org/officeDocument/2006/relationships/hyperlink" Target="https://youtu.be/RyE_w4qnFdg" TargetMode="External"/><Relationship Id="rId6" Type="http://schemas.openxmlformats.org/officeDocument/2006/relationships/hyperlink" Target="https://youtu.be/DlhkyodF7i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youtube.com/channel/UC7x4kHikdrv-UWoIeUzXDN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youtube.com/watch?v=0zlX0khFHvw" TargetMode="External"/><Relationship Id="rId4" Type="http://schemas.openxmlformats.org/officeDocument/2006/relationships/hyperlink" Target="https://www.youtube.com/watch?v=A4kSdsKaqnY" TargetMode="External"/><Relationship Id="rId11" Type="http://schemas.openxmlformats.org/officeDocument/2006/relationships/hyperlink" Target="https://www.youtube.com/watch?v=fGTwjGuV4Is&amp;list=PLq8wAnVUcTFWV5JkICX9IQgBwcwqdeE4V" TargetMode="External"/><Relationship Id="rId10" Type="http://schemas.openxmlformats.org/officeDocument/2006/relationships/image" Target="../media/image3.png"/><Relationship Id="rId12" Type="http://schemas.openxmlformats.org/officeDocument/2006/relationships/image" Target="../media/image4.png"/><Relationship Id="rId9" Type="http://schemas.openxmlformats.org/officeDocument/2006/relationships/hyperlink" Target="https://www.youtube.com/channel/UC7x4kHikdrv-UWoIeUzXDNw" TargetMode="External"/><Relationship Id="rId5" Type="http://schemas.openxmlformats.org/officeDocument/2006/relationships/hyperlink" Target="https://www.youtube.com/watch?v=ePzzAyif3QE" TargetMode="External"/><Relationship Id="rId6" Type="http://schemas.openxmlformats.org/officeDocument/2006/relationships/hyperlink" Target="https://www.youtube.com/watch?v=uJMM43rV3aU" TargetMode="External"/><Relationship Id="rId7" Type="http://schemas.openxmlformats.org/officeDocument/2006/relationships/hyperlink" Target="https://www.youtube.com/watch?v=DS42yrH7xGA" TargetMode="External"/><Relationship Id="rId8" Type="http://schemas.openxmlformats.org/officeDocument/2006/relationships/hyperlink" Target="https://www.youtube.com/watch?v=bHMdElEaw9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가이드라인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프로젝트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흐름도 / 스토리보드 (예, 참고)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플로우 차트</a:t>
            </a:r>
            <a:r>
              <a:rPr lang="ko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4"/>
              </a:rPr>
              <a:t>기획자는 화면설계 로 말한다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5"/>
              </a:rPr>
              <a:t>스토리보드 작성 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6"/>
              </a:rPr>
              <a:t>페이지 구성, 페이지 상세 구성 예 및 ppt 파일</a:t>
            </a:r>
            <a:br>
              <a:rPr lang="ko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01500" y="86375"/>
            <a:ext cx="19389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예 (ERD)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60050" y="2634000"/>
            <a:ext cx="1859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논리적 </a:t>
            </a:r>
            <a:r>
              <a:rPr lang="ko"/>
              <a:t>구조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어플리케이션 동작에 필요한 테이블 구성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00" y="152400"/>
            <a:ext cx="6798801" cy="481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01500" y="162575"/>
            <a:ext cx="19389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예 (ERD)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2711675"/>
            <a:ext cx="16854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물리적 </a:t>
            </a:r>
            <a:r>
              <a:rPr lang="ko"/>
              <a:t>구조:</a:t>
            </a:r>
            <a:br>
              <a:rPr lang="ko"/>
            </a:br>
            <a:r>
              <a:rPr lang="ko"/>
              <a:t>위 논리구조를 구현하기 위한 물리적 구조 (실제 테이블, 필드)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01" y="-44650"/>
            <a:ext cx="70471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83100" y="-12175"/>
            <a:ext cx="20727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(테이블 스키마)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31375" y="3101875"/>
            <a:ext cx="20244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각 테이블별</a:t>
            </a:r>
            <a:br>
              <a:rPr lang="ko"/>
            </a:br>
            <a:r>
              <a:rPr lang="ko"/>
              <a:t>이름, 필드명, 타입, 제약사항등 명시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800" y="118250"/>
            <a:ext cx="6454798" cy="399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‘프로젝트’ 기획시 추천 스펙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85206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ko" sz="2400"/>
              <a:t>페이지 수 :  (사용자 + </a:t>
            </a:r>
            <a:r>
              <a:rPr lang="ko" sz="2400" strike="sngStrike"/>
              <a:t>관리자</a:t>
            </a:r>
            <a:r>
              <a:rPr lang="ko" sz="2400"/>
              <a:t>) 페이지  12 ~ 30 개</a:t>
            </a:r>
            <a:br>
              <a:rPr lang="ko" sz="2400"/>
            </a:br>
            <a:endParaRPr sz="24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2400"/>
              <a:t>DB 테이블 수 : 5~10  개  (물리적 테이블)</a:t>
            </a:r>
            <a:endParaRPr sz="2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메인 CRUD 사이클 3개+</a:t>
            </a:r>
            <a:br>
              <a:rPr lang="ko"/>
            </a:br>
            <a:r>
              <a:rPr lang="ko"/>
              <a:t>( ex: 도서예약 사이트 →  회원, 도서, 예약)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프로젝트에 ERD, DDL, 문서 포함시키세요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폴더에서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b="1"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/ERD</a:t>
            </a: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폴더 만들고 er diragram 및 DDL 을 넣어주세요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lphaLcPeriod"/>
            </a:pPr>
            <a:r>
              <a:rPr b="1"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/DOC</a:t>
            </a: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폴더 만들고 프로젝트 기획문서, 최종 ppt 문서등을 넣어주세요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83100" y="-12175"/>
            <a:ext cx="186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팀편성 </a:t>
            </a:r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2362013" y="758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{05F80B01-A06B-41DB-B816-2256024A6C4D}</a:tableStyleId>
              </a:tblPr>
              <a:tblGrid>
                <a:gridCol w="1473325"/>
                <a:gridCol w="1473325"/>
                <a:gridCol w="1473325"/>
              </a:tblGrid>
              <a:tr h="47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롱탐노씨</a:t>
                      </a:r>
                      <a:endParaRPr sz="24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심심한데</a:t>
                      </a:r>
                      <a:br>
                        <a:rPr lang="ko" sz="2400"/>
                      </a:br>
                      <a:r>
                        <a:rPr lang="ko" sz="2400"/>
                        <a:t>공부하조</a:t>
                      </a:r>
                      <a:endParaRPr sz="24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COSAT</a:t>
                      </a:r>
                      <a:endParaRPr sz="24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홍성혁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안정민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김지민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4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김현준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김연섭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이주혁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박성언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김연지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이호인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김휘진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김예솔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장정호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김영재</a:t>
                      </a:r>
                      <a:endParaRPr sz="2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64025"/>
            <a:ext cx="3272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역할분담 (예시)</a:t>
            </a:r>
            <a:endParaRPr sz="3000"/>
          </a:p>
        </p:txBody>
      </p:sp>
      <p:sp>
        <p:nvSpPr>
          <p:cNvPr id="180" name="Google Shape;180;p29"/>
          <p:cNvSpPr/>
          <p:nvPr/>
        </p:nvSpPr>
        <p:spPr>
          <a:xfrm>
            <a:off x="36966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45348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53730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C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62112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134F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D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228150" y="7362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아이디어</a:t>
            </a:r>
            <a:r>
              <a:rPr lang="ko"/>
              <a:t> : 맛집 어플 :  맛집정보,  지도검색,  평점후기게시물, 회원제운영</a:t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228150" y="12696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스토리보드</a:t>
            </a:r>
            <a:r>
              <a:rPr lang="ko"/>
              <a:t> :  각 화면 기능 및 구성,   레이아웃,  화면인터페이스,  어플 흐름도</a:t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228150" y="1803050"/>
            <a:ext cx="73824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구현시 필요 ‘동작’ 정의 </a:t>
            </a:r>
            <a:r>
              <a:rPr lang="ko"/>
              <a:t>:  위 기능과 동작을 구현하기 위해 어떠한 ‘동작’ 과 어떠한 객체 들이 필요한가? 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228150" y="24888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설게</a:t>
            </a:r>
            <a:r>
              <a:rPr lang="ko"/>
              <a:t> :  위 동작들을 구현할 데이터 모델 설계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228150" y="30222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기능별 제작</a:t>
            </a:r>
            <a:r>
              <a:rPr lang="ko"/>
              <a:t> :  각각의 모듈들을 제작 하고 단위 기능별로 테스트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228150" y="35556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모듈 통합 및 테스트</a:t>
            </a:r>
            <a:r>
              <a:rPr lang="ko"/>
              <a:t> :  각 모듈들을 통합하고,   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flipH="1">
            <a:off x="2661725" y="4185375"/>
            <a:ext cx="20703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데이터 준비 </a:t>
            </a:r>
            <a:r>
              <a:rPr lang="ko"/>
              <a:t>:  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228150" y="4165250"/>
            <a:ext cx="23616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문서화 및 발표 준비 </a:t>
            </a:r>
            <a:r>
              <a:rPr lang="ko"/>
              <a:t>: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64025"/>
            <a:ext cx="3272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역할분담 (예시)</a:t>
            </a:r>
            <a:endParaRPr sz="3000"/>
          </a:p>
        </p:txBody>
      </p:sp>
      <p:sp>
        <p:nvSpPr>
          <p:cNvPr id="197" name="Google Shape;197;p30"/>
          <p:cNvSpPr/>
          <p:nvPr/>
        </p:nvSpPr>
        <p:spPr>
          <a:xfrm>
            <a:off x="75750" y="7362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아이디어</a:t>
            </a:r>
            <a:r>
              <a:rPr lang="ko"/>
              <a:t> : 맛집 어플 :  맛집정보,  지도검색,  평점후기게시물, 회원제운영</a:t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75750" y="12696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스토리보드</a:t>
            </a:r>
            <a:r>
              <a:rPr lang="ko"/>
              <a:t> :  각 화면 기능 및 구성,   레이아웃,  화면인터페이스,  어플 흐름도</a:t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304350" y="1803050"/>
            <a:ext cx="15681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맛집정보 </a:t>
            </a:r>
            <a:r>
              <a:rPr b="1" lang="ko"/>
              <a:t>기능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‘동작’</a:t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75750" y="24888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설게</a:t>
            </a:r>
            <a:r>
              <a:rPr lang="ko"/>
              <a:t> :  위 동작들을 구현할 데이터 모델 설계</a:t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304350" y="3022250"/>
            <a:ext cx="15681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맛짐정보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 제작</a:t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75750" y="3555650"/>
            <a:ext cx="73824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모듈 통합 및 테스트</a:t>
            </a:r>
            <a:r>
              <a:rPr lang="ko"/>
              <a:t> :  각 모듈들을 통합하고,   </a:t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 flipH="1">
            <a:off x="2661725" y="4185375"/>
            <a:ext cx="20703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샘플 데이터 준비 </a:t>
            </a:r>
            <a:r>
              <a:rPr lang="ko"/>
              <a:t>:  </a:t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228150" y="4165250"/>
            <a:ext cx="23616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문서화 및 발표 준비 </a:t>
            </a:r>
            <a:r>
              <a:rPr lang="ko"/>
              <a:t>:  </a:t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2169400" y="1803050"/>
            <a:ext cx="15681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지도</a:t>
            </a:r>
            <a:r>
              <a:rPr b="1" lang="ko"/>
              <a:t> 기능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‘동작’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2169400" y="3022250"/>
            <a:ext cx="15681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지도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 제작</a:t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3958249" y="1803050"/>
            <a:ext cx="15681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게시뭎, 평점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‘동작’</a:t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3958249" y="3022250"/>
            <a:ext cx="15681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게시물, 평점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 제작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5747099" y="1803050"/>
            <a:ext cx="1568100" cy="5664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회원 운영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필요 ‘동작’ 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5747099" y="3022250"/>
            <a:ext cx="1568100" cy="406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34F5C"/>
                </a:solidFill>
              </a:rPr>
              <a:t>회원 운영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기능 제작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251700" y="1510350"/>
            <a:ext cx="1732200" cy="22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2062675" y="1586550"/>
            <a:ext cx="1732200" cy="213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3885600" y="1536350"/>
            <a:ext cx="1732200" cy="22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5677800" y="1586550"/>
            <a:ext cx="1679400" cy="218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34F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7458150" y="1345850"/>
            <a:ext cx="1548900" cy="991200"/>
          </a:xfrm>
          <a:prstGeom prst="leftArrowCallout">
            <a:avLst>
              <a:gd fmla="val 11688" name="adj1"/>
              <a:gd fmla="val 14419" name="adj2"/>
              <a:gd fmla="val 10361" name="adj3"/>
              <a:gd fmla="val 7794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취합될 내용이 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(interface)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7458150" y="2469050"/>
            <a:ext cx="1548900" cy="406500"/>
          </a:xfrm>
          <a:prstGeom prst="leftArrowCallout">
            <a:avLst>
              <a:gd fmla="val 11688" name="adj1"/>
              <a:gd fmla="val 14419" name="adj2"/>
              <a:gd fmla="val 10361" name="adj3"/>
              <a:gd fmla="val 7794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설계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7458150" y="3153050"/>
            <a:ext cx="1548900" cy="707400"/>
          </a:xfrm>
          <a:prstGeom prst="leftArrowCallout">
            <a:avLst>
              <a:gd fmla="val 11688" name="adj1"/>
              <a:gd fmla="val 14419" name="adj2"/>
              <a:gd fmla="val 10361" name="adj3"/>
              <a:gd fmla="val 7794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구현 +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 제작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36966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45348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53730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C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6211200" y="214950"/>
            <a:ext cx="726000" cy="40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134F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8761D"/>
                </a:solidFill>
              </a:rPr>
              <a:t>D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 엔드 참조 모음..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91850" y="1266325"/>
            <a:ext cx="874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100" u="sng">
                <a:solidFill>
                  <a:srgbClr val="1155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ko" sz="2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ko" sz="210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필수</a:t>
            </a:r>
            <a:endParaRPr sz="2100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반응형웹 프레임웍 </a:t>
            </a: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BootStrap4 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 추천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lphaLcPeriod"/>
            </a:pP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좋은 자료들 (프로젝트 할때도 참조하기 좋음)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romanLcPeriod"/>
            </a:pP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HowTo 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모던 웹 요소 구현에 관한 다양한 예제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romanLcPeriod"/>
            </a:pP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Icon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FontAwesome 외    </a:t>
            </a: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https://icons8.com/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: 무료 아이콘!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romanLcPeriod"/>
            </a:pPr>
            <a:r>
              <a:rPr lang="ko" sz="2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색상배색</a:t>
            </a:r>
            <a:r>
              <a:rPr lang="ko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참조자료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내용 :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73050" y="1065025"/>
            <a:ext cx="83313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CC4125"/>
                </a:solidFill>
              </a:rPr>
              <a:t> (10/22 현재 577 / 856 시간)</a:t>
            </a:r>
            <a:endParaRPr b="1">
              <a:solidFill>
                <a:srgbClr val="CC4125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J</a:t>
            </a:r>
            <a:r>
              <a:rPr b="1" lang="ko"/>
              <a:t>AVA</a:t>
            </a:r>
            <a:r>
              <a:rPr lang="ko"/>
              <a:t> : 기본문법, 객체지향기술, Collection, JDBC, File 외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JAVA 프로젝트 :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DBMS</a:t>
            </a:r>
            <a:r>
              <a:rPr lang="ko"/>
              <a:t>: 기본 DDL,</a:t>
            </a:r>
            <a:r>
              <a:rPr lang="ko"/>
              <a:t> DML,  함수, join, subquery, view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JSP</a:t>
            </a:r>
            <a:r>
              <a:rPr lang="ko"/>
              <a:t>:  Servlet, JSP 태그, 자바빈, JDBC, MVC Model2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Web (HTML, CSS)</a:t>
            </a:r>
            <a:r>
              <a:rPr lang="ko"/>
              <a:t> : 주요 element, style property, RWD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Web (JavaScript)</a:t>
            </a:r>
            <a:r>
              <a:rPr lang="ko"/>
              <a:t> : 기본문법, 이벤트핸들링, 폼, DOM. AJAX JSON, XML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SzPts val="1800"/>
              <a:buChar char="●"/>
            </a:pPr>
            <a:r>
              <a:rPr b="1" lang="ko"/>
              <a:t>JSP 웹 어플리케이션 프로젝트</a:t>
            </a:r>
            <a:r>
              <a:rPr lang="ko"/>
              <a:t> :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336775" y="3051700"/>
            <a:ext cx="4549500" cy="1260000"/>
          </a:xfrm>
          <a:prstGeom prst="wedgeRoundRectCallout">
            <a:avLst>
              <a:gd fmla="val 30508" name="adj1"/>
              <a:gd fmla="val -207784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Comic Sans MS"/>
                <a:ea typeface="Comic Sans MS"/>
                <a:cs typeface="Comic Sans MS"/>
                <a:sym typeface="Comic Sans MS"/>
              </a:rPr>
              <a:t>‘완성’ 을 맛볼때 비로서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Comic Sans MS"/>
                <a:ea typeface="Comic Sans MS"/>
                <a:cs typeface="Comic Sans MS"/>
                <a:sym typeface="Comic Sans MS"/>
              </a:rPr>
              <a:t>프로그래머로 첫발을 떼는겁니다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5587425" y="1901875"/>
            <a:ext cx="3327900" cy="1390800"/>
          </a:xfrm>
          <a:prstGeom prst="wedgeRoundRectCallout">
            <a:avLst>
              <a:gd fmla="val -42985" name="adj1"/>
              <a:gd fmla="val -96768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웹...생각보다 생각할게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많답니다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2695600" y="168875"/>
            <a:ext cx="3215100" cy="100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Comic Sans MS"/>
                <a:ea typeface="Comic Sans MS"/>
                <a:cs typeface="Comic Sans MS"/>
                <a:sym typeface="Comic Sans MS"/>
              </a:rPr>
              <a:t>프로젝트?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290175" y="1420300"/>
            <a:ext cx="5124300" cy="1260000"/>
          </a:xfrm>
          <a:prstGeom prst="wedgeRoundRectCallout">
            <a:avLst>
              <a:gd fmla="val -3530" name="adj1"/>
              <a:gd fmla="val -81540" name="adj2"/>
              <a:gd fmla="val 0" name="adj3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몰라서 못하는거 없습니다</a:t>
            </a:r>
            <a:b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안하면 모르는 겁니다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428700" y="884425"/>
            <a:ext cx="81225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0"/>
              <a:t>D-04</a:t>
            </a:r>
            <a:br>
              <a:rPr lang="ko" sz="17000"/>
            </a:br>
            <a:endParaRPr sz="17000"/>
          </a:p>
        </p:txBody>
      </p:sp>
      <p:sp>
        <p:nvSpPr>
          <p:cNvPr id="241" name="Google Shape;241;p33"/>
          <p:cNvSpPr txBox="1"/>
          <p:nvPr/>
        </p:nvSpPr>
        <p:spPr>
          <a:xfrm>
            <a:off x="3117600" y="3670500"/>
            <a:ext cx="30471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</a:rPr>
              <a:t>2020/11/16 세팅</a:t>
            </a:r>
            <a:endParaRPr b="1" sz="3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</a:rPr>
              <a:t>2020/11/17 발표</a:t>
            </a:r>
            <a:endParaRPr b="1" sz="3000">
              <a:solidFill>
                <a:srgbClr val="434343"/>
              </a:solidFill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266500" y="288700"/>
            <a:ext cx="2001000" cy="1065900"/>
          </a:xfrm>
          <a:prstGeom prst="wedgeRoundRectCallout">
            <a:avLst>
              <a:gd fmla="val 72005" name="adj1"/>
              <a:gd fmla="val 4626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에</a:t>
            </a:r>
            <a:r>
              <a:rPr lang="ko" sz="2400"/>
              <a:t>러메세지!</a:t>
            </a:r>
            <a:endParaRPr sz="2400"/>
          </a:p>
        </p:txBody>
      </p:sp>
      <p:sp>
        <p:nvSpPr>
          <p:cNvPr id="243" name="Google Shape;243;p33"/>
          <p:cNvSpPr/>
          <p:nvPr/>
        </p:nvSpPr>
        <p:spPr>
          <a:xfrm>
            <a:off x="3141475" y="120650"/>
            <a:ext cx="2337000" cy="1065900"/>
          </a:xfrm>
          <a:prstGeom prst="wedgeRoundRectCallout">
            <a:avLst>
              <a:gd fmla="val -22489" name="adj1"/>
              <a:gd fmla="val 6578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디버깅</a:t>
            </a:r>
            <a:r>
              <a:rPr lang="ko" sz="2400"/>
              <a:t>!</a:t>
            </a:r>
            <a:endParaRPr sz="2400"/>
          </a:p>
        </p:txBody>
      </p:sp>
      <p:sp>
        <p:nvSpPr>
          <p:cNvPr id="244" name="Google Shape;244;p33"/>
          <p:cNvSpPr/>
          <p:nvPr/>
        </p:nvSpPr>
        <p:spPr>
          <a:xfrm>
            <a:off x="342700" y="3489100"/>
            <a:ext cx="2042400" cy="1065900"/>
          </a:xfrm>
          <a:prstGeom prst="wedgeRoundRectCallout">
            <a:avLst>
              <a:gd fmla="val 76741" name="adj1"/>
              <a:gd fmla="val -8289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쿼리 테스트</a:t>
            </a:r>
            <a:r>
              <a:rPr lang="ko" sz="2400"/>
              <a:t>!</a:t>
            </a:r>
            <a:endParaRPr sz="2400"/>
          </a:p>
        </p:txBody>
      </p:sp>
      <p:sp>
        <p:nvSpPr>
          <p:cNvPr id="245" name="Google Shape;245;p33"/>
          <p:cNvSpPr/>
          <p:nvPr/>
        </p:nvSpPr>
        <p:spPr>
          <a:xfrm>
            <a:off x="6972100" y="3489100"/>
            <a:ext cx="1759200" cy="1065900"/>
          </a:xfrm>
          <a:prstGeom prst="wedgeRoundRectCallout">
            <a:avLst>
              <a:gd fmla="val -94107" name="adj1"/>
              <a:gd fmla="val -7487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클린 </a:t>
            </a:r>
            <a:r>
              <a:rPr lang="ko" sz="2400"/>
              <a:t>!</a:t>
            </a:r>
            <a:endParaRPr sz="2400"/>
          </a:p>
        </p:txBody>
      </p:sp>
      <p:sp>
        <p:nvSpPr>
          <p:cNvPr id="246" name="Google Shape;246;p33"/>
          <p:cNvSpPr/>
          <p:nvPr/>
        </p:nvSpPr>
        <p:spPr>
          <a:xfrm>
            <a:off x="7300700" y="1492250"/>
            <a:ext cx="1759200" cy="1065900"/>
          </a:xfrm>
          <a:prstGeom prst="wedgeRoundRectCallout">
            <a:avLst>
              <a:gd fmla="val -66898" name="adj1"/>
              <a:gd fmla="val 2805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request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URL 확인</a:t>
            </a:r>
            <a:endParaRPr sz="2400"/>
          </a:p>
        </p:txBody>
      </p:sp>
      <p:sp>
        <p:nvSpPr>
          <p:cNvPr id="247" name="Google Shape;247;p33"/>
          <p:cNvSpPr/>
          <p:nvPr/>
        </p:nvSpPr>
        <p:spPr>
          <a:xfrm>
            <a:off x="6233900" y="196850"/>
            <a:ext cx="1759200" cy="1065900"/>
          </a:xfrm>
          <a:prstGeom prst="wedgeRoundRectCallout">
            <a:avLst>
              <a:gd fmla="val -29278" name="adj1"/>
              <a:gd fmla="val 71852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구글링!</a:t>
            </a:r>
            <a:endParaRPr sz="2400"/>
          </a:p>
        </p:txBody>
      </p:sp>
      <p:sp>
        <p:nvSpPr>
          <p:cNvPr id="248" name="Google Shape;248;p33"/>
          <p:cNvSpPr txBox="1"/>
          <p:nvPr/>
        </p:nvSpPr>
        <p:spPr>
          <a:xfrm>
            <a:off x="801700" y="2072575"/>
            <a:ext cx="1332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11/13 현재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발표 영상 #1</a:t>
            </a:r>
            <a:endParaRPr/>
          </a:p>
        </p:txBody>
      </p:sp>
      <p:sp>
        <p:nvSpPr>
          <p:cNvPr id="254" name="Google Shape;254;p34"/>
          <p:cNvSpPr txBox="1"/>
          <p:nvPr>
            <p:ph idx="4294967295" type="subTitle"/>
          </p:nvPr>
        </p:nvSpPr>
        <p:spPr>
          <a:xfrm>
            <a:off x="1419525" y="2718475"/>
            <a:ext cx="63537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</a:rPr>
              <a:t>첫번째 웹어플리케이션 작품들입니다.</a:t>
            </a:r>
            <a:br>
              <a:rPr lang="ko" sz="1500">
                <a:solidFill>
                  <a:srgbClr val="FFFFFF"/>
                </a:solidFill>
              </a:rPr>
            </a:br>
            <a:r>
              <a:rPr lang="ko" sz="1500">
                <a:solidFill>
                  <a:srgbClr val="FFFFFF"/>
                </a:solidFill>
              </a:rPr>
              <a:t>각 20분 내외이며, 발표 영상 하단의 텍스트에 어떠한 내용들을 기술했는지도 눈여겨 보시기 바랍니다.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251900" y="265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영상 링크</a:t>
            </a:r>
            <a:endParaRPr/>
          </a:p>
        </p:txBody>
      </p:sp>
      <p:sp>
        <p:nvSpPr>
          <p:cNvPr id="260" name="Google Shape;260;p3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20대 </a:t>
            </a:r>
            <a:r>
              <a:rPr lang="ko" sz="11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https://www.youtube.com/watch?v=0ThD06fzFNk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5801 </a:t>
            </a:r>
            <a:r>
              <a:rPr lang="ko" sz="11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https://www.youtube.com/watch?v=KKn_jGpA08A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5Mengers </a:t>
            </a:r>
            <a:r>
              <a:rPr lang="ko" sz="11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https://www.youtube.com/watch?v=oMDau1TjElo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아상빈씨 </a:t>
            </a:r>
            <a:r>
              <a:rPr lang="ko" sz="11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https://www.youtube.com/watch?v=_oL9fSQ4hcU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Maxim </a:t>
            </a:r>
            <a:r>
              <a:rPr lang="ko" sz="1100" u="sng">
                <a:solidFill>
                  <a:srgbClr val="0097A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https://www.youtube.com/watch?v=c5x5BAcvOAE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Team5 </a:t>
            </a:r>
            <a:r>
              <a:rPr lang="ko" sz="1100" u="sng">
                <a:solidFill>
                  <a:srgbClr val="0097A7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https://www.youtube.com/watch?v=jAuwcbxZ_68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발표 영상 #2</a:t>
            </a:r>
            <a:endParaRPr/>
          </a:p>
        </p:txBody>
      </p:sp>
      <p:sp>
        <p:nvSpPr>
          <p:cNvPr id="266" name="Google Shape;266;p36"/>
          <p:cNvSpPr txBox="1"/>
          <p:nvPr>
            <p:ph idx="4294967295" type="subTitle"/>
          </p:nvPr>
        </p:nvSpPr>
        <p:spPr>
          <a:xfrm>
            <a:off x="1419525" y="2718475"/>
            <a:ext cx="63537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</a:rPr>
              <a:t>두번째 웹어플리케이션 작품들입니다.</a:t>
            </a:r>
            <a:br>
              <a:rPr lang="ko" sz="1500">
                <a:solidFill>
                  <a:srgbClr val="FFFFFF"/>
                </a:solidFill>
              </a:rPr>
            </a:br>
            <a:r>
              <a:rPr lang="ko" sz="1500">
                <a:solidFill>
                  <a:srgbClr val="FFFFFF"/>
                </a:solidFill>
              </a:rPr>
              <a:t>각 20분 내외이며, 발표 영상 하단의 텍스트에 어떠한 내용들을 기술했는지도 눈여겨 보시기 바랍니다.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251875" y="1140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Hoxy 팀  </a:t>
            </a:r>
            <a:r>
              <a:rPr lang="ko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https://youtu.be/hq-WDDuPS-E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Trip5 팀 </a:t>
            </a:r>
            <a:r>
              <a:rPr lang="ko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https://youtu.be/0hho5a1RANY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MGRG 팀 </a:t>
            </a:r>
            <a:r>
              <a:rPr lang="ko" sz="18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https://youtu.be/RyE_w4qnFdg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Yes25 팀 </a:t>
            </a:r>
            <a:r>
              <a:rPr lang="ko" sz="18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https://youtu.be/DlhkyodF7ig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251900" y="265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영상 링크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 기관 </a:t>
            </a:r>
            <a:r>
              <a:rPr lang="ko"/>
              <a:t>프로젝트 발표 (참조)</a:t>
            </a:r>
            <a:endParaRPr/>
          </a:p>
        </p:txBody>
      </p:sp>
      <p:sp>
        <p:nvSpPr>
          <p:cNvPr id="278" name="Google Shape;278;p38"/>
          <p:cNvSpPr txBox="1"/>
          <p:nvPr>
            <p:ph idx="4294967295" type="subTitle"/>
          </p:nvPr>
        </p:nvSpPr>
        <p:spPr>
          <a:xfrm>
            <a:off x="378450" y="2700750"/>
            <a:ext cx="83871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비트캠프</a:t>
            </a:r>
            <a:r>
              <a:rPr lang="ko">
                <a:solidFill>
                  <a:srgbClr val="FFFFFF"/>
                </a:solidFill>
              </a:rPr>
              <a:t> 학원 발표 영상들도 함 참조해보세요.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FFF"/>
                </a:solidFill>
              </a:rPr>
              <a:t>‘어떠한 아이템’ 을 ‘어떠한 구성’ 으로 ‘어떤 기술로 구현’ 했는가 궁금해 하며 보시기 바랍니다.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47550" y="883950"/>
            <a:ext cx="85620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비트캠프 자바 고급과정 98기 프로젝트 발표 팀명: 알몸 프로젝트명: 알몸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비트캠프 자바 고급과정 99기 프로젝트 발표 팀명: 야근 프로젝트명: 나들이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비트캠프] JAVA 고급과정 104기 프로젝트 발표 / 팀명 : 숨쉬말코 / 프로젝트명: 코린이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비트캠프 자바 고급과정 99기 프로젝트 발표 팀명: 비트코린이 프로젝트명: TWIIO(The World Is In Ours)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[비트캠프] 자바 고급과정 93기 프로젝트 발표 / 팀명 : Fan Duck / 프로젝트 명 : Fan Duck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[비트캠프] JAVA 고급과정 84기 프로젝트 발표 / 팀명 : 두덕리 코딩단 / 프로젝트명: QReative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4" name="Google Shape;284;p39"/>
          <p:cNvSpPr txBox="1"/>
          <p:nvPr>
            <p:ph type="title"/>
          </p:nvPr>
        </p:nvSpPr>
        <p:spPr>
          <a:xfrm>
            <a:off x="251900" y="265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영상 링크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493000" y="2571975"/>
            <a:ext cx="78348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 밖에도 수많은 기수들의 프로젝트 발표 영상들이 있으니까.   둘러보세요. </a:t>
            </a:r>
            <a:r>
              <a:rPr lang="ko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[클릭]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중요한 벤치마킹이 될수 있습니다.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3827" y="3324475"/>
            <a:ext cx="4036174" cy="14698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39"/>
          <p:cNvSpPr txBox="1"/>
          <p:nvPr/>
        </p:nvSpPr>
        <p:spPr>
          <a:xfrm>
            <a:off x="7840200" y="2858613"/>
            <a:ext cx="114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11"/>
              </a:rPr>
              <a:t>[클릭]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63693" y="3259773"/>
            <a:ext cx="3108806" cy="1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</a:t>
            </a:r>
            <a:r>
              <a:rPr lang="ko"/>
              <a:t>남은 진도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AJAX : JSON, XML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File Upload /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SPA</a:t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654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기타 </a:t>
            </a:r>
            <a:r>
              <a:rPr lang="ko"/>
              <a:t>진도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3247525"/>
            <a:ext cx="85206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GitHub 협업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DB 정규화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기획시 유념할 사항.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64050" y="3255100"/>
            <a:ext cx="8520600" cy="133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페이지의 흐름을 확실히 이해하고 자유자재로 다룰수 있는 것을 보여주고,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목록, 읽기, 생성, 저장, 삭제, 수정 등의 모든 싸이클이 구현될수 있도록 인터페이스를 개발하고 구현한다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05000" y="783950"/>
            <a:ext cx="8282400" cy="22098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서버-클라이언트간 인터페이스 구축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페이지의 흐름이 안정적으로 돌아가기</a:t>
            </a:r>
            <a:br>
              <a:rPr lang="ko" sz="3600"/>
            </a:br>
            <a:r>
              <a:rPr lang="ko" sz="2400"/>
              <a:t>(신뢰성 있는 웹서비스)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기획에 반영할 기능 (</a:t>
            </a:r>
            <a:r>
              <a:rPr lang="ko">
                <a:solidFill>
                  <a:srgbClr val="FF0000"/>
                </a:solidFill>
              </a:rPr>
              <a:t>필수</a:t>
            </a:r>
            <a:r>
              <a:rPr lang="ko"/>
              <a:t>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732925"/>
            <a:ext cx="8520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클라이언트,  웹서버 간의 주고 받는 웹 어플리케이션 형태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관계형 데이터 베이스 사용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CRUD 사이클이 구현되게 하기</a:t>
            </a:r>
            <a:br>
              <a:rPr lang="ko"/>
            </a:br>
            <a:r>
              <a:rPr lang="ko"/>
              <a:t>ex)  가령 ‘게시판’의 경우   작성, 읽기, 수정, 삭제  기능이 다 구현되게 하기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JSP,  </a:t>
            </a:r>
            <a:r>
              <a:rPr b="1" lang="ko"/>
              <a:t>MVC model2</a:t>
            </a:r>
            <a:r>
              <a:rPr lang="ko"/>
              <a:t> 로 구현하기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회원/비회원 운영시스템.   (</a:t>
            </a:r>
            <a:r>
              <a:rPr lang="ko"/>
              <a:t>로그인,  회원가입 등 구현)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JSTL, EL 적극 활용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파일 업로딩 및 파일 다루기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jQuery 사용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AJAX 구현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JSON, XML 데이터 주고 받기.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다양한 API  사용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기획에 반영할 기능 (옵션)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999999"/>
                </a:solidFill>
              </a:rPr>
              <a:t>관리자 페이지 구현(옵션)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ko">
                <a:solidFill>
                  <a:srgbClr val="999999"/>
                </a:solidFill>
              </a:rPr>
              <a:t>안드로이드 앱 - 서버 연동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ko">
                <a:solidFill>
                  <a:srgbClr val="999999"/>
                </a:solidFill>
              </a:rPr>
              <a:t>반응형 웹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세팅 관련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59300" y="885325"/>
            <a:ext cx="872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셋업시</a:t>
            </a:r>
            <a:br>
              <a:rPr lang="ko"/>
            </a:br>
            <a:r>
              <a:rPr lang="ko">
                <a:solidFill>
                  <a:srgbClr val="FF0000"/>
                </a:solidFill>
              </a:rPr>
              <a:t>수업시간에 사용하는  Workspace, 프로젝트, DB 계정, 서버는 절대 사용하지 마세요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반드시 </a:t>
            </a:r>
            <a:r>
              <a:rPr b="1" lang="ko"/>
              <a:t>별도의 ‘WORKSPACE’ 를 생성</a:t>
            </a:r>
            <a:r>
              <a:rPr lang="ko"/>
              <a:t>해서 작업하기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DB 계정도 </a:t>
            </a:r>
            <a:r>
              <a:rPr b="1" lang="ko"/>
              <a:t>별도의 계정</a:t>
            </a:r>
            <a:r>
              <a:rPr lang="ko"/>
              <a:t> (</a:t>
            </a:r>
            <a:r>
              <a:rPr b="1" lang="ko"/>
              <a:t>별도의 DB</a:t>
            </a:r>
            <a:r>
              <a:rPr lang="ko"/>
              <a:t>:mysql 의 경우) 사용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수업시간 사용한 서버와는 </a:t>
            </a:r>
            <a:r>
              <a:rPr b="1" lang="ko"/>
              <a:t>별도의 서버를 세팅하여 운영</a:t>
            </a:r>
            <a:r>
              <a:rPr lang="ko"/>
              <a:t>하세요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ex) C:\tomcat 이하에 폴더생성.  팀명을 사용한 폴더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팀원간 이클립스에 서버 세팅시, </a:t>
            </a:r>
            <a:r>
              <a:rPr lang="ko">
                <a:solidFill>
                  <a:srgbClr val="0000FF"/>
                </a:solidFill>
              </a:rPr>
              <a:t>‘경로’, ‘버젼’, ‘서버이름’ </a:t>
            </a:r>
            <a:r>
              <a:rPr lang="ko"/>
              <a:t>일치 시키기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코드내의 </a:t>
            </a:r>
            <a:r>
              <a:rPr b="1" lang="ko"/>
              <a:t>‘경로는 상대경로를 사용</a:t>
            </a:r>
            <a:r>
              <a:rPr lang="ko"/>
              <a:t>하며 직접적으로 절대경로나 서버 포트 번호 명시 안되도록 하기.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GitHub 사용</a:t>
            </a:r>
            <a:r>
              <a:rPr lang="ko"/>
              <a:t>한 버젼 컨트롤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공정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311700" y="65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{05F80B01-A06B-41DB-B816-2256024A6C4D}</a:tableStyleId>
              </a:tblPr>
              <a:tblGrid>
                <a:gridCol w="1197175"/>
                <a:gridCol w="7365950"/>
              </a:tblGrid>
              <a:tr h="151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기획단계</a:t>
                      </a:r>
                      <a:br>
                        <a:rPr lang="ko"/>
                      </a:br>
                      <a:r>
                        <a:rPr lang="ko"/>
                        <a:t>(약 1주)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아이디어 산출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페이지 기획 (페이지 흐름도/스토리보드, 페이지 상세 설명)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DB 설계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제작 스케쥴 및 분담 계획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기획서 작성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</a:t>
                      </a:r>
                      <a:r>
                        <a:rPr lang="ko">
                          <a:solidFill>
                            <a:srgbClr val="CC0000"/>
                          </a:solidFill>
                        </a:rPr>
                        <a:t>(다음 ‘제작단계’로 넘어가기 전에 강사와 컨펌 해야 합니다)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7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제작단계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(약 1.5 주)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‘비즈니스 로직’ 완성 (페이지 흐름) 과 ‘기능 구현’에 최우선.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기본 스타일링 및 디자인,  프론트엔드 동작 완성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필요한 데이터 수집및 가공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테스트및 검증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8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보완,마무리단계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(0.5주 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디버깅및 기획 보완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스타일 보완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사용자 편의성 보완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발표, 포트폴리오 제출용 문서 작성 : 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발표 리허설, 연습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0"/>
          <p:cNvSpPr/>
          <p:nvPr/>
        </p:nvSpPr>
        <p:spPr>
          <a:xfrm>
            <a:off x="366000" y="4649025"/>
            <a:ext cx="8548500" cy="32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위에 명시된 </a:t>
            </a:r>
            <a:r>
              <a:rPr lang="ko">
                <a:solidFill>
                  <a:srgbClr val="FF00FF"/>
                </a:solidFill>
              </a:rPr>
              <a:t>날짜</a:t>
            </a:r>
            <a:r>
              <a:rPr lang="ko"/>
              <a:t>는 반드시 정확히 지킬 필요는 없습니다.  진행상황과 관련해서는 강사와 공유되어야 함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648900" y="731975"/>
            <a:ext cx="2183400" cy="12240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[제작문서]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요구사항 정의서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b="1" lang="ko" sz="1000">
                <a:solidFill>
                  <a:srgbClr val="FF0000"/>
                </a:solidFill>
              </a:rPr>
              <a:t>페이지 흐름도</a:t>
            </a:r>
            <a:endParaRPr b="1"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b="1" lang="ko" sz="1000">
                <a:solidFill>
                  <a:srgbClr val="FF0000"/>
                </a:solidFill>
              </a:rPr>
              <a:t>페이지 구성도</a:t>
            </a:r>
            <a:endParaRPr b="1"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b="1" lang="ko" sz="1000">
                <a:solidFill>
                  <a:srgbClr val="FF0000"/>
                </a:solidFill>
              </a:rPr>
              <a:t>스토리보드</a:t>
            </a:r>
            <a:endParaRPr b="1"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b="1" lang="ko" sz="1000">
                <a:solidFill>
                  <a:srgbClr val="FF0000"/>
                </a:solidFill>
              </a:rPr>
              <a:t>ERD 및 테이블 스키마</a:t>
            </a:r>
            <a:endParaRPr b="1" sz="1000">
              <a:solidFill>
                <a:srgbClr val="FF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인터페이스 설계</a:t>
            </a:r>
            <a:endParaRPr sz="1000"/>
          </a:p>
        </p:txBody>
      </p:sp>
      <p:sp>
        <p:nvSpPr>
          <p:cNvPr id="115" name="Google Shape;115;p20"/>
          <p:cNvSpPr/>
          <p:nvPr/>
        </p:nvSpPr>
        <p:spPr>
          <a:xfrm>
            <a:off x="6685900" y="3383350"/>
            <a:ext cx="2052300" cy="10896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[제작문서]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기획개요,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페이지 흐름도,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ERD,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기술사양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동영상 (혹은 호스팅)</a:t>
            </a:r>
            <a:endParaRPr sz="1000"/>
          </a:p>
        </p:txBody>
      </p:sp>
      <p:sp>
        <p:nvSpPr>
          <p:cNvPr id="116" name="Google Shape;116;p20"/>
          <p:cNvSpPr/>
          <p:nvPr/>
        </p:nvSpPr>
        <p:spPr>
          <a:xfrm>
            <a:off x="6648900" y="2255975"/>
            <a:ext cx="2183400" cy="7074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[제작문서]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인터페이스 설계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1"/>
          <p:cNvGraphicFramePr/>
          <p:nvPr/>
        </p:nvGraphicFramePr>
        <p:xfrm>
          <a:off x="265900" y="1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{05F80B01-A06B-41DB-B816-2256024A6C4D}</a:tableStyleId>
              </a:tblPr>
              <a:tblGrid>
                <a:gridCol w="1254325"/>
                <a:gridCol w="1254325"/>
                <a:gridCol w="1254325"/>
                <a:gridCol w="1254325"/>
                <a:gridCol w="1254325"/>
                <a:gridCol w="1254325"/>
                <a:gridCol w="1254325"/>
              </a:tblGrid>
              <a:tr h="37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일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수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금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토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10/22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10/23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11/1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</a:t>
                      </a: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 세팅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 발표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1"/>
          <p:cNvSpPr/>
          <p:nvPr/>
        </p:nvSpPr>
        <p:spPr>
          <a:xfrm>
            <a:off x="6463150" y="886300"/>
            <a:ext cx="24789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DB3AC">
              <a:alpha val="38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기획, DB 설계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5341325" y="1724500"/>
            <a:ext cx="35193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제작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65900" y="2771425"/>
            <a:ext cx="85947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제작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283200" y="3376525"/>
            <a:ext cx="37368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마무리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22625" y="1724500"/>
            <a:ext cx="51186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DB3AC">
              <a:alpha val="38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기획, DB 설계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265900" y="3422375"/>
            <a:ext cx="50172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제작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4539600" y="1207775"/>
            <a:ext cx="468600" cy="5310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ERD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테이블명세서</a:t>
            </a:r>
            <a:endParaRPr sz="700"/>
          </a:p>
        </p:txBody>
      </p:sp>
      <p:sp>
        <p:nvSpPr>
          <p:cNvPr id="129" name="Google Shape;129;p21"/>
          <p:cNvSpPr/>
          <p:nvPr/>
        </p:nvSpPr>
        <p:spPr>
          <a:xfrm>
            <a:off x="3320400" y="1207775"/>
            <a:ext cx="468600" cy="5310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페이지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스토리보드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