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T Sans Narrow"/>
      <p:regular r:id="rId55"/>
      <p:bold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f122744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f122744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f12274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f12274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f122744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f122744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/.metadata/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/.recommenders/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*.class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Mobile Tools for Java (J2ME)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.mtj.tmp/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Package Files #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*.jar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*.war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*.ear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virtual machine crash logs, see http://www.java.com/en/download/help/error_hotspot.xml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hs_err_pid*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netbeans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nbproject/private/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nbbuild/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dist file could make some problems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dist/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nbdist/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nbactions.xml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nb-configuration.xml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.nb-gradle/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Eclipse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.classpath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.project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.settings/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DBeaver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.dbeaver/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Intellij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.idea/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*.iml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*.iws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Mac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.DS_Store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Maven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target/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pom.xml.tag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pom.xml.releaseBackup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pom.xml.versionsBackup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pom.xml.next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release.properties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dependency-reduced-pom.xml</a:t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f122744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f122744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f1227440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bf1227440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f122744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f122744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f122744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bf122744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31039a4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431039a4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bf122744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bf122744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f122744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f122744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f122744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f122744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f122744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f122744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f122744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f122744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f122744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f122744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f122744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bf122744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bf122744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bf122744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bf122744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bf122744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f122744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f122744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f122744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f122744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f122744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f122744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bf122744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bf122744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1227440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1227440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f122744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f122744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bf1227440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bf122744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bf122744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bf122744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bf5a305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bf5a305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f5a305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f5a305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431039a45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431039a45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431039a45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431039a4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431039a45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431039a4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431039a45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431039a45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431039a45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431039a4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f1227440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f122744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431039a45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431039a45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bf122744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bf122744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bf122744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bf122744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bf122744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bf122744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bf122744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bf122744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431039a45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431039a45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431039a45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431039a45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431039a45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431039a45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431039a45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431039a45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bf5a305c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bf5a305c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f1227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f1227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&lt;%@ page language="java" contentType="text/html; charset=UTF-8"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pageEncoding="UTF-8"%&gt;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&lt;!DOCTYPE html&gt;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&lt;html&gt;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&lt;head&gt;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&lt;meta charset="UTF-8"&gt;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&lt;title&gt;알파 홈페이지&lt;/title&gt;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&lt;/head&gt;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&lt;body&gt;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&lt;header&gt;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&lt;/header&gt;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&lt;article&gt;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&lt;/article&gt;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&lt;footer&gt;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&lt;/footer&gt;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&lt;/body&gt;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&lt;/html&gt;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f122744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f122744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1227440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1227440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f122744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f122744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f122744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f12274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Relationship Id="rId5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+ Git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50" y="97795"/>
            <a:ext cx="3210875" cy="24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300" y="162625"/>
            <a:ext cx="3172631" cy="24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500" y="2877175"/>
            <a:ext cx="1417600" cy="19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152650" y="2973275"/>
            <a:ext cx="1320900" cy="1131000"/>
          </a:xfrm>
          <a:prstGeom prst="wedgeRoundRectCallout">
            <a:avLst>
              <a:gd fmla="val 82347" name="adj1"/>
              <a:gd fmla="val -556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Create Repository 하면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 시점에서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local repository 생성</a:t>
            </a:r>
            <a:endParaRPr sz="1200"/>
          </a:p>
        </p:txBody>
      </p:sp>
      <p:sp>
        <p:nvSpPr>
          <p:cNvPr id="131" name="Google Shape;131;p22"/>
          <p:cNvSpPr/>
          <p:nvPr/>
        </p:nvSpPr>
        <p:spPr>
          <a:xfrm>
            <a:off x="2322875" y="2541875"/>
            <a:ext cx="2322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2275" y="2672988"/>
            <a:ext cx="2109080" cy="22271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2"/>
          <p:cNvCxnSpPr/>
          <p:nvPr/>
        </p:nvCxnSpPr>
        <p:spPr>
          <a:xfrm>
            <a:off x="1013900" y="2098575"/>
            <a:ext cx="725400" cy="9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/>
          <p:nvPr/>
        </p:nvSpPr>
        <p:spPr>
          <a:xfrm>
            <a:off x="5089575" y="3413650"/>
            <a:ext cx="1514100" cy="745800"/>
          </a:xfrm>
          <a:prstGeom prst="wedgeRoundRectCallout">
            <a:avLst>
              <a:gd fmla="val 74265" name="adj1"/>
              <a:gd fmla="val -2462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Finish 이후 바뀐 모양들을 살펴보자.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50" y="218063"/>
            <a:ext cx="71247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6284275" y="1148450"/>
            <a:ext cx="2382600" cy="1124400"/>
          </a:xfrm>
          <a:prstGeom prst="wedgeRoundRectCallout">
            <a:avLst>
              <a:gd fmla="val -66822" name="adj1"/>
              <a:gd fmla="val -1336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 생성된 local repository 내의 파일들이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죄다 unstaged 상태로 보인다.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</a:rPr>
              <a:t>.gitignore</a:t>
            </a:r>
            <a:r>
              <a:rPr lang="ko"/>
              <a:t> 파일 생성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733525" y="847625"/>
            <a:ext cx="50226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‘루트’에 생성</a:t>
            </a:r>
            <a:br>
              <a:rPr lang="ko"/>
            </a:br>
            <a:br>
              <a:rPr lang="ko"/>
            </a:br>
            <a:r>
              <a:rPr lang="ko"/>
              <a:t>굳이 버젼컨트롤 (혹은 공유할) 필요가 없는 파일들을 나열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.class 파일들</a:t>
            </a:r>
            <a:br>
              <a:rPr lang="ko"/>
            </a:br>
            <a:r>
              <a:rPr lang="ko"/>
              <a:t>라이브러리 파일들 </a:t>
            </a:r>
            <a:br>
              <a:rPr lang="ko"/>
            </a:br>
            <a:r>
              <a:rPr lang="ko"/>
              <a:t>이클립스 세팅 관련 파일들.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50" y="873350"/>
            <a:ext cx="2793881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3394600" y="4052025"/>
            <a:ext cx="3624300" cy="846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메모참조 (일반적인 이클림스 자바 프로젝트에서 사용하는 .gitignore) </a:t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6170125" y="98050"/>
            <a:ext cx="2793900" cy="469800"/>
          </a:xfrm>
          <a:prstGeom prst="wedgeRoundRectCallout">
            <a:avLst>
              <a:gd fmla="val -66024" name="adj1"/>
              <a:gd fmla="val 9027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경우에 따라선 이미 생겨 있는 경우도 있다. 확인해 보자.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6468350" y="873350"/>
            <a:ext cx="2592300" cy="469800"/>
          </a:xfrm>
          <a:prstGeom prst="wedgeRoundRectCallout">
            <a:avLst>
              <a:gd fmla="val -60737" name="adj1"/>
              <a:gd fmla="val -3209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파일이다. 메모장등으로 만들어도 된다.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0"/>
            <a:ext cx="5125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5452600" y="2464775"/>
            <a:ext cx="2509800" cy="1359900"/>
          </a:xfrm>
          <a:prstGeom prst="wedgeRoundRectCallout">
            <a:avLst>
              <a:gd fmla="val -60345" name="adj1"/>
              <a:gd fmla="val 4637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새로이 .gitignore 가 적용(저장) 한뒤  unstage 된 내용들을 보자.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.gitignore 에 있는 파일들은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tracking 대상에서 제외된다.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452600" y="102575"/>
            <a:ext cx="2509800" cy="1359900"/>
          </a:xfrm>
          <a:prstGeom prst="wedgeRoundRectCallout">
            <a:avLst>
              <a:gd fmla="val -60345" name="adj1"/>
              <a:gd fmla="val 4637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내용들이 뭔지 함 보자.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&amp; commit </a:t>
            </a:r>
            <a:br>
              <a:rPr lang="ko"/>
            </a:br>
            <a:r>
              <a:rPr lang="ko"/>
              <a:t>변경 사항, stage 에 추가 하기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 커밋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230275" y="89025"/>
            <a:ext cx="3503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(Add to Index)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947738"/>
            <a:ext cx="5495925" cy="18764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775" y="2567975"/>
            <a:ext cx="3257550" cy="226407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7"/>
          <p:cNvSpPr/>
          <p:nvPr/>
        </p:nvSpPr>
        <p:spPr>
          <a:xfrm rot="2700000">
            <a:off x="3193911" y="2274770"/>
            <a:ext cx="693672" cy="4942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Commit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75" y="639450"/>
            <a:ext cx="6412700" cy="2798392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이후 변화들 주목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824" y="134000"/>
            <a:ext cx="2350301" cy="2177217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5" y="2414167"/>
            <a:ext cx="8839201" cy="98421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50783"/>
            <a:ext cx="8839201" cy="124417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894550" y="491475"/>
            <a:ext cx="1325700" cy="10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1067350" y="6943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54825" y="7464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8645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5874300" y="64025"/>
            <a:ext cx="242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상태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무언가 변경(change) 해보자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375" y="3649125"/>
            <a:ext cx="28384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100" y="1152425"/>
            <a:ext cx="2290200" cy="350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1"/>
          <p:cNvCxnSpPr>
            <a:endCxn id="199" idx="1"/>
          </p:cNvCxnSpPr>
          <p:nvPr/>
        </p:nvCxnSpPr>
        <p:spPr>
          <a:xfrm flipH="1" rot="10800000">
            <a:off x="3639375" y="4101563"/>
            <a:ext cx="22380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1"/>
          <p:cNvSpPr/>
          <p:nvPr/>
        </p:nvSpPr>
        <p:spPr>
          <a:xfrm>
            <a:off x="4409400" y="2683400"/>
            <a:ext cx="1249200" cy="509100"/>
          </a:xfrm>
          <a:prstGeom prst="wedgeRoundRectCallout">
            <a:avLst>
              <a:gd fmla="val -106396" name="adj1"/>
              <a:gd fmla="val 8984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</a:t>
            </a:r>
            <a:r>
              <a:rPr b="1" lang="ko">
                <a:solidFill>
                  <a:srgbClr val="FF0000"/>
                </a:solidFill>
              </a:rPr>
              <a:t>추가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5159550" y="1234450"/>
            <a:ext cx="1760100" cy="509100"/>
          </a:xfrm>
          <a:prstGeom prst="wedgeRoundRectCallout">
            <a:avLst>
              <a:gd fmla="val -109666" name="adj1"/>
              <a:gd fmla="val 9019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DAO.java 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</a:t>
            </a:r>
            <a:r>
              <a:rPr b="1" lang="ko">
                <a:solidFill>
                  <a:srgbClr val="FF0000"/>
                </a:solidFill>
              </a:rPr>
              <a:t>삭제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7565250" y="2821025"/>
            <a:ext cx="1249200" cy="509100"/>
          </a:xfrm>
          <a:prstGeom prst="wedgeRoundRectCallout">
            <a:avLst>
              <a:gd fmla="val -90354" name="adj1"/>
              <a:gd fmla="val 15148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</a:t>
            </a:r>
            <a:r>
              <a:rPr b="1" lang="ko">
                <a:solidFill>
                  <a:srgbClr val="FF0000"/>
                </a:solidFill>
              </a:rPr>
              <a:t>수정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397200" y="3706625"/>
            <a:ext cx="1314900" cy="799500"/>
          </a:xfrm>
          <a:prstGeom prst="wedgeRoundRectCallout">
            <a:avLst>
              <a:gd fmla="val 58003" name="adj1"/>
              <a:gd fmla="val -10786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unstage 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 들이 표시된다.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전에.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 사람이 협업 하는 시나리오를 하나의 컴에서 체험해보겠습니다. 이를 위해..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GitHub 계정 2개.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GitHub 가용 브라우저 2종류    (  </a:t>
            </a:r>
            <a:r>
              <a:rPr lang="ko">
                <a:solidFill>
                  <a:srgbClr val="FF0000"/>
                </a:solidFill>
              </a:rPr>
              <a:t>IE 는 안됨 !</a:t>
            </a:r>
            <a:r>
              <a:rPr lang="ko"/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Tomcat 서버 하나 더..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87900" y="732925"/>
            <a:ext cx="2042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 커밋 이후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‘변경된 사항’들은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아직 stage 되어있지 않은 상태임이 확인됨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500" y="542825"/>
            <a:ext cx="4510300" cy="26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3115775" y="3400150"/>
            <a:ext cx="2646000" cy="890100"/>
          </a:xfrm>
          <a:prstGeom prst="wedgeRoundRectCallout">
            <a:avLst>
              <a:gd fmla="val -13451" name="adj1"/>
              <a:gd fmla="val -833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이클립스에서 각 상태에 따른 아이콘 표현 눈여겨 두자.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하고 두번째 commit 하자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04825"/>
            <a:ext cx="18859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0" y="1228625"/>
            <a:ext cx="373958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894550" y="491475"/>
            <a:ext cx="2428500" cy="10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1067350" y="6943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2210350" y="6943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227" name="Google Shape;227;p34"/>
          <p:cNvCxnSpPr>
            <a:stCxn id="225" idx="6"/>
            <a:endCxn id="226" idx="2"/>
          </p:cNvCxnSpPr>
          <p:nvPr/>
        </p:nvCxnSpPr>
        <p:spPr>
          <a:xfrm>
            <a:off x="1881550" y="11014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4"/>
          <p:cNvSpPr txBox="1"/>
          <p:nvPr/>
        </p:nvSpPr>
        <p:spPr>
          <a:xfrm>
            <a:off x="54825" y="7464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11693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5874300" y="64025"/>
            <a:ext cx="242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상태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25" y="2280200"/>
            <a:ext cx="3627975" cy="16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804375" y="445025"/>
            <a:ext cx="8028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Local Repository 확인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8625"/>
            <a:ext cx="38862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RefLog 관찰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152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76225"/>
            <a:ext cx="7608275" cy="33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History 관찰</a:t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2938575" y="3514850"/>
            <a:ext cx="1387200" cy="396900"/>
          </a:xfrm>
          <a:prstGeom prst="wedgeRoundRectCallout">
            <a:avLst>
              <a:gd fmla="val -78727" name="adj1"/>
              <a:gd fmla="val -3058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발생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History 관찰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71425"/>
            <a:ext cx="8333103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/>
          <p:nvPr/>
        </p:nvSpPr>
        <p:spPr>
          <a:xfrm>
            <a:off x="3183300" y="3345300"/>
            <a:ext cx="1387200" cy="760200"/>
          </a:xfrm>
          <a:prstGeom prst="wedgeRoundRectCallout">
            <a:avLst>
              <a:gd fmla="val -78727" name="adj1"/>
              <a:gd fmla="val -3058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 생김</a:t>
            </a: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409000" y="3076375"/>
            <a:ext cx="705300" cy="19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History 관찰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7625"/>
            <a:ext cx="8827819" cy="39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/>
          <p:cNvSpPr/>
          <p:nvPr/>
        </p:nvSpPr>
        <p:spPr>
          <a:xfrm>
            <a:off x="3183300" y="3345300"/>
            <a:ext cx="1387200" cy="760200"/>
          </a:xfrm>
          <a:prstGeom prst="wedgeRoundRectCallout">
            <a:avLst>
              <a:gd fmla="val -78727" name="adj1"/>
              <a:gd fmla="val -3058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없어짐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409000" y="3076375"/>
            <a:ext cx="851100" cy="19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</a:t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000" y="1231025"/>
            <a:ext cx="3544450" cy="298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50" y="1231025"/>
            <a:ext cx="20193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/>
          <p:nvPr/>
        </p:nvSpPr>
        <p:spPr>
          <a:xfrm>
            <a:off x="2561350" y="1681900"/>
            <a:ext cx="1249200" cy="509100"/>
          </a:xfrm>
          <a:prstGeom prst="wedgeRoundRectCallout">
            <a:avLst>
              <a:gd fmla="val -88759" name="adj1"/>
              <a:gd fmla="val 5921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</a:t>
            </a:r>
            <a:r>
              <a:rPr b="1" lang="ko">
                <a:solidFill>
                  <a:srgbClr val="FF0000"/>
                </a:solidFill>
              </a:rPr>
              <a:t>추가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5" name="Google Shape;275;p40"/>
          <p:cNvSpPr/>
          <p:nvPr/>
        </p:nvSpPr>
        <p:spPr>
          <a:xfrm>
            <a:off x="2256550" y="3739300"/>
            <a:ext cx="1249200" cy="509100"/>
          </a:xfrm>
          <a:prstGeom prst="wedgeRoundRectCallout">
            <a:avLst>
              <a:gd fmla="val -88759" name="adj1"/>
              <a:gd fmla="val 5921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</a:t>
            </a:r>
            <a:r>
              <a:rPr b="1" lang="ko">
                <a:solidFill>
                  <a:srgbClr val="FF0000"/>
                </a:solidFill>
              </a:rPr>
              <a:t>수정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6587075" y="2297425"/>
            <a:ext cx="1593900" cy="36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6587075" y="2907025"/>
            <a:ext cx="1593900" cy="36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+ 세번째 커밋</a:t>
            </a:r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52425"/>
            <a:ext cx="8608978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베이스 만들기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/>
          <p:nvPr/>
        </p:nvSpPr>
        <p:spPr>
          <a:xfrm>
            <a:off x="1351750" y="567675"/>
            <a:ext cx="35085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1524550" y="770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2667550" y="770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291" name="Google Shape;291;p42"/>
          <p:cNvCxnSpPr>
            <a:stCxn id="289" idx="6"/>
            <a:endCxn id="290" idx="2"/>
          </p:cNvCxnSpPr>
          <p:nvPr/>
        </p:nvCxnSpPr>
        <p:spPr>
          <a:xfrm>
            <a:off x="2338750" y="11776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42"/>
          <p:cNvSpPr/>
          <p:nvPr/>
        </p:nvSpPr>
        <p:spPr>
          <a:xfrm>
            <a:off x="3810550" y="770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293" name="Google Shape;293;p42"/>
          <p:cNvCxnSpPr>
            <a:stCxn id="290" idx="6"/>
            <a:endCxn id="292" idx="2"/>
          </p:cNvCxnSpPr>
          <p:nvPr/>
        </p:nvCxnSpPr>
        <p:spPr>
          <a:xfrm>
            <a:off x="3481750" y="11776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42"/>
          <p:cNvSpPr txBox="1"/>
          <p:nvPr/>
        </p:nvSpPr>
        <p:spPr>
          <a:xfrm>
            <a:off x="512025" y="8226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5874300" y="64025"/>
            <a:ext cx="242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상태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88375"/>
            <a:ext cx="2771775" cy="1438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" name="Google Shape;297;p42"/>
          <p:cNvSpPr txBox="1"/>
          <p:nvPr/>
        </p:nvSpPr>
        <p:spPr>
          <a:xfrm>
            <a:off x="11693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저장소 준비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remote repository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 저장소 (remote repository) 준비  </a:t>
            </a:r>
            <a:endParaRPr/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163350" y="570000"/>
            <a:ext cx="30267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GitHub 첫번째 계정에 준비</a:t>
            </a:r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250" y="646200"/>
            <a:ext cx="2933800" cy="43794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700" y="3173620"/>
            <a:ext cx="3658426" cy="1383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1" name="Google Shape;31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350" y="1119650"/>
            <a:ext cx="2518045" cy="1383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p44"/>
          <p:cNvSpPr/>
          <p:nvPr/>
        </p:nvSpPr>
        <p:spPr>
          <a:xfrm>
            <a:off x="6303725" y="836725"/>
            <a:ext cx="2176200" cy="952200"/>
          </a:xfrm>
          <a:prstGeom prst="wedgeRoundRectCallout">
            <a:avLst>
              <a:gd fmla="val -68749" name="adj1"/>
              <a:gd fmla="val 1622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Project_Alpha 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이름으로 repository 를 생성한다.</a:t>
            </a:r>
            <a:endParaRPr/>
          </a:p>
        </p:txBody>
      </p:sp>
      <p:sp>
        <p:nvSpPr>
          <p:cNvPr id="313" name="Google Shape;313;p44"/>
          <p:cNvSpPr/>
          <p:nvPr/>
        </p:nvSpPr>
        <p:spPr>
          <a:xfrm>
            <a:off x="6814675" y="2005175"/>
            <a:ext cx="2176200" cy="952200"/>
          </a:xfrm>
          <a:prstGeom prst="wedgeRoundRectCallout">
            <a:avLst>
              <a:gd fmla="val 8428" name="adj1"/>
              <a:gd fmla="val 10429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remote repository 주소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복사해두자.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Remote 추가하기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remote 추가 : 원격 저장소 정보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원격저장소는 여러개 운용 가능한데. (하긴한데..)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각 원격저장소마다  이름을 붙여서 관리합니다.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일반적으로 </a:t>
            </a:r>
            <a:r>
              <a:rPr b="1" lang="ko"/>
              <a:t>origin</a:t>
            </a:r>
            <a:r>
              <a:rPr lang="ko"/>
              <a:t> 이라는 이름을 붙입니다.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local repository 에 remote 등록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533400" y="2976025"/>
            <a:ext cx="33756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remote 에 대해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Configure push 와 Configure fetch 를 해야 한다</a:t>
            </a:r>
            <a:endParaRPr/>
          </a:p>
        </p:txBody>
      </p:sp>
      <p:pic>
        <p:nvPicPr>
          <p:cNvPr id="331" name="Google Shape;3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04825"/>
            <a:ext cx="26955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500" y="1672375"/>
            <a:ext cx="4743800" cy="31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/>
          <p:nvPr/>
        </p:nvSpPr>
        <p:spPr>
          <a:xfrm>
            <a:off x="4451100" y="3863950"/>
            <a:ext cx="1125000" cy="707400"/>
          </a:xfrm>
          <a:prstGeom prst="wedgeRoundRectCallout">
            <a:avLst>
              <a:gd fmla="val -32416" name="adj1"/>
              <a:gd fmla="val -10768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우선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Configure push 부터 설정하자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748000" cy="40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800" y="152400"/>
            <a:ext cx="3938800" cy="382295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8"/>
          <p:cNvSpPr/>
          <p:nvPr/>
        </p:nvSpPr>
        <p:spPr>
          <a:xfrm>
            <a:off x="6839675" y="1375"/>
            <a:ext cx="1770300" cy="669900"/>
          </a:xfrm>
          <a:prstGeom prst="wedgeRoundRectCallout">
            <a:avLst>
              <a:gd fmla="val 8428" name="adj1"/>
              <a:gd fmla="val 10429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복사한 </a:t>
            </a:r>
            <a:r>
              <a:rPr lang="ko"/>
              <a:t>remote repository 주소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붙여두기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5" y="164750"/>
            <a:ext cx="5028700" cy="3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379944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842" y="76200"/>
            <a:ext cx="379944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0"/>
          <p:cNvSpPr/>
          <p:nvPr/>
        </p:nvSpPr>
        <p:spPr>
          <a:xfrm>
            <a:off x="3733975" y="2398650"/>
            <a:ext cx="989100" cy="9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6200"/>
            <a:ext cx="5631226" cy="43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1"/>
          <p:cNvSpPr/>
          <p:nvPr/>
        </p:nvSpPr>
        <p:spPr>
          <a:xfrm>
            <a:off x="6491200" y="3424875"/>
            <a:ext cx="2386200" cy="1261200"/>
          </a:xfrm>
          <a:prstGeom prst="wedgeRoundRectCallout">
            <a:avLst>
              <a:gd fmla="val -70208" name="adj1"/>
              <a:gd fmla="val -980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바로 Save and Push 로 갈수 있으나 일단 Save 먼저 하자.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베이스를 만들자.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협업을 위한 프로젝트의 기본틀을 만들어야 하고, 이는 팀원들과 공유되어야 할 부분이다.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인코딩 세팅.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서버세팅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세팅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기본 폴더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기본 파일들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기본 라이브러리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폴더 사용 규칙 정리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DB 세팅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.gitignore  작성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99525"/>
            <a:ext cx="8520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origin 이라는 이름의 remote repositoty 가 설정 되었슴을 확인해보자.</a:t>
            </a:r>
            <a:endParaRPr/>
          </a:p>
        </p:txBody>
      </p:sp>
      <p:pic>
        <p:nvPicPr>
          <p:cNvPr id="364" name="Google Shape;3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75725"/>
            <a:ext cx="4644900" cy="29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push 해보기</a:t>
            </a:r>
            <a:endParaRPr/>
          </a:p>
        </p:txBody>
      </p:sp>
      <p:pic>
        <p:nvPicPr>
          <p:cNvPr id="370" name="Google Shape;3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23825"/>
            <a:ext cx="3953876" cy="31375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1" name="Google Shape;37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146" y="935050"/>
            <a:ext cx="2782950" cy="6327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2" name="Google Shape;37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276" y="1948825"/>
            <a:ext cx="4216487" cy="3042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3" name="Google Shape;373;p53"/>
          <p:cNvSpPr/>
          <p:nvPr/>
        </p:nvSpPr>
        <p:spPr>
          <a:xfrm>
            <a:off x="4204000" y="1186225"/>
            <a:ext cx="759300" cy="3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3"/>
          <p:cNvSpPr/>
          <p:nvPr/>
        </p:nvSpPr>
        <p:spPr>
          <a:xfrm>
            <a:off x="6644300" y="1660725"/>
            <a:ext cx="1005900" cy="5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4171975" cy="39961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0" name="Google Shape;38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075" y="914400"/>
            <a:ext cx="2886075" cy="5905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1" name="Google Shape;38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9475" y="1992342"/>
            <a:ext cx="3762124" cy="281693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2" name="Google Shape;382;p54"/>
          <p:cNvSpPr/>
          <p:nvPr/>
        </p:nvSpPr>
        <p:spPr>
          <a:xfrm>
            <a:off x="4501475" y="1062650"/>
            <a:ext cx="7971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4"/>
          <p:cNvSpPr/>
          <p:nvPr/>
        </p:nvSpPr>
        <p:spPr>
          <a:xfrm>
            <a:off x="6826025" y="1586600"/>
            <a:ext cx="302400" cy="40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Puth 후 GitHub 결과 확인</a:t>
            </a:r>
            <a:endParaRPr/>
          </a:p>
        </p:txBody>
      </p:sp>
      <p:pic>
        <p:nvPicPr>
          <p:cNvPr id="389" name="Google Shape;3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28625"/>
            <a:ext cx="7482098" cy="3686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/>
          <p:nvPr/>
        </p:nvSpPr>
        <p:spPr>
          <a:xfrm>
            <a:off x="894550" y="491475"/>
            <a:ext cx="35085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6"/>
          <p:cNvSpPr/>
          <p:nvPr/>
        </p:nvSpPr>
        <p:spPr>
          <a:xfrm>
            <a:off x="1067350" y="6943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396" name="Google Shape;396;p56"/>
          <p:cNvSpPr/>
          <p:nvPr/>
        </p:nvSpPr>
        <p:spPr>
          <a:xfrm>
            <a:off x="2210350" y="6943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397" name="Google Shape;397;p56"/>
          <p:cNvCxnSpPr>
            <a:stCxn id="395" idx="6"/>
            <a:endCxn id="396" idx="2"/>
          </p:cNvCxnSpPr>
          <p:nvPr/>
        </p:nvCxnSpPr>
        <p:spPr>
          <a:xfrm>
            <a:off x="1881550" y="11014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56"/>
          <p:cNvSpPr/>
          <p:nvPr/>
        </p:nvSpPr>
        <p:spPr>
          <a:xfrm>
            <a:off x="3353350" y="6943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399" name="Google Shape;399;p56"/>
          <p:cNvCxnSpPr>
            <a:stCxn id="396" idx="6"/>
            <a:endCxn id="398" idx="2"/>
          </p:cNvCxnSpPr>
          <p:nvPr/>
        </p:nvCxnSpPr>
        <p:spPr>
          <a:xfrm>
            <a:off x="3024550" y="11014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56"/>
          <p:cNvSpPr txBox="1"/>
          <p:nvPr/>
        </p:nvSpPr>
        <p:spPr>
          <a:xfrm>
            <a:off x="54825" y="746425"/>
            <a:ext cx="466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1" name="Google Shape;401;p56"/>
          <p:cNvCxnSpPr/>
          <p:nvPr/>
        </p:nvCxnSpPr>
        <p:spPr>
          <a:xfrm>
            <a:off x="4983700" y="451450"/>
            <a:ext cx="0" cy="4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02" name="Google Shape;402;p56"/>
          <p:cNvSpPr/>
          <p:nvPr/>
        </p:nvSpPr>
        <p:spPr>
          <a:xfrm>
            <a:off x="5466550" y="1710675"/>
            <a:ext cx="3508500" cy="113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6"/>
          <p:cNvSpPr/>
          <p:nvPr/>
        </p:nvSpPr>
        <p:spPr>
          <a:xfrm>
            <a:off x="5639350" y="1913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404" name="Google Shape;404;p56"/>
          <p:cNvSpPr/>
          <p:nvPr/>
        </p:nvSpPr>
        <p:spPr>
          <a:xfrm>
            <a:off x="6782350" y="1913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405" name="Google Shape;405;p56"/>
          <p:cNvCxnSpPr>
            <a:stCxn id="403" idx="6"/>
            <a:endCxn id="404" idx="2"/>
          </p:cNvCxnSpPr>
          <p:nvPr/>
        </p:nvCxnSpPr>
        <p:spPr>
          <a:xfrm>
            <a:off x="6453550" y="23206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56"/>
          <p:cNvSpPr/>
          <p:nvPr/>
        </p:nvSpPr>
        <p:spPr>
          <a:xfrm>
            <a:off x="7925350" y="1913500"/>
            <a:ext cx="814200" cy="814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세번째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cxnSp>
        <p:nvCxnSpPr>
          <p:cNvPr id="407" name="Google Shape;407;p56"/>
          <p:cNvCxnSpPr>
            <a:stCxn id="404" idx="6"/>
            <a:endCxn id="406" idx="2"/>
          </p:cNvCxnSpPr>
          <p:nvPr/>
        </p:nvCxnSpPr>
        <p:spPr>
          <a:xfrm>
            <a:off x="7596550" y="2320600"/>
            <a:ext cx="32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6"/>
          <p:cNvSpPr txBox="1"/>
          <p:nvPr/>
        </p:nvSpPr>
        <p:spPr>
          <a:xfrm>
            <a:off x="1169325" y="207225"/>
            <a:ext cx="2153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56"/>
          <p:cNvSpPr txBox="1"/>
          <p:nvPr/>
        </p:nvSpPr>
        <p:spPr>
          <a:xfrm>
            <a:off x="6046125" y="1426425"/>
            <a:ext cx="2620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remote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repository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56"/>
          <p:cNvSpPr txBox="1"/>
          <p:nvPr/>
        </p:nvSpPr>
        <p:spPr>
          <a:xfrm>
            <a:off x="6384850" y="491625"/>
            <a:ext cx="1933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56"/>
          <p:cNvSpPr/>
          <p:nvPr/>
        </p:nvSpPr>
        <p:spPr>
          <a:xfrm rot="1799896">
            <a:off x="4623029" y="964405"/>
            <a:ext cx="1102258" cy="10104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push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Configure fetch 설정</a:t>
            </a:r>
            <a:endParaRPr/>
          </a:p>
        </p:txBody>
      </p:sp>
      <p:pic>
        <p:nvPicPr>
          <p:cNvPr id="417" name="Google Shape;41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52425"/>
            <a:ext cx="4288925" cy="22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925" y="847625"/>
            <a:ext cx="3940675" cy="330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9204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449" y="152400"/>
            <a:ext cx="35920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577378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25" y="1945975"/>
            <a:ext cx="41910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0"/>
          <p:cNvSpPr/>
          <p:nvPr/>
        </p:nvSpPr>
        <p:spPr>
          <a:xfrm>
            <a:off x="3831900" y="1219600"/>
            <a:ext cx="3169500" cy="826500"/>
          </a:xfrm>
          <a:prstGeom prst="wedgeRoundRectCallout">
            <a:avLst>
              <a:gd fmla="val -99060" name="adj1"/>
              <a:gd fmla="val 9158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orign</a:t>
            </a:r>
            <a:r>
              <a:rPr lang="ko"/>
              <a:t> 이란 이름의 원격저장소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fetch, push 양쪽 사용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origin / master   ??</a:t>
            </a:r>
            <a:endParaRPr/>
          </a:p>
        </p:txBody>
      </p:sp>
      <p:sp>
        <p:nvSpPr>
          <p:cNvPr id="441" name="Google Shape;441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origin </a:t>
            </a:r>
            <a:r>
              <a:rPr lang="ko"/>
              <a:t> 원격 저장소의  </a:t>
            </a:r>
            <a:r>
              <a:rPr b="1" lang="ko"/>
              <a:t>master</a:t>
            </a:r>
            <a:r>
              <a:rPr lang="ko"/>
              <a:t> 브랜치  라는 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(브랜치는 추후에..)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250" y="1376313"/>
            <a:ext cx="4108325" cy="32952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690288"/>
            <a:ext cx="26860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2528300" y="1346925"/>
            <a:ext cx="1776300" cy="2013000"/>
          </a:xfrm>
          <a:prstGeom prst="wedgeRoundRectCallout">
            <a:avLst>
              <a:gd fmla="val -64166" name="adj1"/>
              <a:gd fmla="val -1029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기획에 따라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폴더의 역할및 작성 규칙을 정해두자.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816850" y="900650"/>
            <a:ext cx="2089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index.jsp 에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68650" y="138650"/>
            <a:ext cx="3794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아래와 같이 폴더와 파일들을 만들어 봅시다.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시점에서 탐색기의 폴더 내용 확인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00" y="1354500"/>
            <a:ext cx="1572475" cy="24668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적용,  로컬 저장소 생성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perspective,    Git 관련 View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961525"/>
            <a:ext cx="85206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이클립스는 이미 Git 플러그인이 추가 되어 있다.  눈여겨 보자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225" y="2154075"/>
            <a:ext cx="1480975" cy="8711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100" y="1837950"/>
            <a:ext cx="2333625" cy="3048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20"/>
          <p:cNvSpPr txBox="1"/>
          <p:nvPr/>
        </p:nvSpPr>
        <p:spPr>
          <a:xfrm>
            <a:off x="910300" y="1716975"/>
            <a:ext cx="2405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Git perspective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710900" y="1488375"/>
            <a:ext cx="1253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Git 관련뷰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00" y="750838"/>
            <a:ext cx="48387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100" y="1905275"/>
            <a:ext cx="3373250" cy="26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3409275" y="1927750"/>
            <a:ext cx="1339500" cy="45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57050" y="173700"/>
            <a:ext cx="2943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프로젝트 에서 우클릭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