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</p:sldIdLst>
  <p:sldSz cy="5143500" cx="9144000"/>
  <p:notesSz cx="6858000" cy="9144000"/>
  <p:embeddedFontLst>
    <p:embeddedFont>
      <p:font typeface="PT Sans Narrow"/>
      <p:regular r:id="rId46"/>
      <p:bold r:id="rId47"/>
    </p:embeddedFont>
    <p:embeddedFont>
      <p:font typeface="Open Sans"/>
      <p:regular r:id="rId48"/>
      <p:bold r:id="rId49"/>
      <p:italic r:id="rId50"/>
      <p:boldItalic r:id="rId5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39A1A80-226F-4FE6-AEA3-4E070DABC93B}">
  <a:tblStyle styleId="{239A1A80-226F-4FE6-AEA3-4E070DABC93B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A623542B-FDB4-457F-BC92-7B238E50F8F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font" Target="fonts/PTSansNarrow-regular.fntdata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font" Target="fonts/OpenSans-regular.fntdata"/><Relationship Id="rId47" Type="http://schemas.openxmlformats.org/officeDocument/2006/relationships/font" Target="fonts/PTSansNarrow-bold.fntdata"/><Relationship Id="rId49" Type="http://schemas.openxmlformats.org/officeDocument/2006/relationships/font" Target="fonts/OpenSans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OpenSans-boldItalic.fntdata"/><Relationship Id="rId50" Type="http://schemas.openxmlformats.org/officeDocument/2006/relationships/font" Target="fonts/OpenSans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5dc2cb8bf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5dc2cb8bf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5dc2cb8bf4_0_4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5dc2cb8bf4_0_4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5dc2cb8bf4_0_4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5dc2cb8bf4_0_4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5dc2cb8bf4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5dc2cb8bf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5dc2cb8bf4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5dc2cb8bf4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5dc2cb8bf4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5dc2cb8bf4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5dc2cb8bf4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5dc2cb8bf4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5dc2cb8bf4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5dc2cb8bf4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5dc2cb8bf4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5dc2cb8bf4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5dc2cb8bf4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5dc2cb8bf4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e0a9ba2fd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5e0a9ba2fd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5dc2cb8bf4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5dc2cb8bf4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5dc2cb8bf4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5dc2cb8bf4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5dc2cb8bf4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5dc2cb8bf4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5dc2cb8bf4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5dc2cb8bf4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5dc2cb8bf4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5dc2cb8bf4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5dc2cb8bf4_0_2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5dc2cb8bf4_0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5dc2cb8bf4_0_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5dc2cb8bf4_0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5dc2cb8bf4_0_2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5dc2cb8bf4_0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5dc2cb8bf4_0_3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5dc2cb8bf4_0_3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5dc2cb8bf4_0_3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5dc2cb8bf4_0_3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e0a9ba2fd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5e0a9ba2fd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5dc2cb8bf4_0_3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5dc2cb8bf4_0_3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5dc2cb8bf4_0_3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5dc2cb8bf4_0_3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5dc2cb8bf4_0_4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5dc2cb8bf4_0_4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5dc2cb8bf4_0_4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5dc2cb8bf4_0_4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5e1395dee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5e1395dee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5dc2cb8bf4_0_4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5dc2cb8bf4_0_4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5dc2cb8bf4_0_4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5dc2cb8bf4_0_4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5dc2cb8bf4_0_4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5dc2cb8bf4_0_4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5dc2cb8bf4_0_4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" name="Google Shape;499;g5dc2cb8bf4_0_4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5dc2cb8bf4_0_4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Google Shape;514;g5dc2cb8bf4_0_4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5e0a9ba2fd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5e0a9ba2fd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5e0a9ba2fd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5e0a9ba2fd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5e0a9ba2fd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5e0a9ba2fd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5e0a9ba2fd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5e0a9ba2fd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5e0a9ba2fd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5e0a9ba2fd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5e0a9ba2fd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5e0a9ba2fd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4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관계형 데이터 모델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논리적 설계 단계로..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도메인 (domain)</a:t>
            </a:r>
            <a:endParaRPr/>
          </a:p>
        </p:txBody>
      </p:sp>
      <p:sp>
        <p:nvSpPr>
          <p:cNvPr id="153" name="Google Shape;153;p22"/>
          <p:cNvSpPr txBox="1"/>
          <p:nvPr>
            <p:ph idx="1" type="body"/>
          </p:nvPr>
        </p:nvSpPr>
        <p:spPr>
          <a:xfrm>
            <a:off x="311700" y="1266325"/>
            <a:ext cx="8520600" cy="86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하나의 속성(attribute) 가 취할수 있는 같은 타입의 원자 값들의 집합을 ‘도메인(domain) ‘ 이라 함</a:t>
            </a:r>
            <a:endParaRPr/>
          </a:p>
        </p:txBody>
      </p:sp>
      <p:graphicFrame>
        <p:nvGraphicFramePr>
          <p:cNvPr id="154" name="Google Shape;154;p22"/>
          <p:cNvGraphicFramePr/>
          <p:nvPr/>
        </p:nvGraphicFramePr>
        <p:xfrm>
          <a:off x="1353075" y="20272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{239A1A80-226F-4FE6-AEA3-4E070DABC93B}</a:tableStyleId>
              </a:tblPr>
              <a:tblGrid>
                <a:gridCol w="1286950"/>
                <a:gridCol w="1363600"/>
                <a:gridCol w="1777225"/>
                <a:gridCol w="1777225"/>
              </a:tblGrid>
              <a:tr h="5513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800"/>
                        <a:t>학번</a:t>
                      </a:r>
                      <a:endParaRPr b="1"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800"/>
                        <a:t>이름</a:t>
                      </a:r>
                      <a:endParaRPr b="1"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800"/>
                        <a:t>아이디</a:t>
                      </a:r>
                      <a:endParaRPr b="1"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800"/>
                        <a:t>성별</a:t>
                      </a:r>
                      <a:endParaRPr b="1"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521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9411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서진수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75true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남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21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9412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서재수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pooh94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남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21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9413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이미경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angel000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여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21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9414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김재수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gunmandu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남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55" name="Google Shape;155;p22"/>
          <p:cNvSpPr/>
          <p:nvPr/>
        </p:nvSpPr>
        <p:spPr>
          <a:xfrm>
            <a:off x="6293375" y="2502850"/>
            <a:ext cx="766500" cy="21144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2"/>
          <p:cNvSpPr/>
          <p:nvPr/>
        </p:nvSpPr>
        <p:spPr>
          <a:xfrm>
            <a:off x="7702875" y="2667875"/>
            <a:ext cx="1187100" cy="649800"/>
          </a:xfrm>
          <a:prstGeom prst="wedgeRectCallout">
            <a:avLst>
              <a:gd fmla="val -92703" name="adj1"/>
              <a:gd fmla="val -13847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‘성별’</a:t>
            </a:r>
            <a:r>
              <a:rPr lang="ko"/>
              <a:t> 의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도메일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3"/>
          <p:cNvSpPr txBox="1"/>
          <p:nvPr>
            <p:ph type="title"/>
          </p:nvPr>
        </p:nvSpPr>
        <p:spPr>
          <a:xfrm>
            <a:off x="311700" y="64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차수 (degree)</a:t>
            </a:r>
            <a:endParaRPr/>
          </a:p>
        </p:txBody>
      </p:sp>
      <p:graphicFrame>
        <p:nvGraphicFramePr>
          <p:cNvPr id="162" name="Google Shape;162;p23"/>
          <p:cNvGraphicFramePr/>
          <p:nvPr/>
        </p:nvGraphicFramePr>
        <p:xfrm>
          <a:off x="1153575" y="14501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{239A1A80-226F-4FE6-AEA3-4E070DABC93B}</a:tableStyleId>
              </a:tblPr>
              <a:tblGrid>
                <a:gridCol w="1286950"/>
                <a:gridCol w="1363600"/>
                <a:gridCol w="1777225"/>
                <a:gridCol w="1777225"/>
              </a:tblGrid>
              <a:tr h="5513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800"/>
                        <a:t>학번</a:t>
                      </a:r>
                      <a:endParaRPr b="1"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800"/>
                        <a:t>이름</a:t>
                      </a:r>
                      <a:endParaRPr b="1"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800"/>
                        <a:t>아이디</a:t>
                      </a:r>
                      <a:endParaRPr b="1"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800"/>
                        <a:t>성별</a:t>
                      </a:r>
                      <a:endParaRPr b="1"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521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9411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서진수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75true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남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21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9412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서재수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pooh94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남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21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9413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이미경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angel000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여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21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9414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김재수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gunmandu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남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21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94515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차림표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menu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남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63" name="Google Shape;163;p23"/>
          <p:cNvSpPr/>
          <p:nvPr/>
        </p:nvSpPr>
        <p:spPr>
          <a:xfrm rot="-5400000">
            <a:off x="3944275" y="-1800750"/>
            <a:ext cx="487200" cy="61314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3"/>
          <p:cNvSpPr txBox="1"/>
          <p:nvPr/>
        </p:nvSpPr>
        <p:spPr>
          <a:xfrm>
            <a:off x="3256925" y="654025"/>
            <a:ext cx="1968900" cy="34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차수 4 (속성의 개수)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카디널리티 (Cardinality)</a:t>
            </a:r>
            <a:endParaRPr/>
          </a:p>
        </p:txBody>
      </p:sp>
      <p:graphicFrame>
        <p:nvGraphicFramePr>
          <p:cNvPr id="170" name="Google Shape;170;p24"/>
          <p:cNvGraphicFramePr/>
          <p:nvPr/>
        </p:nvGraphicFramePr>
        <p:xfrm>
          <a:off x="311700" y="12523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{239A1A80-226F-4FE6-AEA3-4E070DABC93B}</a:tableStyleId>
              </a:tblPr>
              <a:tblGrid>
                <a:gridCol w="1286950"/>
                <a:gridCol w="1363600"/>
                <a:gridCol w="1777225"/>
                <a:gridCol w="1777225"/>
              </a:tblGrid>
              <a:tr h="5513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800"/>
                        <a:t>학번</a:t>
                      </a:r>
                      <a:endParaRPr b="1"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800"/>
                        <a:t>이름</a:t>
                      </a:r>
                      <a:endParaRPr b="1"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800"/>
                        <a:t>아이디</a:t>
                      </a:r>
                      <a:endParaRPr b="1"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800"/>
                        <a:t>성별</a:t>
                      </a:r>
                      <a:endParaRPr b="1"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521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9411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서진수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75true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남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21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9412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서재수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pooh94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남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21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9413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이미경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angel000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여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21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9414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김재수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gunmandu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남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21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94515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차림표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menu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남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71" name="Google Shape;171;p24"/>
          <p:cNvSpPr/>
          <p:nvPr/>
        </p:nvSpPr>
        <p:spPr>
          <a:xfrm>
            <a:off x="6547425" y="1803650"/>
            <a:ext cx="365400" cy="25722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24"/>
          <p:cNvSpPr txBox="1"/>
          <p:nvPr/>
        </p:nvSpPr>
        <p:spPr>
          <a:xfrm>
            <a:off x="6943550" y="2847600"/>
            <a:ext cx="1968900" cy="34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카디널리티 5</a:t>
            </a:r>
            <a:r>
              <a:rPr lang="ko"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(튜플의 개수)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5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ER model → 관계형 데이터 모델 변환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매핑 룰 (Mapping Rule)</a:t>
            </a:r>
            <a:endParaRPr/>
          </a:p>
        </p:txBody>
      </p:sp>
      <p:sp>
        <p:nvSpPr>
          <p:cNvPr id="183" name="Google Shape;183;p26"/>
          <p:cNvSpPr txBox="1"/>
          <p:nvPr>
            <p:ph idx="1" type="body"/>
          </p:nvPr>
        </p:nvSpPr>
        <p:spPr>
          <a:xfrm>
            <a:off x="311700" y="1266325"/>
            <a:ext cx="8520600" cy="94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개념적 데이터 모델 인 ER 모델을  논리적 데이터 모델인 렐레이션 스키마로 변환하는 것을 ‘매핑 룰’ 이라 한다.</a:t>
            </a:r>
            <a:endParaRPr/>
          </a:p>
        </p:txBody>
      </p:sp>
      <p:graphicFrame>
        <p:nvGraphicFramePr>
          <p:cNvPr id="184" name="Google Shape;184;p26"/>
          <p:cNvGraphicFramePr/>
          <p:nvPr/>
        </p:nvGraphicFramePr>
        <p:xfrm>
          <a:off x="705200" y="2398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{A623542B-FDB4-457F-BC92-7B238E50F8F4}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ER 모델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릴레이션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속성 →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컬럼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식별자 →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기본키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관게 →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기본키 + 외래키 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7"/>
          <p:cNvSpPr txBox="1"/>
          <p:nvPr>
            <p:ph type="title"/>
          </p:nvPr>
        </p:nvSpPr>
        <p:spPr>
          <a:xfrm>
            <a:off x="311700" y="1402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ER 모델의 ‘관계’  를  관계형 데이터 모델로.</a:t>
            </a:r>
            <a:endParaRPr/>
          </a:p>
        </p:txBody>
      </p:sp>
      <p:sp>
        <p:nvSpPr>
          <p:cNvPr id="190" name="Google Shape;190;p27"/>
          <p:cNvSpPr txBox="1"/>
          <p:nvPr>
            <p:ph idx="1" type="body"/>
          </p:nvPr>
        </p:nvSpPr>
        <p:spPr>
          <a:xfrm>
            <a:off x="311700" y="961525"/>
            <a:ext cx="8520600" cy="39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개체 A, B 와  관계 Y 로 이루어진 ER 모델을 관계형 데이터 모델의 릴레이션 스키마로 변환하는 과정.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개체 A, B 는 → 독립적인 릴레이션 A, B 로 표현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ER 모델에서 각 개체의 속성은 → 릴레이션의 속성들로 정의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ER 모델의 기본키 속성 → 릴레이션 에서도 밑줄 그어 표시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관계 Y 가 </a:t>
            </a:r>
            <a:r>
              <a:rPr b="1" lang="ko"/>
              <a:t>1 : 1</a:t>
            </a:r>
            <a:r>
              <a:rPr lang="ko"/>
              <a:t> 이면 → 릴레이션 A의 기본키를 릴레이션 B의 외래키로 추가하거나, 반대로 B 의 기본키를 A의 외래키로 추가 하여 표현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관계 Y 가 </a:t>
            </a:r>
            <a:r>
              <a:rPr b="1" lang="ko"/>
              <a:t>1:N</a:t>
            </a:r>
            <a:r>
              <a:rPr lang="ko"/>
              <a:t> 이면 → </a:t>
            </a:r>
            <a:r>
              <a:rPr lang="ko"/>
              <a:t>릴레이션 A의 기본키를 릴레이션 B의 외래키로 추가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관계 Y 가 </a:t>
            </a:r>
            <a:r>
              <a:rPr b="1" lang="ko"/>
              <a:t>N:M</a:t>
            </a:r>
            <a:r>
              <a:rPr lang="ko"/>
              <a:t> 이면 → 릴레이션 A 와 B의 기본키를 모두 포함한 별도의 릴레이션을 추가하여 표현.  이때 추가된 릴레이션을 교차 릴레이션(intersection relation 혹은 교차 엔티티 (intersection entity)라 함.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8"/>
          <p:cNvSpPr txBox="1"/>
          <p:nvPr>
            <p:ph type="title"/>
          </p:nvPr>
        </p:nvSpPr>
        <p:spPr>
          <a:xfrm>
            <a:off x="311700" y="368825"/>
            <a:ext cx="8520600" cy="707400"/>
          </a:xfrm>
          <a:prstGeom prst="rect">
            <a:avLst/>
          </a:prstGeom>
          <a:solidFill>
            <a:srgbClr val="FFFF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/>
              <a:t>예) 1:1 관계 표현하기</a:t>
            </a:r>
            <a:endParaRPr sz="2400"/>
          </a:p>
        </p:txBody>
      </p:sp>
      <p:sp>
        <p:nvSpPr>
          <p:cNvPr id="196" name="Google Shape;196;p28"/>
          <p:cNvSpPr/>
          <p:nvPr/>
        </p:nvSpPr>
        <p:spPr>
          <a:xfrm>
            <a:off x="1760179" y="2341400"/>
            <a:ext cx="1597800" cy="447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교수</a:t>
            </a:r>
            <a:endParaRPr/>
          </a:p>
        </p:txBody>
      </p:sp>
      <p:sp>
        <p:nvSpPr>
          <p:cNvPr id="197" name="Google Shape;197;p28"/>
          <p:cNvSpPr/>
          <p:nvPr/>
        </p:nvSpPr>
        <p:spPr>
          <a:xfrm>
            <a:off x="3906771" y="2294800"/>
            <a:ext cx="1346700" cy="540000"/>
          </a:xfrm>
          <a:prstGeom prst="diamond">
            <a:avLst/>
          </a:prstGeom>
          <a:solidFill>
            <a:srgbClr val="FFFFFF"/>
          </a:solidFill>
          <a:ln cap="flat" cmpd="sng" w="952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강의</a:t>
            </a:r>
            <a:endParaRPr/>
          </a:p>
        </p:txBody>
      </p:sp>
      <p:sp>
        <p:nvSpPr>
          <p:cNvPr id="198" name="Google Shape;198;p28"/>
          <p:cNvSpPr/>
          <p:nvPr/>
        </p:nvSpPr>
        <p:spPr>
          <a:xfrm>
            <a:off x="2037467" y="1539300"/>
            <a:ext cx="1063500" cy="501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이름</a:t>
            </a:r>
            <a:endParaRPr/>
          </a:p>
        </p:txBody>
      </p:sp>
      <p:sp>
        <p:nvSpPr>
          <p:cNvPr id="199" name="Google Shape;199;p28"/>
          <p:cNvSpPr/>
          <p:nvPr/>
        </p:nvSpPr>
        <p:spPr>
          <a:xfrm>
            <a:off x="839700" y="1557850"/>
            <a:ext cx="1043100" cy="501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u="sng"/>
              <a:t>교수번호</a:t>
            </a:r>
            <a:endParaRPr u="sng"/>
          </a:p>
        </p:txBody>
      </p:sp>
      <p:sp>
        <p:nvSpPr>
          <p:cNvPr id="200" name="Google Shape;200;p28"/>
          <p:cNvSpPr/>
          <p:nvPr/>
        </p:nvSpPr>
        <p:spPr>
          <a:xfrm>
            <a:off x="3256667" y="1539300"/>
            <a:ext cx="1063500" cy="501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학과</a:t>
            </a:r>
            <a:endParaRPr/>
          </a:p>
        </p:txBody>
      </p:sp>
      <p:cxnSp>
        <p:nvCxnSpPr>
          <p:cNvPr id="201" name="Google Shape;201;p28"/>
          <p:cNvCxnSpPr>
            <a:stCxn id="199" idx="4"/>
            <a:endCxn id="196" idx="0"/>
          </p:cNvCxnSpPr>
          <p:nvPr/>
        </p:nvCxnSpPr>
        <p:spPr>
          <a:xfrm>
            <a:off x="1361250" y="2059450"/>
            <a:ext cx="1197900" cy="28200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2" name="Google Shape;202;p28"/>
          <p:cNvCxnSpPr>
            <a:stCxn id="198" idx="4"/>
            <a:endCxn id="196" idx="0"/>
          </p:cNvCxnSpPr>
          <p:nvPr/>
        </p:nvCxnSpPr>
        <p:spPr>
          <a:xfrm flipH="1">
            <a:off x="2559017" y="2040900"/>
            <a:ext cx="10200" cy="30060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3" name="Google Shape;203;p28"/>
          <p:cNvCxnSpPr>
            <a:stCxn id="200" idx="4"/>
            <a:endCxn id="196" idx="0"/>
          </p:cNvCxnSpPr>
          <p:nvPr/>
        </p:nvCxnSpPr>
        <p:spPr>
          <a:xfrm flipH="1">
            <a:off x="2559017" y="2040900"/>
            <a:ext cx="1229400" cy="30060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4" name="Google Shape;204;p28"/>
          <p:cNvSpPr/>
          <p:nvPr/>
        </p:nvSpPr>
        <p:spPr>
          <a:xfrm>
            <a:off x="5646379" y="2341400"/>
            <a:ext cx="1597800" cy="447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과목</a:t>
            </a:r>
            <a:endParaRPr/>
          </a:p>
        </p:txBody>
      </p:sp>
      <p:sp>
        <p:nvSpPr>
          <p:cNvPr id="205" name="Google Shape;205;p28"/>
          <p:cNvSpPr/>
          <p:nvPr/>
        </p:nvSpPr>
        <p:spPr>
          <a:xfrm>
            <a:off x="6533267" y="1539300"/>
            <a:ext cx="1063500" cy="501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과목이름</a:t>
            </a:r>
            <a:endParaRPr/>
          </a:p>
        </p:txBody>
      </p:sp>
      <p:sp>
        <p:nvSpPr>
          <p:cNvPr id="206" name="Google Shape;206;p28"/>
          <p:cNvSpPr/>
          <p:nvPr/>
        </p:nvSpPr>
        <p:spPr>
          <a:xfrm>
            <a:off x="5335500" y="1557850"/>
            <a:ext cx="1043100" cy="501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u="sng"/>
              <a:t>과목번호</a:t>
            </a:r>
            <a:endParaRPr u="sng"/>
          </a:p>
        </p:txBody>
      </p:sp>
      <p:cxnSp>
        <p:nvCxnSpPr>
          <p:cNvPr id="207" name="Google Shape;207;p28"/>
          <p:cNvCxnSpPr>
            <a:stCxn id="206" idx="4"/>
            <a:endCxn id="204" idx="0"/>
          </p:cNvCxnSpPr>
          <p:nvPr/>
        </p:nvCxnSpPr>
        <p:spPr>
          <a:xfrm>
            <a:off x="5857050" y="2059450"/>
            <a:ext cx="588300" cy="28200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8" name="Google Shape;208;p28"/>
          <p:cNvCxnSpPr>
            <a:stCxn id="205" idx="4"/>
            <a:endCxn id="204" idx="0"/>
          </p:cNvCxnSpPr>
          <p:nvPr/>
        </p:nvCxnSpPr>
        <p:spPr>
          <a:xfrm flipH="1">
            <a:off x="6445217" y="2040900"/>
            <a:ext cx="619800" cy="30060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9" name="Google Shape;209;p28"/>
          <p:cNvCxnSpPr>
            <a:stCxn id="196" idx="3"/>
            <a:endCxn id="197" idx="1"/>
          </p:cNvCxnSpPr>
          <p:nvPr/>
        </p:nvCxnSpPr>
        <p:spPr>
          <a:xfrm flipH="1" rot="10800000">
            <a:off x="3357979" y="2564900"/>
            <a:ext cx="548700" cy="30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0" name="Google Shape;210;p28"/>
          <p:cNvSpPr txBox="1"/>
          <p:nvPr/>
        </p:nvSpPr>
        <p:spPr>
          <a:xfrm>
            <a:off x="3518675" y="2225200"/>
            <a:ext cx="291600" cy="2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1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211" name="Google Shape;211;p28"/>
          <p:cNvCxnSpPr>
            <a:stCxn id="197" idx="3"/>
            <a:endCxn id="204" idx="1"/>
          </p:cNvCxnSpPr>
          <p:nvPr/>
        </p:nvCxnSpPr>
        <p:spPr>
          <a:xfrm>
            <a:off x="5253471" y="2564800"/>
            <a:ext cx="393000" cy="30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2" name="Google Shape;212;p28"/>
          <p:cNvSpPr txBox="1"/>
          <p:nvPr/>
        </p:nvSpPr>
        <p:spPr>
          <a:xfrm>
            <a:off x="5347475" y="2225200"/>
            <a:ext cx="291600" cy="2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1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9"/>
          <p:cNvSpPr/>
          <p:nvPr/>
        </p:nvSpPr>
        <p:spPr>
          <a:xfrm>
            <a:off x="1607779" y="1960400"/>
            <a:ext cx="1597800" cy="447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교수</a:t>
            </a:r>
            <a:endParaRPr/>
          </a:p>
        </p:txBody>
      </p:sp>
      <p:sp>
        <p:nvSpPr>
          <p:cNvPr id="218" name="Google Shape;218;p29"/>
          <p:cNvSpPr/>
          <p:nvPr/>
        </p:nvSpPr>
        <p:spPr>
          <a:xfrm>
            <a:off x="3754371" y="1913800"/>
            <a:ext cx="1346700" cy="540000"/>
          </a:xfrm>
          <a:prstGeom prst="diamond">
            <a:avLst/>
          </a:prstGeom>
          <a:solidFill>
            <a:srgbClr val="FFFFFF"/>
          </a:solidFill>
          <a:ln cap="flat" cmpd="sng" w="952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강의</a:t>
            </a:r>
            <a:endParaRPr/>
          </a:p>
        </p:txBody>
      </p:sp>
      <p:sp>
        <p:nvSpPr>
          <p:cNvPr id="219" name="Google Shape;219;p29"/>
          <p:cNvSpPr/>
          <p:nvPr/>
        </p:nvSpPr>
        <p:spPr>
          <a:xfrm>
            <a:off x="1885067" y="1158300"/>
            <a:ext cx="1063500" cy="501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이름</a:t>
            </a:r>
            <a:endParaRPr/>
          </a:p>
        </p:txBody>
      </p:sp>
      <p:sp>
        <p:nvSpPr>
          <p:cNvPr id="220" name="Google Shape;220;p29"/>
          <p:cNvSpPr/>
          <p:nvPr/>
        </p:nvSpPr>
        <p:spPr>
          <a:xfrm>
            <a:off x="687300" y="1176850"/>
            <a:ext cx="1043100" cy="501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u="sng"/>
              <a:t>교수번호</a:t>
            </a:r>
            <a:endParaRPr u="sng"/>
          </a:p>
        </p:txBody>
      </p:sp>
      <p:sp>
        <p:nvSpPr>
          <p:cNvPr id="221" name="Google Shape;221;p29"/>
          <p:cNvSpPr/>
          <p:nvPr/>
        </p:nvSpPr>
        <p:spPr>
          <a:xfrm>
            <a:off x="3104267" y="1158300"/>
            <a:ext cx="1063500" cy="501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학과</a:t>
            </a:r>
            <a:endParaRPr/>
          </a:p>
        </p:txBody>
      </p:sp>
      <p:cxnSp>
        <p:nvCxnSpPr>
          <p:cNvPr id="222" name="Google Shape;222;p29"/>
          <p:cNvCxnSpPr>
            <a:stCxn id="220" idx="4"/>
            <a:endCxn id="217" idx="0"/>
          </p:cNvCxnSpPr>
          <p:nvPr/>
        </p:nvCxnSpPr>
        <p:spPr>
          <a:xfrm>
            <a:off x="1208850" y="1678450"/>
            <a:ext cx="1197900" cy="28200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3" name="Google Shape;223;p29"/>
          <p:cNvCxnSpPr>
            <a:stCxn id="219" idx="4"/>
            <a:endCxn id="217" idx="0"/>
          </p:cNvCxnSpPr>
          <p:nvPr/>
        </p:nvCxnSpPr>
        <p:spPr>
          <a:xfrm flipH="1">
            <a:off x="2406617" y="1659900"/>
            <a:ext cx="10200" cy="30060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4" name="Google Shape;224;p29"/>
          <p:cNvCxnSpPr>
            <a:stCxn id="221" idx="4"/>
            <a:endCxn id="217" idx="0"/>
          </p:cNvCxnSpPr>
          <p:nvPr/>
        </p:nvCxnSpPr>
        <p:spPr>
          <a:xfrm flipH="1">
            <a:off x="2406617" y="1659900"/>
            <a:ext cx="1229400" cy="30060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5" name="Google Shape;225;p29"/>
          <p:cNvSpPr/>
          <p:nvPr/>
        </p:nvSpPr>
        <p:spPr>
          <a:xfrm>
            <a:off x="5493979" y="1960400"/>
            <a:ext cx="1597800" cy="447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과목</a:t>
            </a:r>
            <a:endParaRPr/>
          </a:p>
        </p:txBody>
      </p:sp>
      <p:sp>
        <p:nvSpPr>
          <p:cNvPr id="226" name="Google Shape;226;p29"/>
          <p:cNvSpPr/>
          <p:nvPr/>
        </p:nvSpPr>
        <p:spPr>
          <a:xfrm>
            <a:off x="6380867" y="1158300"/>
            <a:ext cx="1063500" cy="501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과목이름</a:t>
            </a:r>
            <a:endParaRPr/>
          </a:p>
        </p:txBody>
      </p:sp>
      <p:sp>
        <p:nvSpPr>
          <p:cNvPr id="227" name="Google Shape;227;p29"/>
          <p:cNvSpPr/>
          <p:nvPr/>
        </p:nvSpPr>
        <p:spPr>
          <a:xfrm>
            <a:off x="5183100" y="1176850"/>
            <a:ext cx="1043100" cy="501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u="sng"/>
              <a:t>과목번호</a:t>
            </a:r>
            <a:endParaRPr u="sng"/>
          </a:p>
        </p:txBody>
      </p:sp>
      <p:cxnSp>
        <p:nvCxnSpPr>
          <p:cNvPr id="228" name="Google Shape;228;p29"/>
          <p:cNvCxnSpPr>
            <a:stCxn id="227" idx="4"/>
            <a:endCxn id="225" idx="0"/>
          </p:cNvCxnSpPr>
          <p:nvPr/>
        </p:nvCxnSpPr>
        <p:spPr>
          <a:xfrm>
            <a:off x="5704650" y="1678450"/>
            <a:ext cx="588300" cy="28200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9" name="Google Shape;229;p29"/>
          <p:cNvCxnSpPr>
            <a:stCxn id="226" idx="4"/>
            <a:endCxn id="225" idx="0"/>
          </p:cNvCxnSpPr>
          <p:nvPr/>
        </p:nvCxnSpPr>
        <p:spPr>
          <a:xfrm flipH="1">
            <a:off x="6292817" y="1659900"/>
            <a:ext cx="619800" cy="30060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0" name="Google Shape;230;p29"/>
          <p:cNvCxnSpPr>
            <a:stCxn id="217" idx="3"/>
            <a:endCxn id="218" idx="1"/>
          </p:cNvCxnSpPr>
          <p:nvPr/>
        </p:nvCxnSpPr>
        <p:spPr>
          <a:xfrm flipH="1" rot="10800000">
            <a:off x="3205579" y="2183900"/>
            <a:ext cx="548700" cy="30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1" name="Google Shape;231;p29"/>
          <p:cNvSpPr txBox="1"/>
          <p:nvPr/>
        </p:nvSpPr>
        <p:spPr>
          <a:xfrm>
            <a:off x="3366275" y="1844200"/>
            <a:ext cx="291600" cy="2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1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232" name="Google Shape;232;p29"/>
          <p:cNvCxnSpPr>
            <a:stCxn id="218" idx="3"/>
            <a:endCxn id="225" idx="1"/>
          </p:cNvCxnSpPr>
          <p:nvPr/>
        </p:nvCxnSpPr>
        <p:spPr>
          <a:xfrm>
            <a:off x="5101071" y="2183800"/>
            <a:ext cx="393000" cy="30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3" name="Google Shape;233;p29"/>
          <p:cNvSpPr txBox="1"/>
          <p:nvPr/>
        </p:nvSpPr>
        <p:spPr>
          <a:xfrm>
            <a:off x="5195075" y="1844200"/>
            <a:ext cx="291600" cy="2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1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4" name="Google Shape;234;p29"/>
          <p:cNvSpPr txBox="1"/>
          <p:nvPr/>
        </p:nvSpPr>
        <p:spPr>
          <a:xfrm>
            <a:off x="0" y="228600"/>
            <a:ext cx="8902200" cy="749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AutoNum type="arabicPeriod"/>
            </a:pPr>
            <a:r>
              <a:rPr lang="ko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관계 Y 가 </a:t>
            </a:r>
            <a:r>
              <a:rPr b="1" lang="ko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1 : 1</a:t>
            </a:r>
            <a:r>
              <a:rPr lang="ko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이면 → 릴레이션 A의 기본키를 릴레이션 B의 외래키로 추가하거나, 반대로 B 의 기본키를 A의 외래키로 추가 하여 표현</a:t>
            </a:r>
            <a:endParaRPr/>
          </a:p>
        </p:txBody>
      </p:sp>
      <p:graphicFrame>
        <p:nvGraphicFramePr>
          <p:cNvPr id="235" name="Google Shape;235;p29"/>
          <p:cNvGraphicFramePr/>
          <p:nvPr/>
        </p:nvGraphicFramePr>
        <p:xfrm>
          <a:off x="908513" y="3002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{A623542B-FDB4-457F-BC92-7B238E50F8F4}</a:tableStyleId>
              </a:tblPr>
              <a:tblGrid>
                <a:gridCol w="1239875"/>
                <a:gridCol w="1239875"/>
                <a:gridCol w="12398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u="sng"/>
                        <a:t>교수번호</a:t>
                      </a:r>
                      <a:endParaRPr u="sng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이름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학과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36" name="Google Shape;236;p29"/>
          <p:cNvSpPr txBox="1"/>
          <p:nvPr/>
        </p:nvSpPr>
        <p:spPr>
          <a:xfrm>
            <a:off x="189750" y="3022850"/>
            <a:ext cx="668700" cy="3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교수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237" name="Google Shape;237;p29"/>
          <p:cNvGraphicFramePr/>
          <p:nvPr/>
        </p:nvGraphicFramePr>
        <p:xfrm>
          <a:off x="832313" y="3840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{A623542B-FDB4-457F-BC92-7B238E50F8F4}</a:tableStyleId>
              </a:tblPr>
              <a:tblGrid>
                <a:gridCol w="1283725"/>
                <a:gridCol w="1283725"/>
                <a:gridCol w="12837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u="sng"/>
                        <a:t>과목번호</a:t>
                      </a:r>
                      <a:endParaRPr u="sng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과목이름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교수번호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00FFFF"/>
                    </a:solidFill>
                  </a:tcPr>
                </a:tc>
              </a:tr>
            </a:tbl>
          </a:graphicData>
        </a:graphic>
      </p:graphicFrame>
      <p:sp>
        <p:nvSpPr>
          <p:cNvPr id="238" name="Google Shape;238;p29"/>
          <p:cNvSpPr txBox="1"/>
          <p:nvPr/>
        </p:nvSpPr>
        <p:spPr>
          <a:xfrm>
            <a:off x="211750" y="3860750"/>
            <a:ext cx="668700" cy="3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과목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9" name="Google Shape;239;p29"/>
          <p:cNvSpPr/>
          <p:nvPr/>
        </p:nvSpPr>
        <p:spPr>
          <a:xfrm>
            <a:off x="4778375" y="3760525"/>
            <a:ext cx="1514400" cy="649800"/>
          </a:xfrm>
          <a:prstGeom prst="wedgeRoundRectCallout">
            <a:avLst>
              <a:gd fmla="val -72700" name="adj1"/>
              <a:gd fmla="val -544" name="adj2"/>
              <a:gd fmla="val 0" name="adj3"/>
            </a:avLst>
          </a:prstGeom>
          <a:solidFill>
            <a:srgbClr val="CFE2F3"/>
          </a:solidFill>
          <a:ln cap="flat" cmpd="sng" w="952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외래키</a:t>
            </a:r>
            <a:r>
              <a:rPr lang="ko"/>
              <a:t>추가</a:t>
            </a:r>
            <a:endParaRPr/>
          </a:p>
        </p:txBody>
      </p:sp>
      <p:cxnSp>
        <p:nvCxnSpPr>
          <p:cNvPr id="240" name="Google Shape;240;p29"/>
          <p:cNvCxnSpPr/>
          <p:nvPr/>
        </p:nvCxnSpPr>
        <p:spPr>
          <a:xfrm>
            <a:off x="1517975" y="3249000"/>
            <a:ext cx="2466600" cy="65970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실제 데이터 예</a:t>
            </a:r>
            <a:endParaRPr/>
          </a:p>
        </p:txBody>
      </p:sp>
      <p:graphicFrame>
        <p:nvGraphicFramePr>
          <p:cNvPr id="246" name="Google Shape;246;p30"/>
          <p:cNvGraphicFramePr/>
          <p:nvPr/>
        </p:nvGraphicFramePr>
        <p:xfrm>
          <a:off x="311700" y="1494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{A623542B-FDB4-457F-BC92-7B238E50F8F4}</a:tableStyleId>
              </a:tblPr>
              <a:tblGrid>
                <a:gridCol w="1485175"/>
                <a:gridCol w="1485175"/>
                <a:gridCol w="14851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u="sng"/>
                        <a:t>교수번호</a:t>
                      </a:r>
                      <a:endParaRPr u="sng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이름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학과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u="sng"/>
                        <a:t>A001</a:t>
                      </a:r>
                      <a:endParaRPr u="sng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이동규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생물학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u="sng"/>
                        <a:t>A002</a:t>
                      </a:r>
                      <a:endParaRPr u="sng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조성진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물리학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u="sng"/>
                        <a:t>A003</a:t>
                      </a:r>
                      <a:endParaRPr u="sng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강현준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전산학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u="sng"/>
                        <a:t>A004</a:t>
                      </a:r>
                      <a:endParaRPr u="sng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김송미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수학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47" name="Google Shape;247;p30"/>
          <p:cNvSpPr txBox="1"/>
          <p:nvPr/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600">
                <a:solidFill>
                  <a:srgbClr val="EF6C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실제 데이터 예</a:t>
            </a:r>
            <a:endParaRPr b="1" sz="3600">
              <a:solidFill>
                <a:srgbClr val="EF6C00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graphicFrame>
        <p:nvGraphicFramePr>
          <p:cNvPr id="248" name="Google Shape;248;p30"/>
          <p:cNvGraphicFramePr/>
          <p:nvPr/>
        </p:nvGraphicFramePr>
        <p:xfrm>
          <a:off x="5967950" y="1512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{A623542B-FDB4-457F-BC92-7B238E50F8F4}</a:tableStyleId>
              </a:tblPr>
              <a:tblGrid>
                <a:gridCol w="954775"/>
                <a:gridCol w="954775"/>
                <a:gridCol w="9547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u="sng"/>
                        <a:t>교수번호</a:t>
                      </a:r>
                      <a:endParaRPr u="sng"/>
                    </a:p>
                  </a:txBody>
                  <a:tcPr marT="91425" marB="91425" marR="91425" marL="91425"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u="sng"/>
                        <a:t>과목번호</a:t>
                      </a:r>
                      <a:endParaRPr u="sng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과목이름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u="sng"/>
                        <a:t>A001</a:t>
                      </a:r>
                      <a:endParaRPr u="sng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u="sng"/>
                        <a:t>K01</a:t>
                      </a:r>
                      <a:endParaRPr u="sng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미생물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u="sng"/>
                        <a:t>A002</a:t>
                      </a:r>
                      <a:endParaRPr u="sng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u="sng"/>
                        <a:t>K02</a:t>
                      </a:r>
                      <a:endParaRPr u="sng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전자기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u="sng"/>
                        <a:t>A003</a:t>
                      </a:r>
                      <a:endParaRPr u="sng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u="sng"/>
                        <a:t>K03</a:t>
                      </a:r>
                      <a:endParaRPr u="sng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운영체제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u="sng"/>
                        <a:t>A004</a:t>
                      </a:r>
                      <a:endParaRPr u="sng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u="sng"/>
                        <a:t>K04</a:t>
                      </a:r>
                      <a:endParaRPr u="sng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미적분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249" name="Google Shape;249;p30"/>
          <p:cNvCxnSpPr/>
          <p:nvPr/>
        </p:nvCxnSpPr>
        <p:spPr>
          <a:xfrm>
            <a:off x="4553925" y="2069150"/>
            <a:ext cx="1509000" cy="270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0" name="Google Shape;250;p30"/>
          <p:cNvCxnSpPr/>
          <p:nvPr/>
        </p:nvCxnSpPr>
        <p:spPr>
          <a:xfrm>
            <a:off x="4553925" y="2450150"/>
            <a:ext cx="1509000" cy="270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1" name="Google Shape;251;p30"/>
          <p:cNvCxnSpPr/>
          <p:nvPr/>
        </p:nvCxnSpPr>
        <p:spPr>
          <a:xfrm>
            <a:off x="4553925" y="2907350"/>
            <a:ext cx="1509000" cy="270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2" name="Google Shape;252;p30"/>
          <p:cNvCxnSpPr/>
          <p:nvPr/>
        </p:nvCxnSpPr>
        <p:spPr>
          <a:xfrm>
            <a:off x="4553925" y="3288350"/>
            <a:ext cx="1509000" cy="270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3" name="Google Shape;253;p30"/>
          <p:cNvSpPr/>
          <p:nvPr/>
        </p:nvSpPr>
        <p:spPr>
          <a:xfrm>
            <a:off x="6284750" y="357700"/>
            <a:ext cx="759000" cy="649800"/>
          </a:xfrm>
          <a:prstGeom prst="wedgeRoundRectCallout">
            <a:avLst>
              <a:gd fmla="val -29233" name="adj1"/>
              <a:gd fmla="val 121607" name="adj2"/>
              <a:gd fmla="val 0" name="adj3"/>
            </a:avLst>
          </a:prstGeom>
          <a:solidFill>
            <a:srgbClr val="CFE2F3"/>
          </a:solidFill>
          <a:ln cap="flat" cmpd="sng" w="952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추가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1"/>
          <p:cNvSpPr txBox="1"/>
          <p:nvPr>
            <p:ph type="title"/>
          </p:nvPr>
        </p:nvSpPr>
        <p:spPr>
          <a:xfrm>
            <a:off x="237700" y="3488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실제 데이터 예</a:t>
            </a:r>
            <a:endParaRPr/>
          </a:p>
        </p:txBody>
      </p:sp>
      <p:graphicFrame>
        <p:nvGraphicFramePr>
          <p:cNvPr id="259" name="Google Shape;259;p31"/>
          <p:cNvGraphicFramePr/>
          <p:nvPr/>
        </p:nvGraphicFramePr>
        <p:xfrm>
          <a:off x="387900" y="1494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{A623542B-FDB4-457F-BC92-7B238E50F8F4}</a:tableStyleId>
              </a:tblPr>
              <a:tblGrid>
                <a:gridCol w="1355650"/>
                <a:gridCol w="1355650"/>
                <a:gridCol w="13556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u="sng"/>
                        <a:t>교수번호</a:t>
                      </a:r>
                      <a:endParaRPr u="sng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이름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학과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u="sng"/>
                        <a:t>A001</a:t>
                      </a:r>
                      <a:endParaRPr u="sng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이동규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생물학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u="sng"/>
                        <a:t>A002</a:t>
                      </a:r>
                      <a:endParaRPr u="sng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조성진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물리학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u="sng"/>
                        <a:t>A003</a:t>
                      </a:r>
                      <a:endParaRPr u="sng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강현준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전산학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u="sng"/>
                        <a:t>A004</a:t>
                      </a:r>
                      <a:endParaRPr u="sng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김송미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수학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60" name="Google Shape;260;p31"/>
          <p:cNvGraphicFramePr/>
          <p:nvPr/>
        </p:nvGraphicFramePr>
        <p:xfrm>
          <a:off x="5905700" y="1512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{A623542B-FDB4-457F-BC92-7B238E50F8F4}</a:tableStyleId>
              </a:tblPr>
              <a:tblGrid>
                <a:gridCol w="975525"/>
                <a:gridCol w="9755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u="sng"/>
                        <a:t>과목번호</a:t>
                      </a:r>
                      <a:endParaRPr u="sng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과목이름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u="sng"/>
                        <a:t>K</a:t>
                      </a:r>
                      <a:r>
                        <a:rPr lang="ko" u="sng"/>
                        <a:t>01</a:t>
                      </a:r>
                      <a:endParaRPr u="sng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미생물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u="sng"/>
                        <a:t>K</a:t>
                      </a:r>
                      <a:r>
                        <a:rPr lang="ko" u="sng"/>
                        <a:t>02</a:t>
                      </a:r>
                      <a:endParaRPr u="sng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전자기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u="sng"/>
                        <a:t>K</a:t>
                      </a:r>
                      <a:r>
                        <a:rPr lang="ko" u="sng"/>
                        <a:t>03</a:t>
                      </a:r>
                      <a:endParaRPr u="sng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운영체제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u="sng"/>
                        <a:t>K</a:t>
                      </a:r>
                      <a:r>
                        <a:rPr lang="ko" u="sng"/>
                        <a:t>04</a:t>
                      </a:r>
                      <a:endParaRPr u="sng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미적분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61" name="Google Shape;261;p31"/>
          <p:cNvSpPr/>
          <p:nvPr/>
        </p:nvSpPr>
        <p:spPr>
          <a:xfrm>
            <a:off x="834375" y="4304750"/>
            <a:ext cx="7770900" cy="5304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실제로 1:1 관계는 잘 사용되지 않는다.   차라리 두 테이블을 합치는게 낳다.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2164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데이터 베이스 설계 단계</a:t>
            </a:r>
            <a:endParaRPr/>
          </a:p>
        </p:txBody>
      </p:sp>
      <p:sp>
        <p:nvSpPr>
          <p:cNvPr id="73" name="Google Shape;73;p14"/>
          <p:cNvSpPr/>
          <p:nvPr/>
        </p:nvSpPr>
        <p:spPr>
          <a:xfrm>
            <a:off x="1291750" y="980950"/>
            <a:ext cx="1949400" cy="4635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요구조건 분석</a:t>
            </a:r>
            <a:endParaRPr/>
          </a:p>
        </p:txBody>
      </p:sp>
      <p:sp>
        <p:nvSpPr>
          <p:cNvPr id="74" name="Google Shape;74;p14"/>
          <p:cNvSpPr/>
          <p:nvPr/>
        </p:nvSpPr>
        <p:spPr>
          <a:xfrm>
            <a:off x="1291750" y="1666750"/>
            <a:ext cx="1949400" cy="4635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개념적 설계</a:t>
            </a:r>
            <a:endParaRPr/>
          </a:p>
        </p:txBody>
      </p:sp>
      <p:cxnSp>
        <p:nvCxnSpPr>
          <p:cNvPr id="75" name="Google Shape;75;p14"/>
          <p:cNvCxnSpPr>
            <a:endCxn id="74" idx="0"/>
          </p:cNvCxnSpPr>
          <p:nvPr/>
        </p:nvCxnSpPr>
        <p:spPr>
          <a:xfrm>
            <a:off x="2266450" y="1444450"/>
            <a:ext cx="0" cy="22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6" name="Google Shape;76;p14"/>
          <p:cNvSpPr/>
          <p:nvPr/>
        </p:nvSpPr>
        <p:spPr>
          <a:xfrm>
            <a:off x="1291750" y="2352550"/>
            <a:ext cx="1949400" cy="4635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논리적 설계</a:t>
            </a:r>
            <a:endParaRPr/>
          </a:p>
        </p:txBody>
      </p:sp>
      <p:cxnSp>
        <p:nvCxnSpPr>
          <p:cNvPr id="77" name="Google Shape;77;p14"/>
          <p:cNvCxnSpPr>
            <a:stCxn id="74" idx="2"/>
            <a:endCxn id="76" idx="0"/>
          </p:cNvCxnSpPr>
          <p:nvPr/>
        </p:nvCxnSpPr>
        <p:spPr>
          <a:xfrm>
            <a:off x="2266450" y="2130250"/>
            <a:ext cx="0" cy="22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8" name="Google Shape;78;p14"/>
          <p:cNvSpPr/>
          <p:nvPr/>
        </p:nvSpPr>
        <p:spPr>
          <a:xfrm>
            <a:off x="1291750" y="3114550"/>
            <a:ext cx="1949400" cy="4635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물리적 설계</a:t>
            </a:r>
            <a:endParaRPr/>
          </a:p>
        </p:txBody>
      </p:sp>
      <p:sp>
        <p:nvSpPr>
          <p:cNvPr id="79" name="Google Shape;79;p14"/>
          <p:cNvSpPr/>
          <p:nvPr/>
        </p:nvSpPr>
        <p:spPr>
          <a:xfrm>
            <a:off x="1291750" y="3876550"/>
            <a:ext cx="1949400" cy="4635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데이터베이스 구현</a:t>
            </a:r>
            <a:endParaRPr/>
          </a:p>
        </p:txBody>
      </p:sp>
      <p:cxnSp>
        <p:nvCxnSpPr>
          <p:cNvPr id="80" name="Google Shape;80;p14"/>
          <p:cNvCxnSpPr>
            <a:stCxn id="78" idx="2"/>
            <a:endCxn id="79" idx="0"/>
          </p:cNvCxnSpPr>
          <p:nvPr/>
        </p:nvCxnSpPr>
        <p:spPr>
          <a:xfrm>
            <a:off x="2266450" y="3578050"/>
            <a:ext cx="0" cy="29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1" name="Google Shape;81;p14"/>
          <p:cNvCxnSpPr>
            <a:stCxn id="76" idx="2"/>
            <a:endCxn id="78" idx="0"/>
          </p:cNvCxnSpPr>
          <p:nvPr/>
        </p:nvCxnSpPr>
        <p:spPr>
          <a:xfrm>
            <a:off x="2266450" y="2816050"/>
            <a:ext cx="0" cy="29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2" name="Google Shape;82;p14"/>
          <p:cNvSpPr txBox="1"/>
          <p:nvPr/>
        </p:nvSpPr>
        <p:spPr>
          <a:xfrm>
            <a:off x="3546700" y="1015925"/>
            <a:ext cx="3898800" cy="4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요구조건 명세서 작성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3" name="Google Shape;83;p14"/>
          <p:cNvSpPr txBox="1"/>
          <p:nvPr/>
        </p:nvSpPr>
        <p:spPr>
          <a:xfrm>
            <a:off x="3546700" y="1625525"/>
            <a:ext cx="3898800" cy="4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개념스키마, 트랜잭션 모델링, </a:t>
            </a:r>
            <a:r>
              <a:rPr b="1" lang="ko">
                <a:latin typeface="Open Sans"/>
                <a:ea typeface="Open Sans"/>
                <a:cs typeface="Open Sans"/>
                <a:sym typeface="Open Sans"/>
              </a:rPr>
              <a:t>ER모델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4" name="Google Shape;84;p14"/>
          <p:cNvSpPr txBox="1"/>
          <p:nvPr/>
        </p:nvSpPr>
        <p:spPr>
          <a:xfrm>
            <a:off x="3546700" y="2387525"/>
            <a:ext cx="3898800" cy="4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논리 스키마 설계, 트랜잭션 인터페이스 설계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latin typeface="Open Sans"/>
                <a:ea typeface="Open Sans"/>
                <a:cs typeface="Open Sans"/>
                <a:sym typeface="Open Sans"/>
              </a:rPr>
              <a:t>관계형 모델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5" name="Google Shape;85;p14"/>
          <p:cNvSpPr txBox="1"/>
          <p:nvPr/>
        </p:nvSpPr>
        <p:spPr>
          <a:xfrm>
            <a:off x="3546700" y="3073325"/>
            <a:ext cx="3898800" cy="4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물리적 구조의 데이터로 변환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6" name="Google Shape;86;p14"/>
          <p:cNvSpPr txBox="1"/>
          <p:nvPr/>
        </p:nvSpPr>
        <p:spPr>
          <a:xfrm>
            <a:off x="3546700" y="3911525"/>
            <a:ext cx="3898800" cy="4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DDL로 데이터 베이스 생성, 트랜잭션 생성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7" name="Google Shape;87;p14"/>
          <p:cNvSpPr/>
          <p:nvPr/>
        </p:nvSpPr>
        <p:spPr>
          <a:xfrm>
            <a:off x="7462900" y="1867150"/>
            <a:ext cx="669300" cy="23721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구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체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적</a:t>
            </a:r>
            <a:endParaRPr/>
          </a:p>
        </p:txBody>
      </p:sp>
      <p:sp>
        <p:nvSpPr>
          <p:cNvPr id="88" name="Google Shape;88;p14"/>
          <p:cNvSpPr/>
          <p:nvPr/>
        </p:nvSpPr>
        <p:spPr>
          <a:xfrm>
            <a:off x="8050325" y="828025"/>
            <a:ext cx="669300" cy="26325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추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상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적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solidFill>
            <a:srgbClr val="FFFF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예)  1: N 관계 표현하기</a:t>
            </a:r>
            <a:endParaRPr/>
          </a:p>
        </p:txBody>
      </p:sp>
      <p:sp>
        <p:nvSpPr>
          <p:cNvPr id="267" name="Google Shape;267;p32"/>
          <p:cNvSpPr/>
          <p:nvPr/>
        </p:nvSpPr>
        <p:spPr>
          <a:xfrm>
            <a:off x="1683979" y="2570000"/>
            <a:ext cx="1597800" cy="447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교수</a:t>
            </a:r>
            <a:endParaRPr/>
          </a:p>
        </p:txBody>
      </p:sp>
      <p:sp>
        <p:nvSpPr>
          <p:cNvPr id="268" name="Google Shape;268;p32"/>
          <p:cNvSpPr/>
          <p:nvPr/>
        </p:nvSpPr>
        <p:spPr>
          <a:xfrm>
            <a:off x="3830571" y="2523400"/>
            <a:ext cx="1346700" cy="540000"/>
          </a:xfrm>
          <a:prstGeom prst="diamond">
            <a:avLst/>
          </a:prstGeom>
          <a:solidFill>
            <a:srgbClr val="FFFFFF"/>
          </a:solidFill>
          <a:ln cap="flat" cmpd="sng" w="952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지도</a:t>
            </a:r>
            <a:endParaRPr/>
          </a:p>
        </p:txBody>
      </p:sp>
      <p:sp>
        <p:nvSpPr>
          <p:cNvPr id="269" name="Google Shape;269;p32"/>
          <p:cNvSpPr/>
          <p:nvPr/>
        </p:nvSpPr>
        <p:spPr>
          <a:xfrm>
            <a:off x="1961267" y="1767900"/>
            <a:ext cx="1063500" cy="501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이름</a:t>
            </a:r>
            <a:endParaRPr/>
          </a:p>
        </p:txBody>
      </p:sp>
      <p:sp>
        <p:nvSpPr>
          <p:cNvPr id="270" name="Google Shape;270;p32"/>
          <p:cNvSpPr/>
          <p:nvPr/>
        </p:nvSpPr>
        <p:spPr>
          <a:xfrm>
            <a:off x="763500" y="1786450"/>
            <a:ext cx="1043100" cy="501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u="sng"/>
              <a:t>교수번호</a:t>
            </a:r>
            <a:endParaRPr u="sng"/>
          </a:p>
        </p:txBody>
      </p:sp>
      <p:sp>
        <p:nvSpPr>
          <p:cNvPr id="271" name="Google Shape;271;p32"/>
          <p:cNvSpPr/>
          <p:nvPr/>
        </p:nvSpPr>
        <p:spPr>
          <a:xfrm>
            <a:off x="3180467" y="1767900"/>
            <a:ext cx="1063500" cy="501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학과</a:t>
            </a:r>
            <a:endParaRPr/>
          </a:p>
        </p:txBody>
      </p:sp>
      <p:cxnSp>
        <p:nvCxnSpPr>
          <p:cNvPr id="272" name="Google Shape;272;p32"/>
          <p:cNvCxnSpPr>
            <a:stCxn id="270" idx="4"/>
            <a:endCxn id="267" idx="0"/>
          </p:cNvCxnSpPr>
          <p:nvPr/>
        </p:nvCxnSpPr>
        <p:spPr>
          <a:xfrm>
            <a:off x="1285050" y="2288050"/>
            <a:ext cx="1197900" cy="28200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3" name="Google Shape;273;p32"/>
          <p:cNvCxnSpPr>
            <a:stCxn id="269" idx="4"/>
            <a:endCxn id="267" idx="0"/>
          </p:cNvCxnSpPr>
          <p:nvPr/>
        </p:nvCxnSpPr>
        <p:spPr>
          <a:xfrm flipH="1">
            <a:off x="2482817" y="2269500"/>
            <a:ext cx="10200" cy="30060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4" name="Google Shape;274;p32"/>
          <p:cNvCxnSpPr>
            <a:stCxn id="271" idx="4"/>
            <a:endCxn id="267" idx="0"/>
          </p:cNvCxnSpPr>
          <p:nvPr/>
        </p:nvCxnSpPr>
        <p:spPr>
          <a:xfrm flipH="1">
            <a:off x="2482817" y="2269500"/>
            <a:ext cx="1229400" cy="30060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5" name="Google Shape;275;p32"/>
          <p:cNvSpPr/>
          <p:nvPr/>
        </p:nvSpPr>
        <p:spPr>
          <a:xfrm>
            <a:off x="5570179" y="2570000"/>
            <a:ext cx="1597800" cy="447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학생</a:t>
            </a:r>
            <a:endParaRPr/>
          </a:p>
        </p:txBody>
      </p:sp>
      <p:sp>
        <p:nvSpPr>
          <p:cNvPr id="276" name="Google Shape;276;p32"/>
          <p:cNvSpPr/>
          <p:nvPr/>
        </p:nvSpPr>
        <p:spPr>
          <a:xfrm>
            <a:off x="5999867" y="1767900"/>
            <a:ext cx="1063500" cy="501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이름</a:t>
            </a:r>
            <a:endParaRPr/>
          </a:p>
        </p:txBody>
      </p:sp>
      <p:sp>
        <p:nvSpPr>
          <p:cNvPr id="277" name="Google Shape;277;p32"/>
          <p:cNvSpPr/>
          <p:nvPr/>
        </p:nvSpPr>
        <p:spPr>
          <a:xfrm>
            <a:off x="4802100" y="1786450"/>
            <a:ext cx="1043100" cy="501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u="sng"/>
              <a:t>학번</a:t>
            </a:r>
            <a:endParaRPr u="sng"/>
          </a:p>
        </p:txBody>
      </p:sp>
      <p:cxnSp>
        <p:nvCxnSpPr>
          <p:cNvPr id="278" name="Google Shape;278;p32"/>
          <p:cNvCxnSpPr>
            <a:stCxn id="277" idx="4"/>
            <a:endCxn id="275" idx="0"/>
          </p:cNvCxnSpPr>
          <p:nvPr/>
        </p:nvCxnSpPr>
        <p:spPr>
          <a:xfrm>
            <a:off x="5323650" y="2288050"/>
            <a:ext cx="1045500" cy="28200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9" name="Google Shape;279;p32"/>
          <p:cNvCxnSpPr>
            <a:stCxn id="276" idx="4"/>
            <a:endCxn id="275" idx="0"/>
          </p:cNvCxnSpPr>
          <p:nvPr/>
        </p:nvCxnSpPr>
        <p:spPr>
          <a:xfrm flipH="1">
            <a:off x="6369017" y="2269500"/>
            <a:ext cx="162600" cy="30060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0" name="Google Shape;280;p32"/>
          <p:cNvCxnSpPr>
            <a:stCxn id="267" idx="3"/>
            <a:endCxn id="268" idx="1"/>
          </p:cNvCxnSpPr>
          <p:nvPr/>
        </p:nvCxnSpPr>
        <p:spPr>
          <a:xfrm flipH="1" rot="10800000">
            <a:off x="3281779" y="2793500"/>
            <a:ext cx="548700" cy="30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1" name="Google Shape;281;p32"/>
          <p:cNvSpPr txBox="1"/>
          <p:nvPr/>
        </p:nvSpPr>
        <p:spPr>
          <a:xfrm>
            <a:off x="3442475" y="2453800"/>
            <a:ext cx="291600" cy="2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  <a:endParaRPr b="1">
              <a:solidFill>
                <a:srgbClr val="0000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282" name="Google Shape;282;p32"/>
          <p:cNvCxnSpPr>
            <a:stCxn id="268" idx="3"/>
            <a:endCxn id="275" idx="1"/>
          </p:cNvCxnSpPr>
          <p:nvPr/>
        </p:nvCxnSpPr>
        <p:spPr>
          <a:xfrm>
            <a:off x="5177271" y="2793400"/>
            <a:ext cx="393000" cy="30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3" name="Google Shape;283;p32"/>
          <p:cNvSpPr txBox="1"/>
          <p:nvPr/>
        </p:nvSpPr>
        <p:spPr>
          <a:xfrm>
            <a:off x="5271275" y="2453800"/>
            <a:ext cx="291600" cy="2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N</a:t>
            </a:r>
            <a:endParaRPr b="1">
              <a:solidFill>
                <a:srgbClr val="0000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84" name="Google Shape;284;p32"/>
          <p:cNvSpPr/>
          <p:nvPr/>
        </p:nvSpPr>
        <p:spPr>
          <a:xfrm>
            <a:off x="7142867" y="1767900"/>
            <a:ext cx="1063500" cy="501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전공</a:t>
            </a:r>
            <a:endParaRPr/>
          </a:p>
        </p:txBody>
      </p:sp>
      <p:cxnSp>
        <p:nvCxnSpPr>
          <p:cNvPr id="285" name="Google Shape;285;p32"/>
          <p:cNvCxnSpPr>
            <a:stCxn id="284" idx="4"/>
            <a:endCxn id="275" idx="0"/>
          </p:cNvCxnSpPr>
          <p:nvPr/>
        </p:nvCxnSpPr>
        <p:spPr>
          <a:xfrm flipH="1">
            <a:off x="6369017" y="2269500"/>
            <a:ext cx="1305600" cy="30060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3"/>
          <p:cNvSpPr txBox="1"/>
          <p:nvPr/>
        </p:nvSpPr>
        <p:spPr>
          <a:xfrm>
            <a:off x="304800" y="457200"/>
            <a:ext cx="8584800" cy="6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관계 Y 가 </a:t>
            </a:r>
            <a:r>
              <a:rPr b="1" lang="ko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1:N</a:t>
            </a:r>
            <a:r>
              <a:rPr lang="ko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이면 → 릴레이션 A의 기본키를 릴레이션 B의 외래키로 추가</a:t>
            </a:r>
            <a:endParaRPr/>
          </a:p>
        </p:txBody>
      </p:sp>
      <p:sp>
        <p:nvSpPr>
          <p:cNvPr id="291" name="Google Shape;291;p33"/>
          <p:cNvSpPr/>
          <p:nvPr/>
        </p:nvSpPr>
        <p:spPr>
          <a:xfrm>
            <a:off x="1531579" y="2036600"/>
            <a:ext cx="1597800" cy="447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교수</a:t>
            </a:r>
            <a:endParaRPr/>
          </a:p>
        </p:txBody>
      </p:sp>
      <p:sp>
        <p:nvSpPr>
          <p:cNvPr id="292" name="Google Shape;292;p33"/>
          <p:cNvSpPr/>
          <p:nvPr/>
        </p:nvSpPr>
        <p:spPr>
          <a:xfrm>
            <a:off x="3678171" y="1990000"/>
            <a:ext cx="1346700" cy="540000"/>
          </a:xfrm>
          <a:prstGeom prst="diamond">
            <a:avLst/>
          </a:prstGeom>
          <a:solidFill>
            <a:srgbClr val="FFFFFF"/>
          </a:solidFill>
          <a:ln cap="flat" cmpd="sng" w="952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지도</a:t>
            </a:r>
            <a:endParaRPr/>
          </a:p>
        </p:txBody>
      </p:sp>
      <p:sp>
        <p:nvSpPr>
          <p:cNvPr id="293" name="Google Shape;293;p33"/>
          <p:cNvSpPr/>
          <p:nvPr/>
        </p:nvSpPr>
        <p:spPr>
          <a:xfrm>
            <a:off x="1808867" y="1234500"/>
            <a:ext cx="1063500" cy="501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이름</a:t>
            </a:r>
            <a:endParaRPr/>
          </a:p>
        </p:txBody>
      </p:sp>
      <p:sp>
        <p:nvSpPr>
          <p:cNvPr id="294" name="Google Shape;294;p33"/>
          <p:cNvSpPr/>
          <p:nvPr/>
        </p:nvSpPr>
        <p:spPr>
          <a:xfrm>
            <a:off x="611100" y="1253050"/>
            <a:ext cx="1043100" cy="501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u="sng"/>
              <a:t>교수번호</a:t>
            </a:r>
            <a:endParaRPr u="sng"/>
          </a:p>
        </p:txBody>
      </p:sp>
      <p:sp>
        <p:nvSpPr>
          <p:cNvPr id="295" name="Google Shape;295;p33"/>
          <p:cNvSpPr/>
          <p:nvPr/>
        </p:nvSpPr>
        <p:spPr>
          <a:xfrm>
            <a:off x="3028067" y="1234500"/>
            <a:ext cx="1063500" cy="501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학과</a:t>
            </a:r>
            <a:endParaRPr/>
          </a:p>
        </p:txBody>
      </p:sp>
      <p:cxnSp>
        <p:nvCxnSpPr>
          <p:cNvPr id="296" name="Google Shape;296;p33"/>
          <p:cNvCxnSpPr>
            <a:stCxn id="294" idx="4"/>
            <a:endCxn id="291" idx="0"/>
          </p:cNvCxnSpPr>
          <p:nvPr/>
        </p:nvCxnSpPr>
        <p:spPr>
          <a:xfrm>
            <a:off x="1132650" y="1754650"/>
            <a:ext cx="1197900" cy="28200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7" name="Google Shape;297;p33"/>
          <p:cNvCxnSpPr>
            <a:stCxn id="293" idx="4"/>
            <a:endCxn id="291" idx="0"/>
          </p:cNvCxnSpPr>
          <p:nvPr/>
        </p:nvCxnSpPr>
        <p:spPr>
          <a:xfrm flipH="1">
            <a:off x="2330417" y="1736100"/>
            <a:ext cx="10200" cy="30060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8" name="Google Shape;298;p33"/>
          <p:cNvCxnSpPr>
            <a:stCxn id="295" idx="4"/>
            <a:endCxn id="291" idx="0"/>
          </p:cNvCxnSpPr>
          <p:nvPr/>
        </p:nvCxnSpPr>
        <p:spPr>
          <a:xfrm flipH="1">
            <a:off x="2330417" y="1736100"/>
            <a:ext cx="1229400" cy="30060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9" name="Google Shape;299;p33"/>
          <p:cNvSpPr/>
          <p:nvPr/>
        </p:nvSpPr>
        <p:spPr>
          <a:xfrm>
            <a:off x="5417779" y="2036600"/>
            <a:ext cx="1597800" cy="447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학생</a:t>
            </a:r>
            <a:endParaRPr/>
          </a:p>
        </p:txBody>
      </p:sp>
      <p:sp>
        <p:nvSpPr>
          <p:cNvPr id="300" name="Google Shape;300;p33"/>
          <p:cNvSpPr/>
          <p:nvPr/>
        </p:nvSpPr>
        <p:spPr>
          <a:xfrm>
            <a:off x="5847467" y="1234500"/>
            <a:ext cx="1063500" cy="501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이름</a:t>
            </a:r>
            <a:endParaRPr/>
          </a:p>
        </p:txBody>
      </p:sp>
      <p:sp>
        <p:nvSpPr>
          <p:cNvPr id="301" name="Google Shape;301;p33"/>
          <p:cNvSpPr/>
          <p:nvPr/>
        </p:nvSpPr>
        <p:spPr>
          <a:xfrm>
            <a:off x="4649700" y="1253050"/>
            <a:ext cx="1043100" cy="501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u="sng"/>
              <a:t>학번</a:t>
            </a:r>
            <a:endParaRPr u="sng"/>
          </a:p>
        </p:txBody>
      </p:sp>
      <p:cxnSp>
        <p:nvCxnSpPr>
          <p:cNvPr id="302" name="Google Shape;302;p33"/>
          <p:cNvCxnSpPr>
            <a:stCxn id="301" idx="4"/>
            <a:endCxn id="299" idx="0"/>
          </p:cNvCxnSpPr>
          <p:nvPr/>
        </p:nvCxnSpPr>
        <p:spPr>
          <a:xfrm>
            <a:off x="5171250" y="1754650"/>
            <a:ext cx="1045500" cy="28200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3" name="Google Shape;303;p33"/>
          <p:cNvCxnSpPr>
            <a:stCxn id="300" idx="4"/>
            <a:endCxn id="299" idx="0"/>
          </p:cNvCxnSpPr>
          <p:nvPr/>
        </p:nvCxnSpPr>
        <p:spPr>
          <a:xfrm flipH="1">
            <a:off x="6216617" y="1736100"/>
            <a:ext cx="162600" cy="30060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4" name="Google Shape;304;p33"/>
          <p:cNvCxnSpPr>
            <a:stCxn id="291" idx="3"/>
            <a:endCxn id="292" idx="1"/>
          </p:cNvCxnSpPr>
          <p:nvPr/>
        </p:nvCxnSpPr>
        <p:spPr>
          <a:xfrm flipH="1" rot="10800000">
            <a:off x="3129379" y="2260100"/>
            <a:ext cx="548700" cy="30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5" name="Google Shape;305;p33"/>
          <p:cNvSpPr txBox="1"/>
          <p:nvPr/>
        </p:nvSpPr>
        <p:spPr>
          <a:xfrm>
            <a:off x="3290075" y="1920400"/>
            <a:ext cx="291600" cy="2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  <a:endParaRPr b="1">
              <a:solidFill>
                <a:srgbClr val="0000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306" name="Google Shape;306;p33"/>
          <p:cNvCxnSpPr>
            <a:stCxn id="292" idx="3"/>
            <a:endCxn id="299" idx="1"/>
          </p:cNvCxnSpPr>
          <p:nvPr/>
        </p:nvCxnSpPr>
        <p:spPr>
          <a:xfrm>
            <a:off x="5024871" y="2260000"/>
            <a:ext cx="393000" cy="30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7" name="Google Shape;307;p33"/>
          <p:cNvSpPr txBox="1"/>
          <p:nvPr/>
        </p:nvSpPr>
        <p:spPr>
          <a:xfrm>
            <a:off x="5118875" y="1920400"/>
            <a:ext cx="291600" cy="2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N</a:t>
            </a:r>
            <a:endParaRPr b="1">
              <a:solidFill>
                <a:srgbClr val="0000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08" name="Google Shape;308;p33"/>
          <p:cNvSpPr/>
          <p:nvPr/>
        </p:nvSpPr>
        <p:spPr>
          <a:xfrm>
            <a:off x="6990467" y="1234500"/>
            <a:ext cx="1063500" cy="501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전공</a:t>
            </a:r>
            <a:endParaRPr/>
          </a:p>
        </p:txBody>
      </p:sp>
      <p:cxnSp>
        <p:nvCxnSpPr>
          <p:cNvPr id="309" name="Google Shape;309;p33"/>
          <p:cNvCxnSpPr>
            <a:stCxn id="308" idx="4"/>
            <a:endCxn id="299" idx="0"/>
          </p:cNvCxnSpPr>
          <p:nvPr/>
        </p:nvCxnSpPr>
        <p:spPr>
          <a:xfrm flipH="1">
            <a:off x="6216617" y="1736100"/>
            <a:ext cx="1305600" cy="30060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310" name="Google Shape;310;p33"/>
          <p:cNvGraphicFramePr/>
          <p:nvPr/>
        </p:nvGraphicFramePr>
        <p:xfrm>
          <a:off x="908513" y="3002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{A623542B-FDB4-457F-BC92-7B238E50F8F4}</a:tableStyleId>
              </a:tblPr>
              <a:tblGrid>
                <a:gridCol w="1239875"/>
                <a:gridCol w="1239875"/>
                <a:gridCol w="12398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u="sng"/>
                        <a:t>교수번호</a:t>
                      </a:r>
                      <a:endParaRPr u="sng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이름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학과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11" name="Google Shape;311;p33"/>
          <p:cNvSpPr txBox="1"/>
          <p:nvPr/>
        </p:nvSpPr>
        <p:spPr>
          <a:xfrm>
            <a:off x="189750" y="3022850"/>
            <a:ext cx="668700" cy="3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교수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312" name="Google Shape;312;p33"/>
          <p:cNvGraphicFramePr/>
          <p:nvPr/>
        </p:nvGraphicFramePr>
        <p:xfrm>
          <a:off x="1023563" y="3914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{A623542B-FDB4-457F-BC92-7B238E50F8F4}</a:tableStyleId>
              </a:tblPr>
              <a:tblGrid>
                <a:gridCol w="1205975"/>
                <a:gridCol w="1205975"/>
                <a:gridCol w="1205975"/>
                <a:gridCol w="120597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u="sng"/>
                        <a:t>학번</a:t>
                      </a:r>
                      <a:endParaRPr u="sng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이름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전공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교수번호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00FFFF"/>
                    </a:solidFill>
                  </a:tcPr>
                </a:tc>
              </a:tr>
            </a:tbl>
          </a:graphicData>
        </a:graphic>
      </p:graphicFrame>
      <p:sp>
        <p:nvSpPr>
          <p:cNvPr id="313" name="Google Shape;313;p33"/>
          <p:cNvSpPr txBox="1"/>
          <p:nvPr/>
        </p:nvSpPr>
        <p:spPr>
          <a:xfrm>
            <a:off x="304800" y="3933950"/>
            <a:ext cx="668700" cy="3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학생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314" name="Google Shape;314;p33"/>
          <p:cNvCxnSpPr/>
          <p:nvPr/>
        </p:nvCxnSpPr>
        <p:spPr>
          <a:xfrm>
            <a:off x="1554125" y="3348375"/>
            <a:ext cx="3749700" cy="61440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5" name="Google Shape;315;p33"/>
          <p:cNvSpPr/>
          <p:nvPr/>
        </p:nvSpPr>
        <p:spPr>
          <a:xfrm>
            <a:off x="5999500" y="3124250"/>
            <a:ext cx="1305600" cy="649800"/>
          </a:xfrm>
          <a:prstGeom prst="wedgeRoundRectCallout">
            <a:avLst>
              <a:gd fmla="val -67691" name="adj1"/>
              <a:gd fmla="val 76524" name="adj2"/>
              <a:gd fmla="val 0" name="adj3"/>
            </a:avLst>
          </a:prstGeom>
          <a:solidFill>
            <a:srgbClr val="CFE2F3"/>
          </a:solidFill>
          <a:ln cap="flat" cmpd="sng" w="952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외래키 </a:t>
            </a:r>
            <a:r>
              <a:rPr lang="ko"/>
              <a:t>추가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4"/>
          <p:cNvSpPr txBox="1"/>
          <p:nvPr>
            <p:ph type="title"/>
          </p:nvPr>
        </p:nvSpPr>
        <p:spPr>
          <a:xfrm>
            <a:off x="311700" y="31940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실제 데이터 예</a:t>
            </a:r>
            <a:endParaRPr/>
          </a:p>
        </p:txBody>
      </p:sp>
      <p:graphicFrame>
        <p:nvGraphicFramePr>
          <p:cNvPr id="321" name="Google Shape;321;p34"/>
          <p:cNvGraphicFramePr/>
          <p:nvPr/>
        </p:nvGraphicFramePr>
        <p:xfrm>
          <a:off x="311700" y="1494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{A623542B-FDB4-457F-BC92-7B238E50F8F4}</a:tableStyleId>
              </a:tblPr>
              <a:tblGrid>
                <a:gridCol w="1187100"/>
                <a:gridCol w="1187100"/>
                <a:gridCol w="11871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u="sng"/>
                        <a:t>교수번호</a:t>
                      </a:r>
                      <a:endParaRPr u="sng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이름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학과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u="sng"/>
                        <a:t>A001</a:t>
                      </a:r>
                      <a:endParaRPr u="sng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이동규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생물학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u="sng"/>
                        <a:t>A002</a:t>
                      </a:r>
                      <a:endParaRPr u="sng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조성진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물리학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u="sng"/>
                        <a:t>A003</a:t>
                      </a:r>
                      <a:endParaRPr u="sng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강현준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전산학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u="sng"/>
                        <a:t>A004</a:t>
                      </a:r>
                      <a:endParaRPr u="sng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김송미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수학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322" name="Google Shape;322;p34"/>
          <p:cNvGraphicFramePr/>
          <p:nvPr/>
        </p:nvGraphicFramePr>
        <p:xfrm>
          <a:off x="4789725" y="1442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{A623542B-FDB4-457F-BC92-7B238E50F8F4}</a:tableStyleId>
              </a:tblPr>
              <a:tblGrid>
                <a:gridCol w="805175"/>
                <a:gridCol w="805175"/>
                <a:gridCol w="805175"/>
                <a:gridCol w="8051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교수번호</a:t>
                      </a:r>
                      <a:endParaRPr u="sng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u="sng"/>
                        <a:t>학번</a:t>
                      </a:r>
                      <a:endParaRPr u="sng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학생</a:t>
                      </a:r>
                      <a:r>
                        <a:rPr lang="ko"/>
                        <a:t>이름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전공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u="sng"/>
                        <a:t>A001</a:t>
                      </a:r>
                      <a:endParaRPr u="sng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u="sng"/>
                        <a:t>B01</a:t>
                      </a:r>
                      <a:endParaRPr u="sng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김덕규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컴공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u="sng"/>
                        <a:t>A001</a:t>
                      </a:r>
                      <a:endParaRPr u="sng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u="sng"/>
                        <a:t>B02</a:t>
                      </a:r>
                      <a:endParaRPr u="sng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차송희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화공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u="sng"/>
                        <a:t>A001</a:t>
                      </a:r>
                      <a:endParaRPr u="sng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u="sng"/>
                        <a:t>B03</a:t>
                      </a:r>
                      <a:endParaRPr u="sng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지선영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경제학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u="sng"/>
                        <a:t>A002</a:t>
                      </a:r>
                      <a:endParaRPr u="sng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u="sng"/>
                        <a:t>B04</a:t>
                      </a:r>
                      <a:endParaRPr u="sng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홍영기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영문학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323" name="Google Shape;323;p34"/>
          <p:cNvCxnSpPr/>
          <p:nvPr/>
        </p:nvCxnSpPr>
        <p:spPr>
          <a:xfrm flipH="1" rot="10800000">
            <a:off x="3728675" y="2042050"/>
            <a:ext cx="1048200" cy="8130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4" name="Google Shape;324;p34"/>
          <p:cNvCxnSpPr/>
          <p:nvPr/>
        </p:nvCxnSpPr>
        <p:spPr>
          <a:xfrm>
            <a:off x="3773850" y="2159500"/>
            <a:ext cx="993900" cy="26190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5" name="Google Shape;325;p34"/>
          <p:cNvCxnSpPr/>
          <p:nvPr/>
        </p:nvCxnSpPr>
        <p:spPr>
          <a:xfrm>
            <a:off x="3791925" y="2141425"/>
            <a:ext cx="957900" cy="60540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6" name="Google Shape;326;p34"/>
          <p:cNvCxnSpPr/>
          <p:nvPr/>
        </p:nvCxnSpPr>
        <p:spPr>
          <a:xfrm>
            <a:off x="3764825" y="2502850"/>
            <a:ext cx="993900" cy="73200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solidFill>
            <a:srgbClr val="FFFF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예)  N : M 관계 표현하기</a:t>
            </a:r>
            <a:endParaRPr/>
          </a:p>
        </p:txBody>
      </p:sp>
      <p:sp>
        <p:nvSpPr>
          <p:cNvPr id="332" name="Google Shape;332;p35"/>
          <p:cNvSpPr/>
          <p:nvPr/>
        </p:nvSpPr>
        <p:spPr>
          <a:xfrm>
            <a:off x="1607779" y="2570000"/>
            <a:ext cx="1597800" cy="447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학생</a:t>
            </a:r>
            <a:endParaRPr/>
          </a:p>
        </p:txBody>
      </p:sp>
      <p:sp>
        <p:nvSpPr>
          <p:cNvPr id="333" name="Google Shape;333;p35"/>
          <p:cNvSpPr/>
          <p:nvPr/>
        </p:nvSpPr>
        <p:spPr>
          <a:xfrm>
            <a:off x="2037467" y="1767900"/>
            <a:ext cx="1063500" cy="501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이름</a:t>
            </a:r>
            <a:endParaRPr/>
          </a:p>
        </p:txBody>
      </p:sp>
      <p:sp>
        <p:nvSpPr>
          <p:cNvPr id="334" name="Google Shape;334;p35"/>
          <p:cNvSpPr/>
          <p:nvPr/>
        </p:nvSpPr>
        <p:spPr>
          <a:xfrm>
            <a:off x="839700" y="1786450"/>
            <a:ext cx="1043100" cy="501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u="sng"/>
              <a:t>학번</a:t>
            </a:r>
            <a:endParaRPr u="sng"/>
          </a:p>
        </p:txBody>
      </p:sp>
      <p:cxnSp>
        <p:nvCxnSpPr>
          <p:cNvPr id="335" name="Google Shape;335;p35"/>
          <p:cNvCxnSpPr>
            <a:stCxn id="334" idx="4"/>
            <a:endCxn id="332" idx="0"/>
          </p:cNvCxnSpPr>
          <p:nvPr/>
        </p:nvCxnSpPr>
        <p:spPr>
          <a:xfrm>
            <a:off x="1361250" y="2288050"/>
            <a:ext cx="1045500" cy="28200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6" name="Google Shape;336;p35"/>
          <p:cNvCxnSpPr>
            <a:stCxn id="333" idx="4"/>
            <a:endCxn id="332" idx="0"/>
          </p:cNvCxnSpPr>
          <p:nvPr/>
        </p:nvCxnSpPr>
        <p:spPr>
          <a:xfrm flipH="1">
            <a:off x="2406617" y="2269500"/>
            <a:ext cx="162600" cy="30060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7" name="Google Shape;337;p35"/>
          <p:cNvSpPr/>
          <p:nvPr/>
        </p:nvSpPr>
        <p:spPr>
          <a:xfrm>
            <a:off x="3180467" y="1767900"/>
            <a:ext cx="1063500" cy="501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전공</a:t>
            </a:r>
            <a:endParaRPr/>
          </a:p>
        </p:txBody>
      </p:sp>
      <p:cxnSp>
        <p:nvCxnSpPr>
          <p:cNvPr id="338" name="Google Shape;338;p35"/>
          <p:cNvCxnSpPr>
            <a:stCxn id="337" idx="4"/>
            <a:endCxn id="332" idx="0"/>
          </p:cNvCxnSpPr>
          <p:nvPr/>
        </p:nvCxnSpPr>
        <p:spPr>
          <a:xfrm flipH="1">
            <a:off x="2406617" y="2269500"/>
            <a:ext cx="1305600" cy="30060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9" name="Google Shape;339;p35"/>
          <p:cNvSpPr/>
          <p:nvPr/>
        </p:nvSpPr>
        <p:spPr>
          <a:xfrm>
            <a:off x="3982971" y="2523400"/>
            <a:ext cx="1346700" cy="540000"/>
          </a:xfrm>
          <a:prstGeom prst="diamond">
            <a:avLst/>
          </a:prstGeom>
          <a:solidFill>
            <a:srgbClr val="FFFFFF"/>
          </a:solidFill>
          <a:ln cap="flat" cmpd="sng" w="952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등록</a:t>
            </a:r>
            <a:endParaRPr/>
          </a:p>
        </p:txBody>
      </p:sp>
      <p:sp>
        <p:nvSpPr>
          <p:cNvPr id="340" name="Google Shape;340;p35"/>
          <p:cNvSpPr/>
          <p:nvPr/>
        </p:nvSpPr>
        <p:spPr>
          <a:xfrm>
            <a:off x="5722579" y="2570000"/>
            <a:ext cx="1597800" cy="447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과목</a:t>
            </a:r>
            <a:endParaRPr/>
          </a:p>
        </p:txBody>
      </p:sp>
      <p:sp>
        <p:nvSpPr>
          <p:cNvPr id="341" name="Google Shape;341;p35"/>
          <p:cNvSpPr/>
          <p:nvPr/>
        </p:nvSpPr>
        <p:spPr>
          <a:xfrm>
            <a:off x="6609467" y="1767900"/>
            <a:ext cx="1063500" cy="501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과목이름</a:t>
            </a:r>
            <a:endParaRPr/>
          </a:p>
        </p:txBody>
      </p:sp>
      <p:sp>
        <p:nvSpPr>
          <p:cNvPr id="342" name="Google Shape;342;p35"/>
          <p:cNvSpPr/>
          <p:nvPr/>
        </p:nvSpPr>
        <p:spPr>
          <a:xfrm>
            <a:off x="5411700" y="1786450"/>
            <a:ext cx="1043100" cy="501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u="sng"/>
              <a:t>과목번호</a:t>
            </a:r>
            <a:endParaRPr u="sng"/>
          </a:p>
        </p:txBody>
      </p:sp>
      <p:cxnSp>
        <p:nvCxnSpPr>
          <p:cNvPr id="343" name="Google Shape;343;p35"/>
          <p:cNvCxnSpPr>
            <a:stCxn id="342" idx="4"/>
            <a:endCxn id="340" idx="0"/>
          </p:cNvCxnSpPr>
          <p:nvPr/>
        </p:nvCxnSpPr>
        <p:spPr>
          <a:xfrm>
            <a:off x="5933250" y="2288050"/>
            <a:ext cx="588300" cy="28200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4" name="Google Shape;344;p35"/>
          <p:cNvCxnSpPr>
            <a:stCxn id="341" idx="4"/>
            <a:endCxn id="340" idx="0"/>
          </p:cNvCxnSpPr>
          <p:nvPr/>
        </p:nvCxnSpPr>
        <p:spPr>
          <a:xfrm flipH="1">
            <a:off x="6521417" y="2269500"/>
            <a:ext cx="619800" cy="30060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5" name="Google Shape;345;p35"/>
          <p:cNvCxnSpPr>
            <a:stCxn id="332" idx="3"/>
            <a:endCxn id="339" idx="1"/>
          </p:cNvCxnSpPr>
          <p:nvPr/>
        </p:nvCxnSpPr>
        <p:spPr>
          <a:xfrm flipH="1" rot="10800000">
            <a:off x="3205579" y="2793500"/>
            <a:ext cx="777300" cy="30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6" name="Google Shape;346;p35"/>
          <p:cNvSpPr txBox="1"/>
          <p:nvPr/>
        </p:nvSpPr>
        <p:spPr>
          <a:xfrm>
            <a:off x="3594875" y="2453800"/>
            <a:ext cx="291600" cy="2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N</a:t>
            </a:r>
            <a:endParaRPr b="1">
              <a:solidFill>
                <a:srgbClr val="0000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347" name="Google Shape;347;p35"/>
          <p:cNvCxnSpPr>
            <a:stCxn id="339" idx="3"/>
            <a:endCxn id="340" idx="1"/>
          </p:cNvCxnSpPr>
          <p:nvPr/>
        </p:nvCxnSpPr>
        <p:spPr>
          <a:xfrm>
            <a:off x="5329671" y="2793400"/>
            <a:ext cx="393000" cy="30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8" name="Google Shape;348;p35"/>
          <p:cNvSpPr txBox="1"/>
          <p:nvPr/>
        </p:nvSpPr>
        <p:spPr>
          <a:xfrm>
            <a:off x="5423675" y="2453800"/>
            <a:ext cx="291600" cy="2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M</a:t>
            </a:r>
            <a:endParaRPr b="1">
              <a:solidFill>
                <a:srgbClr val="0000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36"/>
          <p:cNvSpPr txBox="1"/>
          <p:nvPr/>
        </p:nvSpPr>
        <p:spPr>
          <a:xfrm>
            <a:off x="76200" y="304800"/>
            <a:ext cx="8856300" cy="8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AutoNum type="arabicPeriod"/>
            </a:pPr>
            <a:r>
              <a:rPr lang="ko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관계 Y 가 </a:t>
            </a:r>
            <a:r>
              <a:rPr b="1" lang="ko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N:M</a:t>
            </a:r>
            <a:r>
              <a:rPr lang="ko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이면 → 릴레이션 A 와 B의 기본키를 모두 포함한 별도의 릴레이션을 추가하여 표현. </a:t>
            </a:r>
            <a:endParaRPr/>
          </a:p>
        </p:txBody>
      </p:sp>
      <p:sp>
        <p:nvSpPr>
          <p:cNvPr id="354" name="Google Shape;354;p36"/>
          <p:cNvSpPr/>
          <p:nvPr/>
        </p:nvSpPr>
        <p:spPr>
          <a:xfrm>
            <a:off x="1683979" y="2036600"/>
            <a:ext cx="1597800" cy="447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학생</a:t>
            </a:r>
            <a:endParaRPr/>
          </a:p>
        </p:txBody>
      </p:sp>
      <p:sp>
        <p:nvSpPr>
          <p:cNvPr id="355" name="Google Shape;355;p36"/>
          <p:cNvSpPr/>
          <p:nvPr/>
        </p:nvSpPr>
        <p:spPr>
          <a:xfrm>
            <a:off x="2113667" y="1234500"/>
            <a:ext cx="1063500" cy="501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이름</a:t>
            </a:r>
            <a:endParaRPr/>
          </a:p>
        </p:txBody>
      </p:sp>
      <p:sp>
        <p:nvSpPr>
          <p:cNvPr id="356" name="Google Shape;356;p36"/>
          <p:cNvSpPr/>
          <p:nvPr/>
        </p:nvSpPr>
        <p:spPr>
          <a:xfrm>
            <a:off x="915900" y="1253050"/>
            <a:ext cx="1043100" cy="501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u="sng"/>
              <a:t>학번</a:t>
            </a:r>
            <a:endParaRPr u="sng"/>
          </a:p>
        </p:txBody>
      </p:sp>
      <p:cxnSp>
        <p:nvCxnSpPr>
          <p:cNvPr id="357" name="Google Shape;357;p36"/>
          <p:cNvCxnSpPr>
            <a:stCxn id="356" idx="4"/>
            <a:endCxn id="354" idx="0"/>
          </p:cNvCxnSpPr>
          <p:nvPr/>
        </p:nvCxnSpPr>
        <p:spPr>
          <a:xfrm>
            <a:off x="1437450" y="1754650"/>
            <a:ext cx="1045500" cy="28200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8" name="Google Shape;358;p36"/>
          <p:cNvCxnSpPr>
            <a:stCxn id="355" idx="4"/>
            <a:endCxn id="354" idx="0"/>
          </p:cNvCxnSpPr>
          <p:nvPr/>
        </p:nvCxnSpPr>
        <p:spPr>
          <a:xfrm flipH="1">
            <a:off x="2482817" y="1736100"/>
            <a:ext cx="162600" cy="30060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9" name="Google Shape;359;p36"/>
          <p:cNvSpPr/>
          <p:nvPr/>
        </p:nvSpPr>
        <p:spPr>
          <a:xfrm>
            <a:off x="3256667" y="1234500"/>
            <a:ext cx="1063500" cy="501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전공</a:t>
            </a:r>
            <a:endParaRPr/>
          </a:p>
        </p:txBody>
      </p:sp>
      <p:cxnSp>
        <p:nvCxnSpPr>
          <p:cNvPr id="360" name="Google Shape;360;p36"/>
          <p:cNvCxnSpPr>
            <a:stCxn id="359" idx="4"/>
            <a:endCxn id="354" idx="0"/>
          </p:cNvCxnSpPr>
          <p:nvPr/>
        </p:nvCxnSpPr>
        <p:spPr>
          <a:xfrm flipH="1">
            <a:off x="2482817" y="1736100"/>
            <a:ext cx="1305600" cy="30060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1" name="Google Shape;361;p36"/>
          <p:cNvSpPr/>
          <p:nvPr/>
        </p:nvSpPr>
        <p:spPr>
          <a:xfrm>
            <a:off x="4059171" y="1990000"/>
            <a:ext cx="1346700" cy="540000"/>
          </a:xfrm>
          <a:prstGeom prst="diamond">
            <a:avLst/>
          </a:prstGeom>
          <a:solidFill>
            <a:srgbClr val="FFFFFF"/>
          </a:solidFill>
          <a:ln cap="flat" cmpd="sng" w="952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등록</a:t>
            </a:r>
            <a:endParaRPr/>
          </a:p>
        </p:txBody>
      </p:sp>
      <p:sp>
        <p:nvSpPr>
          <p:cNvPr id="362" name="Google Shape;362;p36"/>
          <p:cNvSpPr/>
          <p:nvPr/>
        </p:nvSpPr>
        <p:spPr>
          <a:xfrm>
            <a:off x="5798779" y="2036600"/>
            <a:ext cx="1597800" cy="447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과목</a:t>
            </a:r>
            <a:endParaRPr/>
          </a:p>
        </p:txBody>
      </p:sp>
      <p:sp>
        <p:nvSpPr>
          <p:cNvPr id="363" name="Google Shape;363;p36"/>
          <p:cNvSpPr/>
          <p:nvPr/>
        </p:nvSpPr>
        <p:spPr>
          <a:xfrm>
            <a:off x="6685667" y="1234500"/>
            <a:ext cx="1063500" cy="501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과목이름</a:t>
            </a:r>
            <a:endParaRPr/>
          </a:p>
        </p:txBody>
      </p:sp>
      <p:sp>
        <p:nvSpPr>
          <p:cNvPr id="364" name="Google Shape;364;p36"/>
          <p:cNvSpPr/>
          <p:nvPr/>
        </p:nvSpPr>
        <p:spPr>
          <a:xfrm>
            <a:off x="5487900" y="1253050"/>
            <a:ext cx="1043100" cy="501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u="sng"/>
              <a:t>과목번호</a:t>
            </a:r>
            <a:endParaRPr u="sng"/>
          </a:p>
        </p:txBody>
      </p:sp>
      <p:cxnSp>
        <p:nvCxnSpPr>
          <p:cNvPr id="365" name="Google Shape;365;p36"/>
          <p:cNvCxnSpPr>
            <a:stCxn id="364" idx="4"/>
            <a:endCxn id="362" idx="0"/>
          </p:cNvCxnSpPr>
          <p:nvPr/>
        </p:nvCxnSpPr>
        <p:spPr>
          <a:xfrm>
            <a:off x="6009450" y="1754650"/>
            <a:ext cx="588300" cy="28200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6" name="Google Shape;366;p36"/>
          <p:cNvCxnSpPr>
            <a:stCxn id="363" idx="4"/>
            <a:endCxn id="362" idx="0"/>
          </p:cNvCxnSpPr>
          <p:nvPr/>
        </p:nvCxnSpPr>
        <p:spPr>
          <a:xfrm flipH="1">
            <a:off x="6597617" y="1736100"/>
            <a:ext cx="619800" cy="30060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7" name="Google Shape;367;p36"/>
          <p:cNvCxnSpPr>
            <a:stCxn id="354" idx="3"/>
            <a:endCxn id="361" idx="1"/>
          </p:cNvCxnSpPr>
          <p:nvPr/>
        </p:nvCxnSpPr>
        <p:spPr>
          <a:xfrm flipH="1" rot="10800000">
            <a:off x="3281779" y="2260100"/>
            <a:ext cx="777300" cy="30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8" name="Google Shape;368;p36"/>
          <p:cNvSpPr txBox="1"/>
          <p:nvPr/>
        </p:nvSpPr>
        <p:spPr>
          <a:xfrm>
            <a:off x="3671075" y="1920400"/>
            <a:ext cx="291600" cy="2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N</a:t>
            </a:r>
            <a:endParaRPr b="1">
              <a:solidFill>
                <a:srgbClr val="0000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369" name="Google Shape;369;p36"/>
          <p:cNvCxnSpPr>
            <a:stCxn id="361" idx="3"/>
            <a:endCxn id="362" idx="1"/>
          </p:cNvCxnSpPr>
          <p:nvPr/>
        </p:nvCxnSpPr>
        <p:spPr>
          <a:xfrm>
            <a:off x="5405871" y="2260000"/>
            <a:ext cx="393000" cy="30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70" name="Google Shape;370;p36"/>
          <p:cNvSpPr txBox="1"/>
          <p:nvPr/>
        </p:nvSpPr>
        <p:spPr>
          <a:xfrm>
            <a:off x="5499875" y="1920400"/>
            <a:ext cx="291600" cy="2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M</a:t>
            </a:r>
            <a:endParaRPr b="1">
              <a:solidFill>
                <a:srgbClr val="0000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371" name="Google Shape;371;p36"/>
          <p:cNvGraphicFramePr/>
          <p:nvPr/>
        </p:nvGraphicFramePr>
        <p:xfrm>
          <a:off x="1023563" y="2771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{A623542B-FDB4-457F-BC92-7B238E50F8F4}</a:tableStyleId>
              </a:tblPr>
              <a:tblGrid>
                <a:gridCol w="1231450"/>
                <a:gridCol w="1231450"/>
                <a:gridCol w="12314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u="sng"/>
                        <a:t>학번</a:t>
                      </a:r>
                      <a:endParaRPr u="sng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이름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전공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72" name="Google Shape;372;p36"/>
          <p:cNvSpPr txBox="1"/>
          <p:nvPr/>
        </p:nvSpPr>
        <p:spPr>
          <a:xfrm>
            <a:off x="304800" y="2790950"/>
            <a:ext cx="668700" cy="3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학생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373" name="Google Shape;373;p36"/>
          <p:cNvGraphicFramePr/>
          <p:nvPr/>
        </p:nvGraphicFramePr>
        <p:xfrm>
          <a:off x="1000125" y="4135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{A623542B-FDB4-457F-BC92-7B238E50F8F4}</a:tableStyleId>
              </a:tblPr>
              <a:tblGrid>
                <a:gridCol w="1231450"/>
                <a:gridCol w="12314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u="sng"/>
                        <a:t>과목번호</a:t>
                      </a:r>
                      <a:endParaRPr u="sng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과목이름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74" name="Google Shape;374;p36"/>
          <p:cNvSpPr txBox="1"/>
          <p:nvPr/>
        </p:nvSpPr>
        <p:spPr>
          <a:xfrm>
            <a:off x="281363" y="4154950"/>
            <a:ext cx="668700" cy="3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과목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375" name="Google Shape;375;p36"/>
          <p:cNvGraphicFramePr/>
          <p:nvPr/>
        </p:nvGraphicFramePr>
        <p:xfrm>
          <a:off x="1023563" y="3464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{A623542B-FDB4-457F-BC92-7B238E50F8F4}</a:tableStyleId>
              </a:tblPr>
              <a:tblGrid>
                <a:gridCol w="1231450"/>
                <a:gridCol w="12314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학번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과목번호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76" name="Google Shape;376;p36"/>
          <p:cNvSpPr txBox="1"/>
          <p:nvPr/>
        </p:nvSpPr>
        <p:spPr>
          <a:xfrm>
            <a:off x="228600" y="3476750"/>
            <a:ext cx="668700" cy="3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등록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377" name="Google Shape;377;p36"/>
          <p:cNvCxnSpPr/>
          <p:nvPr/>
        </p:nvCxnSpPr>
        <p:spPr>
          <a:xfrm flipH="1">
            <a:off x="1716900" y="3836300"/>
            <a:ext cx="1102200" cy="33420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8" name="Google Shape;378;p36"/>
          <p:cNvCxnSpPr/>
          <p:nvPr/>
        </p:nvCxnSpPr>
        <p:spPr>
          <a:xfrm>
            <a:off x="1662550" y="3122500"/>
            <a:ext cx="18000" cy="35250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37"/>
          <p:cNvSpPr txBox="1"/>
          <p:nvPr>
            <p:ph type="title"/>
          </p:nvPr>
        </p:nvSpPr>
        <p:spPr>
          <a:xfrm>
            <a:off x="274800" y="17215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실제 데이터 예</a:t>
            </a:r>
            <a:endParaRPr/>
          </a:p>
        </p:txBody>
      </p:sp>
      <p:graphicFrame>
        <p:nvGraphicFramePr>
          <p:cNvPr id="384" name="Google Shape;384;p37"/>
          <p:cNvGraphicFramePr/>
          <p:nvPr/>
        </p:nvGraphicFramePr>
        <p:xfrm>
          <a:off x="500550" y="1348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{A623542B-FDB4-457F-BC92-7B238E50F8F4}</a:tableStyleId>
              </a:tblPr>
              <a:tblGrid>
                <a:gridCol w="1023300"/>
                <a:gridCol w="10823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u="sng"/>
                        <a:t>학번</a:t>
                      </a:r>
                      <a:endParaRPr u="sng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과목이름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u="sng"/>
                        <a:t>B01</a:t>
                      </a:r>
                      <a:endParaRPr u="sng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김덕규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u="sng"/>
                        <a:t>B02</a:t>
                      </a:r>
                      <a:endParaRPr u="sng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차송희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u="sng"/>
                        <a:t>B03</a:t>
                      </a:r>
                      <a:endParaRPr u="sng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지선영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u="sng"/>
                        <a:t>B04</a:t>
                      </a:r>
                      <a:endParaRPr u="sng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홍영기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385" name="Google Shape;385;p37"/>
          <p:cNvGraphicFramePr/>
          <p:nvPr/>
        </p:nvGraphicFramePr>
        <p:xfrm>
          <a:off x="6045350" y="1360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{A623542B-FDB4-457F-BC92-7B238E50F8F4}</a:tableStyleId>
              </a:tblPr>
              <a:tblGrid>
                <a:gridCol w="963325"/>
                <a:gridCol w="12493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u="sng"/>
                        <a:t>과목번호</a:t>
                      </a:r>
                      <a:endParaRPr u="sng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과목이름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u="sng"/>
                        <a:t>K01</a:t>
                      </a:r>
                      <a:endParaRPr u="sng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미생물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u="sng"/>
                        <a:t>K02</a:t>
                      </a:r>
                      <a:endParaRPr u="sng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전자기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u="sng"/>
                        <a:t>K03</a:t>
                      </a:r>
                      <a:endParaRPr u="sng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운영체제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u="sng"/>
                        <a:t>K04</a:t>
                      </a:r>
                      <a:endParaRPr u="sng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미적분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86" name="Google Shape;386;p37"/>
          <p:cNvSpPr txBox="1"/>
          <p:nvPr/>
        </p:nvSpPr>
        <p:spPr>
          <a:xfrm>
            <a:off x="1554975" y="1036100"/>
            <a:ext cx="567300" cy="3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학생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87" name="Google Shape;387;p37"/>
          <p:cNvSpPr txBox="1"/>
          <p:nvPr/>
        </p:nvSpPr>
        <p:spPr>
          <a:xfrm>
            <a:off x="6812775" y="1036100"/>
            <a:ext cx="567300" cy="3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과목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388" name="Google Shape;388;p37"/>
          <p:cNvGraphicFramePr/>
          <p:nvPr/>
        </p:nvGraphicFramePr>
        <p:xfrm>
          <a:off x="3271763" y="894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{A623542B-FDB4-457F-BC92-7B238E50F8F4}</a:tableStyleId>
              </a:tblPr>
              <a:tblGrid>
                <a:gridCol w="1095600"/>
                <a:gridCol w="10956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학번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과목번호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B01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K01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B01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K03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B01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K04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u="sng"/>
                        <a:t>B02</a:t>
                      </a:r>
                      <a:endParaRPr u="sng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K01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u="sng"/>
                        <a:t>B02</a:t>
                      </a:r>
                      <a:endParaRPr u="sng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K02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u="sng"/>
                        <a:t>B03</a:t>
                      </a:r>
                      <a:endParaRPr u="sng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K01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u="sng"/>
                        <a:t>B04</a:t>
                      </a:r>
                      <a:endParaRPr u="sng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K02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89" name="Google Shape;389;p37"/>
          <p:cNvSpPr txBox="1"/>
          <p:nvPr/>
        </p:nvSpPr>
        <p:spPr>
          <a:xfrm>
            <a:off x="4018988" y="618425"/>
            <a:ext cx="567300" cy="3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등록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38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릴레이션 스키마의 다른 표현들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3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실무에서 사용하는 다양한 표기 방법</a:t>
            </a:r>
            <a:endParaRPr/>
          </a:p>
        </p:txBody>
      </p:sp>
      <p:sp>
        <p:nvSpPr>
          <p:cNvPr id="400" name="Google Shape;400;p39"/>
          <p:cNvSpPr txBox="1"/>
          <p:nvPr>
            <p:ph idx="1" type="body"/>
          </p:nvPr>
        </p:nvSpPr>
        <p:spPr>
          <a:xfrm>
            <a:off x="311700" y="1266325"/>
            <a:ext cx="8520600" cy="49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실제로는 아래 와 같은 표기는 잘 사용하지 않는다.</a:t>
            </a:r>
            <a:endParaRPr/>
          </a:p>
        </p:txBody>
      </p:sp>
      <p:graphicFrame>
        <p:nvGraphicFramePr>
          <p:cNvPr id="401" name="Google Shape;401;p39"/>
          <p:cNvGraphicFramePr/>
          <p:nvPr/>
        </p:nvGraphicFramePr>
        <p:xfrm>
          <a:off x="2428050" y="2115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{A623542B-FDB4-457F-BC92-7B238E50F8F4}</a:tableStyleId>
              </a:tblPr>
              <a:tblGrid>
                <a:gridCol w="1357325"/>
                <a:gridCol w="1357325"/>
                <a:gridCol w="13573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u="sng"/>
                        <a:t>학번</a:t>
                      </a:r>
                      <a:endParaRPr u="sng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이름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전공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02" name="Google Shape;402;p39"/>
          <p:cNvSpPr txBox="1"/>
          <p:nvPr/>
        </p:nvSpPr>
        <p:spPr>
          <a:xfrm>
            <a:off x="1629225" y="2159225"/>
            <a:ext cx="6198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학생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403" name="Google Shape;403;p39"/>
          <p:cNvGraphicFramePr/>
          <p:nvPr/>
        </p:nvGraphicFramePr>
        <p:xfrm>
          <a:off x="2351850" y="3715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{A623542B-FDB4-457F-BC92-7B238E50F8F4}</a:tableStyleId>
              </a:tblPr>
              <a:tblGrid>
                <a:gridCol w="1809750"/>
                <a:gridCol w="1809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u="sng"/>
                        <a:t>과목번호</a:t>
                      </a:r>
                      <a:endParaRPr u="sng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과목이름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04" name="Google Shape;404;p39"/>
          <p:cNvSpPr txBox="1"/>
          <p:nvPr/>
        </p:nvSpPr>
        <p:spPr>
          <a:xfrm>
            <a:off x="1553025" y="3759425"/>
            <a:ext cx="6198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과목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405" name="Google Shape;405;p39"/>
          <p:cNvGraphicFramePr/>
          <p:nvPr/>
        </p:nvGraphicFramePr>
        <p:xfrm>
          <a:off x="2351850" y="2953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{A623542B-FDB4-457F-BC92-7B238E50F8F4}</a:tableStyleId>
              </a:tblPr>
              <a:tblGrid>
                <a:gridCol w="1809750"/>
                <a:gridCol w="1809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학번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과목번호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06" name="Google Shape;406;p39"/>
          <p:cNvSpPr txBox="1"/>
          <p:nvPr/>
        </p:nvSpPr>
        <p:spPr>
          <a:xfrm>
            <a:off x="1553025" y="2997425"/>
            <a:ext cx="6198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등록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407" name="Google Shape;407;p39"/>
          <p:cNvCxnSpPr/>
          <p:nvPr/>
        </p:nvCxnSpPr>
        <p:spPr>
          <a:xfrm>
            <a:off x="3217400" y="2508850"/>
            <a:ext cx="0" cy="44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8" name="Google Shape;408;p39"/>
          <p:cNvCxnSpPr/>
          <p:nvPr/>
        </p:nvCxnSpPr>
        <p:spPr>
          <a:xfrm flipH="1">
            <a:off x="3266575" y="3372250"/>
            <a:ext cx="1764000" cy="34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4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AutoNum type="arabicPeriod"/>
            </a:pPr>
            <a:r>
              <a:rPr lang="ko"/>
              <a:t>속성만 기록한 도형으로 표기하기</a:t>
            </a:r>
            <a:endParaRPr/>
          </a:p>
        </p:txBody>
      </p:sp>
      <p:graphicFrame>
        <p:nvGraphicFramePr>
          <p:cNvPr id="414" name="Google Shape;414;p40"/>
          <p:cNvGraphicFramePr/>
          <p:nvPr/>
        </p:nvGraphicFramePr>
        <p:xfrm>
          <a:off x="571500" y="1897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{A623542B-FDB4-457F-BC92-7B238E50F8F4}</a:tableStyleId>
              </a:tblPr>
              <a:tblGrid>
                <a:gridCol w="1599375"/>
              </a:tblGrid>
              <a:tr h="443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학번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1551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이름</a:t>
                      </a:r>
                      <a:endParaRPr sz="1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전공</a:t>
                      </a:r>
                      <a:endParaRPr sz="18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415" name="Google Shape;415;p40"/>
          <p:cNvGraphicFramePr/>
          <p:nvPr/>
        </p:nvGraphicFramePr>
        <p:xfrm>
          <a:off x="3695700" y="1897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{A623542B-FDB4-457F-BC92-7B238E50F8F4}</a:tableStyleId>
              </a:tblPr>
              <a:tblGrid>
                <a:gridCol w="1599375"/>
              </a:tblGrid>
              <a:tr h="646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학번</a:t>
                      </a:r>
                      <a:endParaRPr sz="1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과목번호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1364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416" name="Google Shape;416;p40"/>
          <p:cNvGraphicFramePr/>
          <p:nvPr/>
        </p:nvGraphicFramePr>
        <p:xfrm>
          <a:off x="6743700" y="1897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{A623542B-FDB4-457F-BC92-7B238E50F8F4}</a:tableStyleId>
              </a:tblPr>
              <a:tblGrid>
                <a:gridCol w="1599375"/>
              </a:tblGrid>
              <a:tr h="443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과목번호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1551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과목이름</a:t>
                      </a:r>
                      <a:endParaRPr sz="1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학점</a:t>
                      </a:r>
                      <a:endParaRPr sz="18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4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2. 속성과  타입으로 표시</a:t>
            </a:r>
            <a:endParaRPr/>
          </a:p>
        </p:txBody>
      </p:sp>
      <p:sp>
        <p:nvSpPr>
          <p:cNvPr id="422" name="Google Shape;422;p41"/>
          <p:cNvSpPr txBox="1"/>
          <p:nvPr>
            <p:ph idx="1" type="body"/>
          </p:nvPr>
        </p:nvSpPr>
        <p:spPr>
          <a:xfrm>
            <a:off x="311700" y="1266325"/>
            <a:ext cx="8520600" cy="86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속성에 데한 자료의 타입과 크기, 제약사항등을 표기함.  이러한 구조를 물리 개체 관계도 (물리 ERD) 라고 합니다.</a:t>
            </a:r>
            <a:endParaRPr/>
          </a:p>
        </p:txBody>
      </p:sp>
      <p:graphicFrame>
        <p:nvGraphicFramePr>
          <p:cNvPr id="423" name="Google Shape;423;p41"/>
          <p:cNvGraphicFramePr/>
          <p:nvPr/>
        </p:nvGraphicFramePr>
        <p:xfrm>
          <a:off x="218900" y="2354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{A623542B-FDB4-457F-BC92-7B238E50F8F4}</a:tableStyleId>
              </a:tblPr>
              <a:tblGrid>
                <a:gridCol w="2385450"/>
              </a:tblGrid>
              <a:tr h="443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학번: CHAR(3)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551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이름: CHAR(6) NOT NULL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전공: CHAR(7)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424" name="Google Shape;424;p41"/>
          <p:cNvGraphicFramePr/>
          <p:nvPr/>
        </p:nvGraphicFramePr>
        <p:xfrm>
          <a:off x="3314700" y="2354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{A623542B-FDB4-457F-BC92-7B238E50F8F4}</a:tableStyleId>
              </a:tblPr>
              <a:tblGrid>
                <a:gridCol w="2385450"/>
              </a:tblGrid>
              <a:tr h="646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학번 : CHAR(3)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과목번호 : CHAR(3)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364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425" name="Google Shape;425;p41"/>
          <p:cNvGraphicFramePr/>
          <p:nvPr/>
        </p:nvGraphicFramePr>
        <p:xfrm>
          <a:off x="6591300" y="2354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{A623542B-FDB4-457F-BC92-7B238E50F8F4}</a:tableStyleId>
              </a:tblPr>
              <a:tblGrid>
                <a:gridCol w="2385450"/>
              </a:tblGrid>
              <a:tr h="443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과목번호 : CHAR(3)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551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과목이름 : CHAR(10) NN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학점 : INT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관계형 데이터 모델</a:t>
            </a:r>
            <a:endParaRPr/>
          </a:p>
        </p:txBody>
      </p:sp>
      <p:sp>
        <p:nvSpPr>
          <p:cNvPr id="94" name="Google Shape;94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관계형 데이터 모델은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데이터를 </a:t>
            </a:r>
            <a:r>
              <a:rPr b="1" lang="ko">
                <a:solidFill>
                  <a:srgbClr val="0000FF"/>
                </a:solidFill>
              </a:rPr>
              <a:t>릴레이션 (Relation)</a:t>
            </a:r>
            <a:r>
              <a:rPr lang="ko"/>
              <a:t> 으로 표현하는 </a:t>
            </a:r>
            <a:r>
              <a:rPr lang="ko" u="sng"/>
              <a:t>‘논리적 데이터 모델’</a:t>
            </a:r>
            <a:r>
              <a:rPr lang="ko"/>
              <a:t> 이다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** 참고로, 릴레이션은 그동안 배워오셨던 </a:t>
            </a:r>
            <a:r>
              <a:rPr b="1" lang="ko"/>
              <a:t>‘테이블(table)’</a:t>
            </a:r>
            <a:r>
              <a:rPr lang="ko"/>
              <a:t> 입니다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4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3. 정보공학적 도형 표기</a:t>
            </a:r>
            <a:endParaRPr/>
          </a:p>
        </p:txBody>
      </p:sp>
      <p:graphicFrame>
        <p:nvGraphicFramePr>
          <p:cNvPr id="431" name="Google Shape;431;p42"/>
          <p:cNvGraphicFramePr/>
          <p:nvPr/>
        </p:nvGraphicFramePr>
        <p:xfrm>
          <a:off x="142700" y="1440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{A623542B-FDB4-457F-BC92-7B238E50F8F4}</a:tableStyleId>
              </a:tblPr>
              <a:tblGrid>
                <a:gridCol w="2385450"/>
              </a:tblGrid>
              <a:tr h="443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학번: CHAR(3)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551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이름: CHAR(6) NOT NULL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전공: CHAR(7)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432" name="Google Shape;432;p42"/>
          <p:cNvGraphicFramePr/>
          <p:nvPr/>
        </p:nvGraphicFramePr>
        <p:xfrm>
          <a:off x="3682375" y="1432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{A623542B-FDB4-457F-BC92-7B238E50F8F4}</a:tableStyleId>
              </a:tblPr>
              <a:tblGrid>
                <a:gridCol w="1931650"/>
              </a:tblGrid>
              <a:tr h="646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학번 : CHAR(3)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과목번호 : CHAR(3)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364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433" name="Google Shape;433;p42"/>
          <p:cNvGraphicFramePr/>
          <p:nvPr/>
        </p:nvGraphicFramePr>
        <p:xfrm>
          <a:off x="6743700" y="1440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{A623542B-FDB4-457F-BC92-7B238E50F8F4}</a:tableStyleId>
              </a:tblPr>
              <a:tblGrid>
                <a:gridCol w="2181925"/>
              </a:tblGrid>
              <a:tr h="443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과목번호 : CHAR(3)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551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과목이름 : CHAR(10) NN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학점 : INT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434" name="Google Shape;434;p42"/>
          <p:cNvCxnSpPr/>
          <p:nvPr/>
        </p:nvCxnSpPr>
        <p:spPr>
          <a:xfrm flipH="1" rot="10800000">
            <a:off x="2523800" y="2500350"/>
            <a:ext cx="1196400" cy="1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5" name="Google Shape;435;p42"/>
          <p:cNvCxnSpPr/>
          <p:nvPr/>
        </p:nvCxnSpPr>
        <p:spPr>
          <a:xfrm flipH="1" rot="10800000">
            <a:off x="5648000" y="2515350"/>
            <a:ext cx="1134600" cy="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6" name="Google Shape;436;p42"/>
          <p:cNvCxnSpPr/>
          <p:nvPr/>
        </p:nvCxnSpPr>
        <p:spPr>
          <a:xfrm flipH="1">
            <a:off x="3469612" y="2323531"/>
            <a:ext cx="207000" cy="16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7" name="Google Shape;437;p42"/>
          <p:cNvCxnSpPr/>
          <p:nvPr/>
        </p:nvCxnSpPr>
        <p:spPr>
          <a:xfrm rot="10800000">
            <a:off x="3488525" y="2510775"/>
            <a:ext cx="216300" cy="15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38" name="Google Shape;438;p42"/>
          <p:cNvSpPr/>
          <p:nvPr/>
        </p:nvSpPr>
        <p:spPr>
          <a:xfrm>
            <a:off x="3272278" y="2391309"/>
            <a:ext cx="207000" cy="2070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p42"/>
          <p:cNvSpPr/>
          <p:nvPr/>
        </p:nvSpPr>
        <p:spPr>
          <a:xfrm>
            <a:off x="5872481" y="2419519"/>
            <a:ext cx="207000" cy="2070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0" name="Google Shape;440;p42"/>
          <p:cNvCxnSpPr/>
          <p:nvPr/>
        </p:nvCxnSpPr>
        <p:spPr>
          <a:xfrm>
            <a:off x="5641329" y="2342331"/>
            <a:ext cx="231000" cy="16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1" name="Google Shape;441;p42"/>
          <p:cNvCxnSpPr/>
          <p:nvPr/>
        </p:nvCxnSpPr>
        <p:spPr>
          <a:xfrm flipH="1" rot="10800000">
            <a:off x="5609825" y="2529581"/>
            <a:ext cx="241500" cy="15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4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관계 도형 의미</a:t>
            </a:r>
            <a:endParaRPr/>
          </a:p>
        </p:txBody>
      </p:sp>
      <p:graphicFrame>
        <p:nvGraphicFramePr>
          <p:cNvPr id="447" name="Google Shape;447;p43"/>
          <p:cNvGraphicFramePr/>
          <p:nvPr/>
        </p:nvGraphicFramePr>
        <p:xfrm>
          <a:off x="623400" y="1370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{A623542B-FDB4-457F-BC92-7B238E50F8F4}</a:tableStyleId>
              </a:tblPr>
              <a:tblGrid>
                <a:gridCol w="2105600"/>
                <a:gridCol w="3591300"/>
              </a:tblGrid>
              <a:tr h="585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기호</a:t>
                      </a:r>
                      <a:endParaRPr sz="1800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의미</a:t>
                      </a:r>
                      <a:endParaRPr sz="1800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</a:tr>
              <a:tr h="585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필수 (Mandatory)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585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선택적 (Optional)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585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다중 (Many, Multiple)</a:t>
                      </a:r>
                      <a:endParaRPr sz="18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448" name="Google Shape;448;p43"/>
          <p:cNvCxnSpPr/>
          <p:nvPr/>
        </p:nvCxnSpPr>
        <p:spPr>
          <a:xfrm>
            <a:off x="1839325" y="2084750"/>
            <a:ext cx="0" cy="30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49" name="Google Shape;449;p43"/>
          <p:cNvSpPr/>
          <p:nvPr/>
        </p:nvSpPr>
        <p:spPr>
          <a:xfrm>
            <a:off x="1654072" y="2645643"/>
            <a:ext cx="370500" cy="3705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50" name="Google Shape;450;p43"/>
          <p:cNvCxnSpPr/>
          <p:nvPr/>
        </p:nvCxnSpPr>
        <p:spPr>
          <a:xfrm flipH="1">
            <a:off x="1717012" y="3237931"/>
            <a:ext cx="207000" cy="16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1" name="Google Shape;451;p43"/>
          <p:cNvCxnSpPr/>
          <p:nvPr/>
        </p:nvCxnSpPr>
        <p:spPr>
          <a:xfrm rot="10800000">
            <a:off x="1735925" y="3425175"/>
            <a:ext cx="216300" cy="15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4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다양한 관계 표현..</a:t>
            </a:r>
            <a:endParaRPr/>
          </a:p>
        </p:txBody>
      </p:sp>
      <p:pic>
        <p:nvPicPr>
          <p:cNvPr id="457" name="Google Shape;457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304825"/>
            <a:ext cx="5734050" cy="354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2" name="Google Shape;462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625" y="-32100"/>
            <a:ext cx="9070376" cy="4833941"/>
          </a:xfrm>
          <a:prstGeom prst="rect">
            <a:avLst/>
          </a:prstGeom>
          <a:noFill/>
          <a:ln>
            <a:noFill/>
          </a:ln>
        </p:spPr>
      </p:pic>
      <p:sp>
        <p:nvSpPr>
          <p:cNvPr id="463" name="Google Shape;463;p45"/>
          <p:cNvSpPr txBox="1"/>
          <p:nvPr>
            <p:ph type="title"/>
          </p:nvPr>
        </p:nvSpPr>
        <p:spPr>
          <a:xfrm>
            <a:off x="6959675" y="214475"/>
            <a:ext cx="19638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실무예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4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9" name="Google Shape;469;p4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470" name="Google Shape;470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12863"/>
            <a:ext cx="9144001" cy="4717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47"/>
          <p:cNvSpPr txBox="1"/>
          <p:nvPr>
            <p:ph type="title"/>
          </p:nvPr>
        </p:nvSpPr>
        <p:spPr>
          <a:xfrm>
            <a:off x="311700" y="64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테이블 명세서 </a:t>
            </a:r>
            <a:endParaRPr/>
          </a:p>
        </p:txBody>
      </p:sp>
      <p:pic>
        <p:nvPicPr>
          <p:cNvPr id="476" name="Google Shape;476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00" y="695225"/>
            <a:ext cx="8456957" cy="406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48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식별 관계 / 비식별 관계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(identifying) / (Non-identifying)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49"/>
          <p:cNvSpPr txBox="1"/>
          <p:nvPr>
            <p:ph type="title"/>
          </p:nvPr>
        </p:nvSpPr>
        <p:spPr>
          <a:xfrm>
            <a:off x="311700" y="1402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식별관계 (Identifying)</a:t>
            </a:r>
            <a:endParaRPr/>
          </a:p>
        </p:txBody>
      </p:sp>
      <p:sp>
        <p:nvSpPr>
          <p:cNvPr id="487" name="Google Shape;487;p49"/>
          <p:cNvSpPr txBox="1"/>
          <p:nvPr/>
        </p:nvSpPr>
        <p:spPr>
          <a:xfrm>
            <a:off x="310875" y="793650"/>
            <a:ext cx="8553600" cy="593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식별관계란 개체 A, B 사이의 관계에서 </a:t>
            </a:r>
            <a:r>
              <a:rPr lang="ko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A 개체의 기본키가 B 객체의 외래키이면서 동시에 B객체의 기본키가 되는 관계</a:t>
            </a:r>
            <a:r>
              <a:rPr lang="ko">
                <a:latin typeface="Open Sans"/>
                <a:ea typeface="Open Sans"/>
                <a:cs typeface="Open Sans"/>
                <a:sym typeface="Open Sans"/>
              </a:rPr>
              <a:t>..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488" name="Google Shape;488;p49"/>
          <p:cNvGraphicFramePr/>
          <p:nvPr/>
        </p:nvGraphicFramePr>
        <p:xfrm>
          <a:off x="1438100" y="1744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{A623542B-FDB4-457F-BC92-7B238E50F8F4}</a:tableStyleId>
              </a:tblPr>
              <a:tblGrid>
                <a:gridCol w="2385450"/>
              </a:tblGrid>
              <a:tr h="443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지점코드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551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은행명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지점명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전화번호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팩스번호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우편번호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주소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등급코드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489" name="Google Shape;489;p49"/>
          <p:cNvGraphicFramePr/>
          <p:nvPr/>
        </p:nvGraphicFramePr>
        <p:xfrm>
          <a:off x="4977775" y="1737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{A623542B-FDB4-457F-BC92-7B238E50F8F4}</a:tableStyleId>
              </a:tblPr>
              <a:tblGrid>
                <a:gridCol w="1931650"/>
              </a:tblGrid>
              <a:tr h="646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지점코드(FK)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364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개설년도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지점장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직원수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거래단위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490" name="Google Shape;490;p49"/>
          <p:cNvCxnSpPr/>
          <p:nvPr/>
        </p:nvCxnSpPr>
        <p:spPr>
          <a:xfrm flipH="1" rot="10800000">
            <a:off x="3819200" y="2852166"/>
            <a:ext cx="1196400" cy="1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1" name="Google Shape;491;p49"/>
          <p:cNvCxnSpPr/>
          <p:nvPr/>
        </p:nvCxnSpPr>
        <p:spPr>
          <a:xfrm flipH="1">
            <a:off x="3975712" y="2704531"/>
            <a:ext cx="5700" cy="28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92" name="Google Shape;492;p49"/>
          <p:cNvSpPr/>
          <p:nvPr/>
        </p:nvSpPr>
        <p:spPr>
          <a:xfrm>
            <a:off x="4643878" y="2743125"/>
            <a:ext cx="207000" cy="2070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3" name="Google Shape;493;p49"/>
          <p:cNvSpPr txBox="1"/>
          <p:nvPr/>
        </p:nvSpPr>
        <p:spPr>
          <a:xfrm>
            <a:off x="2240775" y="1417100"/>
            <a:ext cx="956400" cy="3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&lt;A:지점&gt;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94" name="Google Shape;494;p49"/>
          <p:cNvSpPr txBox="1"/>
          <p:nvPr/>
        </p:nvSpPr>
        <p:spPr>
          <a:xfrm>
            <a:off x="5288775" y="1417100"/>
            <a:ext cx="1355400" cy="3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&lt;B:지점세부&gt;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495" name="Google Shape;495;p49"/>
          <p:cNvCxnSpPr/>
          <p:nvPr/>
        </p:nvCxnSpPr>
        <p:spPr>
          <a:xfrm flipH="1">
            <a:off x="4890112" y="2704531"/>
            <a:ext cx="5700" cy="28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96" name="Google Shape;496;p49"/>
          <p:cNvSpPr txBox="1"/>
          <p:nvPr/>
        </p:nvSpPr>
        <p:spPr>
          <a:xfrm>
            <a:off x="488950" y="3883475"/>
            <a:ext cx="8303100" cy="8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B 객체의 존재 여부가 A 객체의 존재여부에 의존적인 경우에 발생,  도형에서 식별관계는 ‘실선’으로 표시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50"/>
          <p:cNvSpPr txBox="1"/>
          <p:nvPr>
            <p:ph type="title"/>
          </p:nvPr>
        </p:nvSpPr>
        <p:spPr>
          <a:xfrm>
            <a:off x="311700" y="64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비식별 관계 (Non-identifying)</a:t>
            </a:r>
            <a:endParaRPr/>
          </a:p>
        </p:txBody>
      </p:sp>
      <p:sp>
        <p:nvSpPr>
          <p:cNvPr id="502" name="Google Shape;502;p50"/>
          <p:cNvSpPr txBox="1"/>
          <p:nvPr>
            <p:ph idx="1" type="body"/>
          </p:nvPr>
        </p:nvSpPr>
        <p:spPr>
          <a:xfrm>
            <a:off x="311700" y="8091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개체 A, B 사이의 관계에서 A 개체의 기본키가 B 개체의 비기본키 영역에서 외래키가 되는 관계</a:t>
            </a:r>
            <a:endParaRPr/>
          </a:p>
        </p:txBody>
      </p:sp>
      <p:graphicFrame>
        <p:nvGraphicFramePr>
          <p:cNvPr id="503" name="Google Shape;503;p50"/>
          <p:cNvGraphicFramePr/>
          <p:nvPr/>
        </p:nvGraphicFramePr>
        <p:xfrm>
          <a:off x="1285700" y="1973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{A623542B-FDB4-457F-BC92-7B238E50F8F4}</a:tableStyleId>
              </a:tblPr>
              <a:tblGrid>
                <a:gridCol w="2385450"/>
              </a:tblGrid>
              <a:tr h="329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등급코드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153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온라인회원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오프라인회원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VIP회원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특별회원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504" name="Google Shape;504;p50"/>
          <p:cNvGraphicFramePr/>
          <p:nvPr/>
        </p:nvGraphicFramePr>
        <p:xfrm>
          <a:off x="4901575" y="1737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{A623542B-FDB4-457F-BC92-7B238E50F8F4}</a:tableStyleId>
              </a:tblPr>
              <a:tblGrid>
                <a:gridCol w="1931650"/>
              </a:tblGrid>
              <a:tr h="355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지점코드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364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은행명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지점명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전화번호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팩스번호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우편번호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주소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등급코드(</a:t>
                      </a:r>
                      <a:r>
                        <a:rPr b="1" lang="ko"/>
                        <a:t>FK</a:t>
                      </a:r>
                      <a:r>
                        <a:rPr lang="ko"/>
                        <a:t>)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505" name="Google Shape;505;p50"/>
          <p:cNvCxnSpPr/>
          <p:nvPr/>
        </p:nvCxnSpPr>
        <p:spPr>
          <a:xfrm flipH="1" rot="10800000">
            <a:off x="3666800" y="2775966"/>
            <a:ext cx="1196400" cy="1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506" name="Google Shape;506;p50"/>
          <p:cNvCxnSpPr/>
          <p:nvPr/>
        </p:nvCxnSpPr>
        <p:spPr>
          <a:xfrm flipH="1">
            <a:off x="3823312" y="2628331"/>
            <a:ext cx="5700" cy="28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07" name="Google Shape;507;p50"/>
          <p:cNvSpPr/>
          <p:nvPr/>
        </p:nvSpPr>
        <p:spPr>
          <a:xfrm>
            <a:off x="4491478" y="2666925"/>
            <a:ext cx="207000" cy="2070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8" name="Google Shape;508;p50"/>
          <p:cNvSpPr txBox="1"/>
          <p:nvPr/>
        </p:nvSpPr>
        <p:spPr>
          <a:xfrm>
            <a:off x="1783575" y="1569500"/>
            <a:ext cx="1278000" cy="3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&lt;A:지점등급&gt;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09" name="Google Shape;509;p50"/>
          <p:cNvSpPr txBox="1"/>
          <p:nvPr/>
        </p:nvSpPr>
        <p:spPr>
          <a:xfrm>
            <a:off x="5136375" y="1340900"/>
            <a:ext cx="1355400" cy="3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&lt;B:지점&gt;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510" name="Google Shape;510;p50"/>
          <p:cNvCxnSpPr/>
          <p:nvPr/>
        </p:nvCxnSpPr>
        <p:spPr>
          <a:xfrm flipH="1">
            <a:off x="4737712" y="2628331"/>
            <a:ext cx="5700" cy="28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11" name="Google Shape;511;p50"/>
          <p:cNvSpPr txBox="1"/>
          <p:nvPr/>
        </p:nvSpPr>
        <p:spPr>
          <a:xfrm>
            <a:off x="488950" y="3883475"/>
            <a:ext cx="8303100" cy="8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B 객체의 존재 여부는 A 객체의 존재여부와 관계없이 존재,  일반적으로 현실셰계에서는 ‘비식별관계’ 로 존재하는 경우가 많~으며,  도형에서 식별관계는 ‘점선’으로 표시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 txBox="1"/>
          <p:nvPr>
            <p:ph type="title"/>
          </p:nvPr>
        </p:nvSpPr>
        <p:spPr>
          <a:xfrm>
            <a:off x="387900" y="2926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관계형 데이터 모델에 등장하는 용어들</a:t>
            </a:r>
            <a:endParaRPr/>
          </a:p>
        </p:txBody>
      </p:sp>
      <p:sp>
        <p:nvSpPr>
          <p:cNvPr id="100" name="Google Shape;100;p16"/>
          <p:cNvSpPr txBox="1"/>
          <p:nvPr>
            <p:ph idx="1" type="body"/>
          </p:nvPr>
        </p:nvSpPr>
        <p:spPr>
          <a:xfrm>
            <a:off x="464100" y="1113925"/>
            <a:ext cx="5322300" cy="318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속성 </a:t>
            </a:r>
            <a:r>
              <a:rPr lang="ko"/>
              <a:t>(attribute)</a:t>
            </a:r>
            <a:endParaRPr/>
          </a:p>
          <a:p>
            <a:pPr indent="0" lvl="0" marL="0" rtl="0" algn="l">
              <a:lnSpc>
                <a:spcPct val="114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1" lang="ko"/>
              <a:t>튜플 </a:t>
            </a:r>
            <a:r>
              <a:rPr lang="ko"/>
              <a:t>(tuple)</a:t>
            </a:r>
            <a:endParaRPr/>
          </a:p>
          <a:p>
            <a:pPr indent="0" lvl="0" marL="0" rtl="0" algn="l">
              <a:lnSpc>
                <a:spcPct val="114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1" lang="ko"/>
              <a:t>도메인</a:t>
            </a:r>
            <a:r>
              <a:rPr lang="ko"/>
              <a:t>( domain )</a:t>
            </a:r>
            <a:endParaRPr/>
          </a:p>
          <a:p>
            <a:pPr indent="0" lvl="0" marL="0" rtl="0" algn="l">
              <a:lnSpc>
                <a:spcPct val="114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1" lang="ko"/>
              <a:t>릴레이션</a:t>
            </a:r>
            <a:r>
              <a:rPr lang="ko"/>
              <a:t> (relation)</a:t>
            </a:r>
            <a:endParaRPr/>
          </a:p>
          <a:p>
            <a:pPr indent="0" lvl="0" marL="0" rtl="0" algn="l">
              <a:lnSpc>
                <a:spcPct val="114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1" lang="ko"/>
              <a:t>릴레이션 스키마</a:t>
            </a:r>
            <a:r>
              <a:rPr lang="ko"/>
              <a:t> (relation schema)</a:t>
            </a:r>
            <a:endParaRPr/>
          </a:p>
          <a:p>
            <a:pPr indent="0" lvl="0" marL="0" rtl="0" algn="l">
              <a:lnSpc>
                <a:spcPct val="114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1" lang="ko"/>
              <a:t>릴레이션 인스턴스</a:t>
            </a:r>
            <a:r>
              <a:rPr lang="ko"/>
              <a:t> (relation instance)</a:t>
            </a:r>
            <a:endParaRPr/>
          </a:p>
          <a:p>
            <a:pPr indent="0" lvl="0" marL="0" rtl="0" algn="l">
              <a:lnSpc>
                <a:spcPct val="114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1" lang="ko"/>
              <a:t>디그리</a:t>
            </a:r>
            <a:r>
              <a:rPr lang="ko"/>
              <a:t> (degree, 차수)</a:t>
            </a:r>
            <a:endParaRPr/>
          </a:p>
          <a:p>
            <a:pPr indent="0" lvl="0" marL="0" rtl="0" algn="l">
              <a:lnSpc>
                <a:spcPct val="114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b="1" lang="ko"/>
              <a:t>카디널리티</a:t>
            </a:r>
            <a:r>
              <a:rPr lang="ko"/>
              <a:t> (cardinality 대응수)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 txBox="1"/>
          <p:nvPr>
            <p:ph type="title"/>
          </p:nvPr>
        </p:nvSpPr>
        <p:spPr>
          <a:xfrm>
            <a:off x="311700" y="2164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관계형 데이터 구조 : </a:t>
            </a:r>
            <a:r>
              <a:rPr lang="ko">
                <a:solidFill>
                  <a:srgbClr val="0000FF"/>
                </a:solidFill>
              </a:rPr>
              <a:t>릴레이션</a:t>
            </a:r>
            <a:r>
              <a:rPr lang="ko"/>
              <a:t> </a:t>
            </a:r>
            <a:endParaRPr/>
          </a:p>
        </p:txBody>
      </p:sp>
      <p:graphicFrame>
        <p:nvGraphicFramePr>
          <p:cNvPr id="106" name="Google Shape;106;p17"/>
          <p:cNvGraphicFramePr/>
          <p:nvPr/>
        </p:nvGraphicFramePr>
        <p:xfrm>
          <a:off x="1505475" y="19510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{239A1A80-226F-4FE6-AEA3-4E070DABC93B}</a:tableStyleId>
              </a:tblPr>
              <a:tblGrid>
                <a:gridCol w="1286950"/>
                <a:gridCol w="1363600"/>
                <a:gridCol w="1777225"/>
                <a:gridCol w="1777225"/>
              </a:tblGrid>
              <a:tr h="5513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800"/>
                        <a:t>학번</a:t>
                      </a:r>
                      <a:endParaRPr b="1"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800"/>
                        <a:t>이름</a:t>
                      </a:r>
                      <a:endParaRPr b="1"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800"/>
                        <a:t>아이디</a:t>
                      </a:r>
                      <a:endParaRPr b="1"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800"/>
                        <a:t>성별</a:t>
                      </a:r>
                      <a:endParaRPr b="1"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521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9411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서진수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75true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남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21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9412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서재수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pooh94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남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21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9413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이미경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angel000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여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21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9414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김재수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gunmandu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남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07" name="Google Shape;107;p17"/>
          <p:cNvSpPr txBox="1"/>
          <p:nvPr/>
        </p:nvSpPr>
        <p:spPr>
          <a:xfrm>
            <a:off x="223625" y="978375"/>
            <a:ext cx="87774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데이터를 원자값( Atomic Value )으로 갖는 2차원 테이블 형태  → 릴레이션 (relation)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원자값 (atomic value)?</a:t>
            </a:r>
            <a:endParaRPr/>
          </a:p>
        </p:txBody>
      </p:sp>
      <p:graphicFrame>
        <p:nvGraphicFramePr>
          <p:cNvPr id="113" name="Google Shape;113;p18"/>
          <p:cNvGraphicFramePr/>
          <p:nvPr/>
        </p:nvGraphicFramePr>
        <p:xfrm>
          <a:off x="1395125" y="13810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{239A1A80-226F-4FE6-AEA3-4E070DABC93B}</a:tableStyleId>
              </a:tblPr>
              <a:tblGrid>
                <a:gridCol w="1286950"/>
                <a:gridCol w="1363600"/>
                <a:gridCol w="1777225"/>
                <a:gridCol w="1777225"/>
              </a:tblGrid>
              <a:tr h="5513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800"/>
                        <a:t>학번</a:t>
                      </a:r>
                      <a:endParaRPr b="1"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800"/>
                        <a:t>이름</a:t>
                      </a:r>
                      <a:endParaRPr b="1"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800"/>
                        <a:t>아이디</a:t>
                      </a:r>
                      <a:endParaRPr b="1"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800"/>
                        <a:t>성별</a:t>
                      </a:r>
                      <a:endParaRPr b="1"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521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9411</a:t>
                      </a:r>
                      <a:endParaRPr sz="18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9500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서진수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75true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남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21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9412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서재수</a:t>
                      </a:r>
                      <a:endParaRPr sz="18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서갑수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pooh94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남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21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9413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이미경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angel000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여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21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9414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김재수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gunmandu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남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14" name="Google Shape;114;p18"/>
          <p:cNvSpPr txBox="1"/>
          <p:nvPr/>
        </p:nvSpPr>
        <p:spPr>
          <a:xfrm>
            <a:off x="1505725" y="2008375"/>
            <a:ext cx="1009200" cy="5886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5" name="Google Shape;115;p18"/>
          <p:cNvSpPr txBox="1"/>
          <p:nvPr/>
        </p:nvSpPr>
        <p:spPr>
          <a:xfrm>
            <a:off x="2801125" y="2694175"/>
            <a:ext cx="1009200" cy="5886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6" name="Google Shape;116;p18"/>
          <p:cNvSpPr/>
          <p:nvPr/>
        </p:nvSpPr>
        <p:spPr>
          <a:xfrm>
            <a:off x="322350" y="1617700"/>
            <a:ext cx="868800" cy="1135200"/>
          </a:xfrm>
          <a:prstGeom prst="wedgeRectCallout">
            <a:avLst>
              <a:gd fmla="val 70986" name="adj1"/>
              <a:gd fmla="val 5556" name="adj2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FF0000"/>
                </a:solidFill>
              </a:rPr>
              <a:t>불가!</a:t>
            </a:r>
            <a:endParaRPr sz="18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릴레이션은 ‘논리적 구조’다</a:t>
            </a:r>
            <a:endParaRPr/>
          </a:p>
        </p:txBody>
      </p:sp>
      <p:sp>
        <p:nvSpPr>
          <p:cNvPr id="122" name="Google Shape;122;p1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 sz="2400"/>
              <a:t>‘물리적인 저장 구조’가 아닙니다.</a:t>
            </a:r>
            <a:endParaRPr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릴레이션 구조 = 스키마 + 인스턴스</a:t>
            </a:r>
            <a:endParaRPr/>
          </a:p>
        </p:txBody>
      </p:sp>
      <p:graphicFrame>
        <p:nvGraphicFramePr>
          <p:cNvPr id="128" name="Google Shape;128;p20"/>
          <p:cNvGraphicFramePr/>
          <p:nvPr/>
        </p:nvGraphicFramePr>
        <p:xfrm>
          <a:off x="513100" y="15317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{239A1A80-226F-4FE6-AEA3-4E070DABC93B}</a:tableStyleId>
              </a:tblPr>
              <a:tblGrid>
                <a:gridCol w="1286950"/>
                <a:gridCol w="1363600"/>
                <a:gridCol w="1777225"/>
                <a:gridCol w="1777225"/>
              </a:tblGrid>
              <a:tr h="5513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800"/>
                        <a:t>학번</a:t>
                      </a:r>
                      <a:endParaRPr b="1"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800"/>
                        <a:t>이름</a:t>
                      </a:r>
                      <a:endParaRPr b="1"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800"/>
                        <a:t>아이디</a:t>
                      </a:r>
                      <a:endParaRPr b="1"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800"/>
                        <a:t>성별</a:t>
                      </a:r>
                      <a:endParaRPr b="1"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521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9411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서진수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75true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남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21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9412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서재수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pooh94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남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21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9413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이미경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angel000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여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21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9414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김재수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gunmandu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남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29" name="Google Shape;129;p20"/>
          <p:cNvSpPr/>
          <p:nvPr/>
        </p:nvSpPr>
        <p:spPr>
          <a:xfrm>
            <a:off x="321475" y="1397700"/>
            <a:ext cx="6499200" cy="8106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0"/>
          <p:cNvSpPr/>
          <p:nvPr/>
        </p:nvSpPr>
        <p:spPr>
          <a:xfrm>
            <a:off x="321475" y="2159700"/>
            <a:ext cx="6499200" cy="2117100"/>
          </a:xfrm>
          <a:prstGeom prst="roundRect">
            <a:avLst>
              <a:gd fmla="val 4620" name="adj"/>
            </a:avLst>
          </a:prstGeom>
          <a:noFill/>
          <a:ln cap="flat" cmpd="sng" w="19050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0"/>
          <p:cNvSpPr/>
          <p:nvPr/>
        </p:nvSpPr>
        <p:spPr>
          <a:xfrm>
            <a:off x="7114250" y="1411675"/>
            <a:ext cx="1718100" cy="810600"/>
          </a:xfrm>
          <a:prstGeom prst="wedgeRectCallout">
            <a:avLst>
              <a:gd fmla="val -67084" name="adj1"/>
              <a:gd fmla="val -12068" name="adj2"/>
            </a:avLst>
          </a:prstGeom>
          <a:solidFill>
            <a:srgbClr val="FFFFF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rgbClr val="0000FF"/>
                </a:solidFill>
              </a:rPr>
              <a:t>릴레이션 </a:t>
            </a:r>
            <a:endParaRPr b="1" sz="18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rgbClr val="0000FF"/>
                </a:solidFill>
              </a:rPr>
              <a:t>스키마</a:t>
            </a:r>
            <a:endParaRPr b="1" sz="1800">
              <a:solidFill>
                <a:srgbClr val="0000FF"/>
              </a:solidFill>
            </a:endParaRPr>
          </a:p>
        </p:txBody>
      </p:sp>
      <p:sp>
        <p:nvSpPr>
          <p:cNvPr id="132" name="Google Shape;132;p20"/>
          <p:cNvSpPr/>
          <p:nvPr/>
        </p:nvSpPr>
        <p:spPr>
          <a:xfrm>
            <a:off x="7114250" y="2402275"/>
            <a:ext cx="1718100" cy="810600"/>
          </a:xfrm>
          <a:prstGeom prst="wedgeRectCallout">
            <a:avLst>
              <a:gd fmla="val -67084" name="adj1"/>
              <a:gd fmla="val -12068" name="adj2"/>
            </a:avLst>
          </a:prstGeom>
          <a:solidFill>
            <a:srgbClr val="FFFFFF"/>
          </a:solidFill>
          <a:ln cap="flat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rgbClr val="9900FF"/>
                </a:solidFill>
              </a:rPr>
              <a:t>릴레이션 </a:t>
            </a:r>
            <a:endParaRPr b="1" sz="1800">
              <a:solidFill>
                <a:srgbClr val="99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rgbClr val="9900FF"/>
                </a:solidFill>
              </a:rPr>
              <a:t>인스턴스</a:t>
            </a:r>
            <a:endParaRPr b="1" sz="1800">
              <a:solidFill>
                <a:srgbClr val="9900FF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/>
          <p:nvPr>
            <p:ph type="title"/>
          </p:nvPr>
        </p:nvSpPr>
        <p:spPr>
          <a:xfrm>
            <a:off x="311700" y="64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릴레이션의 ‘속성’  , ‘튜플’</a:t>
            </a:r>
            <a:endParaRPr/>
          </a:p>
        </p:txBody>
      </p:sp>
      <p:graphicFrame>
        <p:nvGraphicFramePr>
          <p:cNvPr id="138" name="Google Shape;138;p21"/>
          <p:cNvGraphicFramePr/>
          <p:nvPr/>
        </p:nvGraphicFramePr>
        <p:xfrm>
          <a:off x="1124475" y="20272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{239A1A80-226F-4FE6-AEA3-4E070DABC93B}</a:tableStyleId>
              </a:tblPr>
              <a:tblGrid>
                <a:gridCol w="1286950"/>
                <a:gridCol w="1363600"/>
                <a:gridCol w="1777225"/>
                <a:gridCol w="1777225"/>
              </a:tblGrid>
              <a:tr h="5513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800"/>
                        <a:t>학번</a:t>
                      </a:r>
                      <a:endParaRPr b="1"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800"/>
                        <a:t>이름</a:t>
                      </a:r>
                      <a:endParaRPr b="1"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800"/>
                        <a:t>아이디</a:t>
                      </a:r>
                      <a:endParaRPr b="1"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800"/>
                        <a:t>성별</a:t>
                      </a:r>
                      <a:endParaRPr b="1"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521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9411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서진수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75true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남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21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9412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서재수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pooh94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남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21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9413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이미경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angel000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여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21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9414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김재수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gunmandu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남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39" name="Google Shape;139;p21"/>
          <p:cNvSpPr/>
          <p:nvPr/>
        </p:nvSpPr>
        <p:spPr>
          <a:xfrm>
            <a:off x="1344475" y="1504825"/>
            <a:ext cx="937500" cy="333000"/>
          </a:xfrm>
          <a:prstGeom prst="wedgeRoundRectCallout">
            <a:avLst>
              <a:gd fmla="val 2627" name="adj1"/>
              <a:gd fmla="val 98161" name="adj2"/>
              <a:gd fmla="val 0" name="adj3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속성</a:t>
            </a:r>
            <a:endParaRPr/>
          </a:p>
        </p:txBody>
      </p:sp>
      <p:sp>
        <p:nvSpPr>
          <p:cNvPr id="140" name="Google Shape;140;p21"/>
          <p:cNvSpPr/>
          <p:nvPr/>
        </p:nvSpPr>
        <p:spPr>
          <a:xfrm>
            <a:off x="2563675" y="1504825"/>
            <a:ext cx="937500" cy="333000"/>
          </a:xfrm>
          <a:prstGeom prst="wedgeRoundRectCallout">
            <a:avLst>
              <a:gd fmla="val 2627" name="adj1"/>
              <a:gd fmla="val 98161" name="adj2"/>
              <a:gd fmla="val 0" name="adj3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속성</a:t>
            </a:r>
            <a:endParaRPr/>
          </a:p>
        </p:txBody>
      </p:sp>
      <p:sp>
        <p:nvSpPr>
          <p:cNvPr id="141" name="Google Shape;141;p21"/>
          <p:cNvSpPr/>
          <p:nvPr/>
        </p:nvSpPr>
        <p:spPr>
          <a:xfrm>
            <a:off x="4163875" y="1504825"/>
            <a:ext cx="937500" cy="333000"/>
          </a:xfrm>
          <a:prstGeom prst="wedgeRoundRectCallout">
            <a:avLst>
              <a:gd fmla="val 2627" name="adj1"/>
              <a:gd fmla="val 98161" name="adj2"/>
              <a:gd fmla="val 0" name="adj3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속성</a:t>
            </a:r>
            <a:endParaRPr/>
          </a:p>
        </p:txBody>
      </p:sp>
      <p:sp>
        <p:nvSpPr>
          <p:cNvPr id="142" name="Google Shape;142;p21"/>
          <p:cNvSpPr/>
          <p:nvPr/>
        </p:nvSpPr>
        <p:spPr>
          <a:xfrm>
            <a:off x="5916475" y="1504825"/>
            <a:ext cx="937500" cy="333000"/>
          </a:xfrm>
          <a:prstGeom prst="wedgeRoundRectCallout">
            <a:avLst>
              <a:gd fmla="val 2627" name="adj1"/>
              <a:gd fmla="val 98161" name="adj2"/>
              <a:gd fmla="val 0" name="adj3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속성</a:t>
            </a:r>
            <a:endParaRPr/>
          </a:p>
        </p:txBody>
      </p:sp>
      <p:sp>
        <p:nvSpPr>
          <p:cNvPr id="143" name="Google Shape;143;p21"/>
          <p:cNvSpPr/>
          <p:nvPr/>
        </p:nvSpPr>
        <p:spPr>
          <a:xfrm>
            <a:off x="7516675" y="2647825"/>
            <a:ext cx="937500" cy="333000"/>
          </a:xfrm>
          <a:prstGeom prst="wedgeRoundRectCallout">
            <a:avLst>
              <a:gd fmla="val -83800" name="adj1"/>
              <a:gd fmla="val -2342" name="adj2"/>
              <a:gd fmla="val 0" name="adj3"/>
            </a:avLst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튶플</a:t>
            </a:r>
            <a:endParaRPr/>
          </a:p>
        </p:txBody>
      </p:sp>
      <p:sp>
        <p:nvSpPr>
          <p:cNvPr id="144" name="Google Shape;144;p21"/>
          <p:cNvSpPr/>
          <p:nvPr/>
        </p:nvSpPr>
        <p:spPr>
          <a:xfrm>
            <a:off x="7516675" y="3181225"/>
            <a:ext cx="937500" cy="333000"/>
          </a:xfrm>
          <a:prstGeom prst="wedgeRoundRectCallout">
            <a:avLst>
              <a:gd fmla="val -83800" name="adj1"/>
              <a:gd fmla="val -2342" name="adj2"/>
              <a:gd fmla="val 0" name="adj3"/>
            </a:avLst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튶플</a:t>
            </a:r>
            <a:endParaRPr/>
          </a:p>
        </p:txBody>
      </p:sp>
      <p:sp>
        <p:nvSpPr>
          <p:cNvPr id="145" name="Google Shape;145;p21"/>
          <p:cNvSpPr/>
          <p:nvPr/>
        </p:nvSpPr>
        <p:spPr>
          <a:xfrm>
            <a:off x="7516675" y="3638425"/>
            <a:ext cx="937500" cy="333000"/>
          </a:xfrm>
          <a:prstGeom prst="wedgeRoundRectCallout">
            <a:avLst>
              <a:gd fmla="val -83800" name="adj1"/>
              <a:gd fmla="val -2342" name="adj2"/>
              <a:gd fmla="val 0" name="adj3"/>
            </a:avLst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튶플</a:t>
            </a:r>
            <a:endParaRPr/>
          </a:p>
        </p:txBody>
      </p:sp>
      <p:sp>
        <p:nvSpPr>
          <p:cNvPr id="146" name="Google Shape;146;p21"/>
          <p:cNvSpPr/>
          <p:nvPr/>
        </p:nvSpPr>
        <p:spPr>
          <a:xfrm>
            <a:off x="7516675" y="4171825"/>
            <a:ext cx="937500" cy="333000"/>
          </a:xfrm>
          <a:prstGeom prst="wedgeRoundRectCallout">
            <a:avLst>
              <a:gd fmla="val -83800" name="adj1"/>
              <a:gd fmla="val -2342" name="adj2"/>
              <a:gd fmla="val 0" name="adj3"/>
            </a:avLst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튶플</a:t>
            </a:r>
            <a:endParaRPr/>
          </a:p>
        </p:txBody>
      </p:sp>
      <p:sp>
        <p:nvSpPr>
          <p:cNvPr id="147" name="Google Shape;147;p21"/>
          <p:cNvSpPr txBox="1"/>
          <p:nvPr/>
        </p:nvSpPr>
        <p:spPr>
          <a:xfrm>
            <a:off x="320700" y="777075"/>
            <a:ext cx="8708100" cy="54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latin typeface="Open Sans"/>
                <a:ea typeface="Open Sans"/>
                <a:cs typeface="Open Sans"/>
                <a:sym typeface="Open Sans"/>
              </a:rPr>
              <a:t>릴레이션의 열(column)  을 속성(attribute) 라 하고,  행(row) 를 튜플 (tuple) 이라 함.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