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120886-10F7-40DF-AF28-9228074C4836}">
  <a:tblStyle styleId="{2F120886-10F7-40DF-AF28-9228074C4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EC8BD3E-F5C1-443C-AA8A-0CD94DA8C6A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1c04bdb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1c04bdb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1c04bdb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1c04bdb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c04bd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c04bd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1c04b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1c04b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1c04bd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1c04bd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1c04bd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1c04bd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0641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0641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20641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20641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0641b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0641b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20641b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20641b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0641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0641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20641b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20641b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20641b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20641b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20641b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20641b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1c04bd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1c04bd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e20641b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e20641b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20641b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20641b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20641b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20641b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20641b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20641b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1c04bdb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1c04bdb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1c04bd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1c04bd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1c04bdb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1c04bdb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c04bd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c04bd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c04bd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c04bd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1c04bd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1c04bd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04bdb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1c04bd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Anomaly, Funtional Dependency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(이상, 함수적 종속)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갱신이상 (Update Anomaly)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갱신이상 은 테이블에서 튜플에 있는 속성 값을 갱신할때 일부 튜플의 정보만 갱신되어 정보에 불일치성(inconsistency) 이 생기는 증상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갱신</a:t>
            </a:r>
            <a:r>
              <a:rPr lang="ko"/>
              <a:t>이상 (예)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2832300" cy="18222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B111 과목을 수강하던 400번 학생의 학년을 한학년 올라갑니다.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문제 </a:t>
            </a:r>
            <a:r>
              <a:rPr b="0" lang="ko" sz="1800">
                <a:solidFill>
                  <a:srgbClr val="434343"/>
                </a:solidFill>
              </a:rPr>
              <a:t>(기사 15’.4 12’10, 10’7, 06’7, ..  )</a:t>
            </a:r>
            <a:r>
              <a:rPr lang="ko"/>
              <a:t>  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2739275" y="10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1046450"/>
                <a:gridCol w="1046450"/>
                <a:gridCol w="1046450"/>
                <a:gridCol w="1046450"/>
                <a:gridCol w="1046450"/>
              </a:tblGrid>
              <a:tr h="25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부품번호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부품가격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주문날짜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4"/>
          <p:cNvSpPr txBox="1"/>
          <p:nvPr/>
        </p:nvSpPr>
        <p:spPr>
          <a:xfrm>
            <a:off x="528775" y="1177725"/>
            <a:ext cx="18867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오늘쪽 &lt;주문&gt;  테이블 분석결과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이상(Anomaly) 가 발생되었다.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분석결과에 대한 이상증상은 무엇인가?  예를 들어 보면?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48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발생되는 이상 증상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391000" y="8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4177900"/>
                <a:gridCol w="4184100"/>
              </a:tblGrid>
              <a:tr h="4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이상증상 발생예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어떤 이상 증상인가?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(Functional Dependency)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를 이해하려면...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rgbClr val="0000FF"/>
                </a:solidFill>
              </a:rPr>
              <a:t>‘</a:t>
            </a:r>
            <a:r>
              <a:rPr b="1" lang="ko" sz="2400">
                <a:solidFill>
                  <a:srgbClr val="0000FF"/>
                </a:solidFill>
              </a:rPr>
              <a:t>함수적 종속’</a:t>
            </a:r>
            <a:r>
              <a:rPr lang="ko" sz="2400"/>
              <a:t> 의 의미를 꼭 알아야 합니다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 (Functional Dependency)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9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어떤 테이블 R </a:t>
            </a:r>
            <a:br>
              <a:rPr lang="ko" sz="2400"/>
            </a:br>
            <a:r>
              <a:rPr lang="ko" sz="2400"/>
              <a:t>X, Y 는 각각 R의 속성(컬럼)집합의 부분집합</a:t>
            </a:r>
            <a:br>
              <a:rPr lang="ko" sz="2400"/>
            </a:br>
            <a:r>
              <a:rPr b="1" lang="ko" sz="2400">
                <a:solidFill>
                  <a:srgbClr val="0000FF"/>
                </a:solidFill>
              </a:rPr>
              <a:t>속성 X 각 값에 대해</a:t>
            </a:r>
            <a:r>
              <a:rPr lang="ko" sz="2400"/>
              <a:t> 속성 </a:t>
            </a:r>
            <a:r>
              <a:rPr b="1" lang="ko" sz="2400">
                <a:solidFill>
                  <a:srgbClr val="0000FF"/>
                </a:solidFill>
              </a:rPr>
              <a:t>Y 의 값은 오직 하나만</a:t>
            </a:r>
            <a:r>
              <a:rPr lang="ko" sz="2400"/>
              <a:t> 대응될때</a:t>
            </a:r>
            <a:br>
              <a:rPr lang="ko" sz="2400"/>
            </a:br>
            <a:r>
              <a:rPr lang="ko" sz="2400"/>
              <a:t>Y 는 X 에 함수적 종속 관계에 있다 함.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944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{1EC8BD3E-F5C1-443C-AA8A-0CD94DA8C6A0}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소프트웨어공학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9"/>
          <p:cNvSpPr txBox="1"/>
          <p:nvPr/>
        </p:nvSpPr>
        <p:spPr>
          <a:xfrm>
            <a:off x="344425" y="1366250"/>
            <a:ext cx="3065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오른쪽 &lt;학생&gt; 테이블을 살펴보자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0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{1EC8BD3E-F5C1-443C-AA8A-0CD94DA8C6A0}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소프트웨어공학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526000" y="111800"/>
            <a:ext cx="2922600" cy="3049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‘학번’, ‘이름’ ‘학년’ ‘학과’ 는 각각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 ‘학번’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속성에 함수적 종속이다.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이름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학년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학과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혹은 아래와 같이 표기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이름, 학년, 학과</a:t>
            </a:r>
            <a:endParaRPr sz="1800">
              <a:solidFill>
                <a:srgbClr val="9900FF"/>
              </a:solidFill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359500" y="3243750"/>
            <a:ext cx="894600" cy="993900"/>
          </a:xfrm>
          <a:prstGeom prst="wedgeRoundRectCallout">
            <a:avLst>
              <a:gd fmla="val -2529" name="adj1"/>
              <a:gd fmla="val -7545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984963" y="3401850"/>
            <a:ext cx="894600" cy="993900"/>
          </a:xfrm>
          <a:prstGeom prst="wedgeRoundRectCallout">
            <a:avLst>
              <a:gd fmla="val -2529" name="adj1"/>
              <a:gd fmla="val -7545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40225"/>
            <a:ext cx="3095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종속의 의미와 그렇지 않은 예(의미)</a:t>
            </a:r>
            <a:endParaRPr/>
          </a:p>
        </p:txBody>
      </p:sp>
      <p:graphicFrame>
        <p:nvGraphicFramePr>
          <p:cNvPr id="181" name="Google Shape;181;p31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{1EC8BD3E-F5C1-443C-AA8A-0CD94DA8C6A0}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미용학과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31"/>
          <p:cNvSpPr txBox="1"/>
          <p:nvPr/>
        </p:nvSpPr>
        <p:spPr>
          <a:xfrm>
            <a:off x="358950" y="2040650"/>
            <a:ext cx="3001200" cy="2004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‘학번’ 에 종속적이다 라는 말은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‘학번’ 이 결정되면 다른 값은 올수 없다는 뜻이다.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‘학번 9411’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 에 대해서는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(서진수, 4, 컴퓨터 공학과)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외에는 다른 어떤 값도 존재할수 없다는 뜻.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 (Anomaly)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결정자, 종속자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 </a:t>
            </a:r>
            <a:r>
              <a:rPr lang="ko">
                <a:solidFill>
                  <a:srgbClr val="000000"/>
                </a:solidFill>
              </a:rPr>
              <a:t> → Y 의 관계를 갖는 속성 X, Y 에서 </a:t>
            </a:r>
            <a:br>
              <a:rPr lang="ko">
                <a:solidFill>
                  <a:srgbClr val="000000"/>
                </a:solidFill>
              </a:rPr>
            </a:br>
            <a:r>
              <a:rPr b="1" lang="ko">
                <a:solidFill>
                  <a:srgbClr val="000000"/>
                </a:solidFill>
              </a:rPr>
              <a:t>X 를 결정자 (Determinant)</a:t>
            </a:r>
            <a:r>
              <a:rPr lang="ko">
                <a:solidFill>
                  <a:srgbClr val="000000"/>
                </a:solidFill>
              </a:rPr>
              <a:t> ,  </a:t>
            </a:r>
            <a:r>
              <a:rPr b="1" lang="ko">
                <a:solidFill>
                  <a:srgbClr val="000000"/>
                </a:solidFill>
              </a:rPr>
              <a:t>Y 를 종속자 (Dependent) </a:t>
            </a:r>
            <a:r>
              <a:rPr lang="ko">
                <a:solidFill>
                  <a:srgbClr val="000000"/>
                </a:solidFill>
              </a:rPr>
              <a:t>라고 한다.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아래의 경우  ‘학번’ 이 결정자,  ‘이름’ 이 종속자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학번 → 이름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216425"/>
            <a:ext cx="509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 다이어그램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041600"/>
            <a:ext cx="85206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한 테이블에 존재하는 ‘속성’ 간의 함수적 종속관계를 그림으로 표현한것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140225"/>
            <a:ext cx="253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961525"/>
            <a:ext cx="32187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오른쪽 &lt;수강&gt; 테이블에서 함수적 종속 관계를 표현해보세요</a:t>
            </a:r>
            <a:endParaRPr/>
          </a:p>
        </p:txBody>
      </p:sp>
      <p:graphicFrame>
        <p:nvGraphicFramePr>
          <p:cNvPr id="201" name="Google Shape;201;p34"/>
          <p:cNvGraphicFramePr/>
          <p:nvPr/>
        </p:nvGraphicFramePr>
        <p:xfrm>
          <a:off x="3756550" y="2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{1EC8BD3E-F5C1-443C-AA8A-0CD94DA8C6A0}</a:tableStyleId>
              </a:tblPr>
              <a:tblGrid>
                <a:gridCol w="1180050"/>
                <a:gridCol w="1467925"/>
                <a:gridCol w="1238375"/>
                <a:gridCol w="1162250"/>
              </a:tblGrid>
              <a:tr h="38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과목번호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성적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4"/>
          <p:cNvSpPr txBox="1"/>
          <p:nvPr/>
        </p:nvSpPr>
        <p:spPr>
          <a:xfrm>
            <a:off x="471775" y="2236450"/>
            <a:ext cx="2575500" cy="89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학번, 과목번호 → 성적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학번 → 학년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1490875" y="1436650"/>
            <a:ext cx="1915500" cy="21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5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종속관계 다이어그램으로 표현</a:t>
            </a:r>
            <a:endParaRPr/>
          </a:p>
        </p:txBody>
      </p:sp>
      <p:graphicFrame>
        <p:nvGraphicFramePr>
          <p:cNvPr id="209" name="Google Shape;209;p35"/>
          <p:cNvGraphicFramePr/>
          <p:nvPr/>
        </p:nvGraphicFramePr>
        <p:xfrm>
          <a:off x="5317150" y="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{1EC8BD3E-F5C1-443C-AA8A-0CD94DA8C6A0}</a:tableStyleId>
              </a:tblPr>
              <a:tblGrid>
                <a:gridCol w="815275"/>
                <a:gridCol w="1014175"/>
                <a:gridCol w="855575"/>
                <a:gridCol w="802975"/>
              </a:tblGrid>
              <a:tr h="38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과목번호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성적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35"/>
          <p:cNvSpPr/>
          <p:nvPr/>
        </p:nvSpPr>
        <p:spPr>
          <a:xfrm>
            <a:off x="1695395" y="171265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11" name="Google Shape;211;p35"/>
          <p:cNvSpPr/>
          <p:nvPr/>
        </p:nvSpPr>
        <p:spPr>
          <a:xfrm>
            <a:off x="1695395" y="255085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12" name="Google Shape;212;p35"/>
          <p:cNvSpPr/>
          <p:nvPr/>
        </p:nvSpPr>
        <p:spPr>
          <a:xfrm>
            <a:off x="212725" y="1712650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13" name="Google Shape;213;p35"/>
          <p:cNvCxnSpPr>
            <a:stCxn id="210" idx="1"/>
            <a:endCxn id="212" idx="3"/>
          </p:cNvCxnSpPr>
          <p:nvPr/>
        </p:nvCxnSpPr>
        <p:spPr>
          <a:xfrm rot="10800000">
            <a:off x="1193795" y="1985500"/>
            <a:ext cx="501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5"/>
          <p:cNvSpPr/>
          <p:nvPr/>
        </p:nvSpPr>
        <p:spPr>
          <a:xfrm>
            <a:off x="3807675" y="2175225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15" name="Google Shape;215;p35"/>
          <p:cNvCxnSpPr>
            <a:stCxn id="207" idx="3"/>
            <a:endCxn id="214" idx="1"/>
          </p:cNvCxnSpPr>
          <p:nvPr/>
        </p:nvCxnSpPr>
        <p:spPr>
          <a:xfrm flipH="1" rot="10800000">
            <a:off x="3406375" y="2447950"/>
            <a:ext cx="401400" cy="5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완전 함수 종속,  부분함수 종속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885325"/>
            <a:ext cx="85206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&lt;수강&gt; 테이블 속성중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‘성적’ 은 (학번, 과목번호) 에   </a:t>
            </a:r>
            <a:r>
              <a:rPr b="1" lang="ko"/>
              <a:t>완전 함수적 종속 (Full Functional Dependency)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‘학년’ 은 </a:t>
            </a:r>
            <a:r>
              <a:rPr lang="ko"/>
              <a:t>(학번, 과목번호) 에 대해 완전 함수적 종속은 아니고</a:t>
            </a:r>
            <a:br>
              <a:rPr lang="ko"/>
            </a:br>
            <a:r>
              <a:rPr lang="ko"/>
              <a:t>     </a:t>
            </a:r>
            <a:r>
              <a:rPr b="1" lang="ko"/>
              <a:t>부분 함수적 종속 (Partial Functional Dependency)</a:t>
            </a:r>
            <a:r>
              <a:rPr lang="ko"/>
              <a:t> 라 함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2385400" y="2674500"/>
            <a:ext cx="1915500" cy="21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2589920" y="295050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24" name="Google Shape;224;p36"/>
          <p:cNvSpPr/>
          <p:nvPr/>
        </p:nvSpPr>
        <p:spPr>
          <a:xfrm>
            <a:off x="2589920" y="378870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25" name="Google Shape;225;p36"/>
          <p:cNvSpPr/>
          <p:nvPr/>
        </p:nvSpPr>
        <p:spPr>
          <a:xfrm>
            <a:off x="1107250" y="2950500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26" name="Google Shape;226;p36"/>
          <p:cNvCxnSpPr>
            <a:stCxn id="223" idx="1"/>
            <a:endCxn id="225" idx="3"/>
          </p:cNvCxnSpPr>
          <p:nvPr/>
        </p:nvCxnSpPr>
        <p:spPr>
          <a:xfrm rot="10800000">
            <a:off x="2088320" y="3223350"/>
            <a:ext cx="501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6"/>
          <p:cNvSpPr/>
          <p:nvPr/>
        </p:nvSpPr>
        <p:spPr>
          <a:xfrm>
            <a:off x="4702200" y="3413075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28" name="Google Shape;228;p36"/>
          <p:cNvCxnSpPr>
            <a:stCxn id="222" idx="3"/>
            <a:endCxn id="227" idx="1"/>
          </p:cNvCxnSpPr>
          <p:nvPr/>
        </p:nvCxnSpPr>
        <p:spPr>
          <a:xfrm flipH="1" rot="10800000">
            <a:off x="4300900" y="3685800"/>
            <a:ext cx="401400" cy="5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완전 함수 종속,  부분함수 종속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656725"/>
            <a:ext cx="4887000" cy="29193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7"/>
          <p:cNvGraphicFramePr/>
          <p:nvPr/>
        </p:nvGraphicFramePr>
        <p:xfrm>
          <a:off x="5317150" y="118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{1EC8BD3E-F5C1-443C-AA8A-0CD94DA8C6A0}</a:tableStyleId>
              </a:tblPr>
              <a:tblGrid>
                <a:gridCol w="815275"/>
                <a:gridCol w="1014175"/>
                <a:gridCol w="855575"/>
                <a:gridCol w="802975"/>
              </a:tblGrid>
              <a:tr h="38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과목번호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성적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문제 </a:t>
            </a:r>
            <a:r>
              <a:rPr b="0" lang="ko" sz="1800">
                <a:solidFill>
                  <a:srgbClr val="434343"/>
                </a:solidFill>
              </a:rPr>
              <a:t>(기사 15’.4 12’10)</a:t>
            </a:r>
            <a:r>
              <a:rPr lang="ko"/>
              <a:t>  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962400" y="303975"/>
            <a:ext cx="48024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&lt;주문&gt;테이블의 함수적 종속 관계를 채우시오</a:t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65775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1131600"/>
                <a:gridCol w="1131600"/>
                <a:gridCol w="1131600"/>
                <a:gridCol w="1131600"/>
                <a:gridCol w="1131600"/>
                <a:gridCol w="1131600"/>
                <a:gridCol w="113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부품번호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거래처코드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거래처지역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부품가격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주문물량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주문날짜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4281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함수적 종속관계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39"/>
          <p:cNvGraphicFramePr/>
          <p:nvPr/>
        </p:nvGraphicFramePr>
        <p:xfrm>
          <a:off x="564650" y="10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2603850"/>
                <a:gridCol w="670950"/>
                <a:gridCol w="453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주문번호, 부품번호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거래처코드, 거래처지역, 부품가격, 주문물량, 주문날짜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주문날짜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        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          </a:t>
                      </a:r>
                      <a:r>
                        <a:rPr lang="ko"/>
                        <a:t>     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부품가격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 코드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         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 (Anomaly)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테이블에서 일부 속성증의 종속으로 인하여 데이터의 </a:t>
            </a:r>
            <a:r>
              <a:rPr b="1" lang="ko"/>
              <a:t>‘중복(Redundancy)</a:t>
            </a:r>
            <a:r>
              <a:rPr lang="ko"/>
              <a:t> 이 발생하고 이러한 중복으로 인해 테이블 </a:t>
            </a:r>
            <a:r>
              <a:rPr b="1" lang="ko"/>
              <a:t>조작(manipulation) </a:t>
            </a:r>
            <a:r>
              <a:rPr lang="ko"/>
              <a:t>시 문제가 발생하는 현상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이상(Anomaly) 의 종류는 3가지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삽입 이상</a:t>
            </a:r>
            <a:r>
              <a:rPr lang="ko"/>
              <a:t> (Insertion Anomaly)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삭제 이상</a:t>
            </a:r>
            <a:r>
              <a:rPr lang="ko"/>
              <a:t>(Deletion Anomaly)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갱신 이상</a:t>
            </a:r>
            <a:r>
              <a:rPr lang="ko"/>
              <a:t>(Update Anomaly)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예:다음 과 같은 요구사항을  테이블로 설계</a:t>
            </a:r>
            <a:endParaRPr sz="34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대학교 학생에 대한 테이블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학번 </a:t>
            </a:r>
            <a:r>
              <a:rPr lang="ko"/>
              <a:t>/ </a:t>
            </a:r>
            <a:r>
              <a:rPr b="1" lang="ko"/>
              <a:t>그 학생이 수강한 과목번호</a:t>
            </a:r>
            <a:r>
              <a:rPr lang="ko"/>
              <a:t> / </a:t>
            </a:r>
            <a:r>
              <a:rPr b="1" lang="ko"/>
              <a:t>그 과목의 성적</a:t>
            </a:r>
            <a:r>
              <a:rPr lang="ko"/>
              <a:t> /  </a:t>
            </a:r>
            <a:r>
              <a:rPr b="1" lang="ko"/>
              <a:t>그 학생의 학년</a:t>
            </a:r>
            <a:r>
              <a:rPr lang="ko"/>
              <a:t>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59300" y="64025"/>
            <a:ext cx="262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작성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3086100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1" name="Google Shape;91;p17"/>
          <p:cNvSpPr/>
          <p:nvPr/>
        </p:nvSpPr>
        <p:spPr>
          <a:xfrm>
            <a:off x="381525" y="867550"/>
            <a:ext cx="1951500" cy="983700"/>
          </a:xfrm>
          <a:prstGeom prst="wedgeRectCallout">
            <a:avLst>
              <a:gd fmla="val 75858" name="adj1"/>
              <a:gd fmla="val -21896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‘학번’ + ‘과목’ 이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복합키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삽입이상 (Insertion Anomaly)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테이블에 데이터를 삽입할때 의도와는 다른 상관없이 원하지 않는 값들로 인해 삽입할수 없게 되는 현상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삽입이상 (예)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“새로운 학생이 전학(추가) 되었습니다”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학번 : 500</a:t>
            </a:r>
            <a:br>
              <a:rPr b="1" lang="ko">
                <a:solidFill>
                  <a:srgbClr val="000000"/>
                </a:solidFill>
              </a:rPr>
            </a:br>
            <a:r>
              <a:rPr b="1" lang="ko">
                <a:solidFill>
                  <a:srgbClr val="000000"/>
                </a:solidFill>
              </a:rPr>
              <a:t>학년 : 4</a:t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이상 (Deletion Anomaly)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삭제 이상 은 테이블에서 한 튜플을 삭제할때 의도와는 상관없는 값들도 함께 삭제되는, 즉 연쇄삭제가 발생하는 현상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r>
              <a:rPr lang="ko"/>
              <a:t>이상 (예)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“300번 학생이 C222 과목 등록을 취소하겠다고 합니다”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{2F120886-10F7-40DF-AF28-9228074C4836}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