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PT Sans Narrow"/>
      <p:regular r:id="rId38"/>
      <p:bold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10EAEA-D9C5-4D1C-9219-3707243A88B1}">
  <a:tblStyle styleId="{5510EAEA-D9C5-4D1C-9219-3707243A88B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04748DB-7157-4A07-9C91-70FAA3603EB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TSansNarrow-bold.fntdata"/><Relationship Id="rId16" Type="http://schemas.openxmlformats.org/officeDocument/2006/relationships/slide" Target="slides/slide10.xml"/><Relationship Id="rId38" Type="http://schemas.openxmlformats.org/officeDocument/2006/relationships/font" Target="fonts/PTSansNarrow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e26f8eaa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e26f8ea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e26f8eaa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e26f8eaa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e26f8eaa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e26f8eaa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26f8eaa4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e26f8eaa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e245ad10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e245ad10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26f8eaa4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e26f8eaa4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e26f8eaa4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e26f8eaa4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e26f8eaa4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e26f8eaa4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e26f8eaa4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e26f8eaa4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e26f8eaa4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e26f8eaa4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245ad10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245ad10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e26f8eaa4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e26f8eaa4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e26f8eaa4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e26f8eaa4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e26f8eaa4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e26f8eaa4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e26f8eaa4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e26f8eaa4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e26f8eaa4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e26f8eaa4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e26f8eaa4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e26f8eaa4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4a900d64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4a900d64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4a900d64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4a900d64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4a900d64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4a900d64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4a900d64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4a900d64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26f8eaa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e26f8eaa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4a900d64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4a900d64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4a900d64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4a900d64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e26f8eaa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e26f8eaa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e26f8eaa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e26f8eaa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e245ad10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e245ad10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e245ad10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e245ad10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a900d64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a900d64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e245ad10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e245ad10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정규화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Normalization, Normal Form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 1 정규형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테이블 R 에 속한 모든 속성의 </a:t>
            </a:r>
            <a:r>
              <a:rPr b="1" lang="ko" sz="2400">
                <a:solidFill>
                  <a:srgbClr val="0000FF"/>
                </a:solidFill>
              </a:rPr>
              <a:t>도메인(Domain)이 원자값(Atomic Value) 로만 구성된</a:t>
            </a:r>
            <a:r>
              <a:rPr lang="ko" sz="2400"/>
              <a:t> 정규형이다.   즉 테이블의 속성값이 원자 값만으로 되어 있는 정규형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왜 &lt;주문목록&gt; 은 제1 정규형이 아닌가?</a:t>
            </a:r>
            <a:endParaRPr/>
          </a:p>
        </p:txBody>
      </p:sp>
      <p:graphicFrame>
        <p:nvGraphicFramePr>
          <p:cNvPr id="160" name="Google Shape;160;p23"/>
          <p:cNvGraphicFramePr/>
          <p:nvPr/>
        </p:nvGraphicFramePr>
        <p:xfrm>
          <a:off x="797800" y="203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{E04748DB-7157-4A07-9C91-70FAA3603EB5}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제품번호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제품명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제고수량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고객번호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주문수량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73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에어컨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세탁기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F400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A900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서울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냉장고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23"/>
          <p:cNvSpPr txBox="1"/>
          <p:nvPr/>
        </p:nvSpPr>
        <p:spPr>
          <a:xfrm>
            <a:off x="311700" y="961525"/>
            <a:ext cx="8520600" cy="870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하나의 제품에 대해 여러개의 주문 관련 정보</a:t>
            </a:r>
            <a:br>
              <a:rPr lang="ko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(주문번호, 고객번호, 주소, 주문수량) 가 발생하고 있다.</a:t>
            </a:r>
            <a:endParaRPr sz="2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제1정규형으로 만들기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반복되는 주문관련 정보인 주문번호, 고객번호, 주소, 주문수량을 분리하여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&lt;제품&gt; </a:t>
            </a:r>
            <a:r>
              <a:rPr lang="ko"/>
              <a:t> 테이블과 </a:t>
            </a:r>
            <a:r>
              <a:rPr b="1" lang="ko"/>
              <a:t>&lt;제품주문&gt;</a:t>
            </a:r>
            <a:r>
              <a:rPr lang="ko"/>
              <a:t> 테이블로 만들어진다.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25"/>
          <p:cNvGraphicFramePr/>
          <p:nvPr/>
        </p:nvGraphicFramePr>
        <p:xfrm>
          <a:off x="1029950" y="8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{E04748DB-7157-4A07-9C91-70FAA3603EB5}</a:tableStyleId>
              </a:tblPr>
              <a:tblGrid>
                <a:gridCol w="1007200"/>
                <a:gridCol w="1007200"/>
                <a:gridCol w="1007200"/>
                <a:gridCol w="1007200"/>
                <a:gridCol w="1007200"/>
                <a:gridCol w="1007200"/>
                <a:gridCol w="1007200"/>
              </a:tblGrid>
              <a:tr h="29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제품번호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제품명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제고수량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주문번호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고객번호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주소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주문수량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42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에어컨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부산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세탁기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7000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F400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A900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서울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부산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60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냉장고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3" name="Google Shape;173;p25"/>
          <p:cNvCxnSpPr/>
          <p:nvPr/>
        </p:nvCxnSpPr>
        <p:spPr>
          <a:xfrm flipH="1">
            <a:off x="2287850" y="2100350"/>
            <a:ext cx="1948200" cy="504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74" name="Google Shape;174;p25"/>
          <p:cNvGraphicFramePr/>
          <p:nvPr/>
        </p:nvGraphicFramePr>
        <p:xfrm>
          <a:off x="189725" y="267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{E04748DB-7157-4A07-9C91-70FAA3603EB5}</a:tableStyleId>
              </a:tblPr>
              <a:tblGrid>
                <a:gridCol w="950300"/>
                <a:gridCol w="950300"/>
                <a:gridCol w="950300"/>
              </a:tblGrid>
              <a:tr h="38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제품번호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제품명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제고수량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5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에어컨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4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세탁기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7000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4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냉장고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5" name="Google Shape;175;p25"/>
          <p:cNvGraphicFramePr/>
          <p:nvPr/>
        </p:nvGraphicFramePr>
        <p:xfrm>
          <a:off x="4208575" y="244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{E04748DB-7157-4A07-9C91-70FAA3603EB5}</a:tableStyleId>
              </a:tblPr>
              <a:tblGrid>
                <a:gridCol w="953600"/>
                <a:gridCol w="953600"/>
                <a:gridCol w="953600"/>
                <a:gridCol w="953600"/>
                <a:gridCol w="953600"/>
              </a:tblGrid>
              <a:tr h="29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주문번호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제품번호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고객번호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주소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주문수량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부산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F400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서울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60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부산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A900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6" name="Google Shape;176;p25"/>
          <p:cNvCxnSpPr/>
          <p:nvPr/>
        </p:nvCxnSpPr>
        <p:spPr>
          <a:xfrm>
            <a:off x="4236050" y="2100350"/>
            <a:ext cx="2222400" cy="3879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5"/>
          <p:cNvSpPr txBox="1"/>
          <p:nvPr/>
        </p:nvSpPr>
        <p:spPr>
          <a:xfrm>
            <a:off x="419300" y="2326125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&lt;제품&gt;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6515300" y="2097525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&lt;제품주문2&gt;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분리된 &lt;제품주문2&gt; 테이블은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961525"/>
            <a:ext cx="85206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기본키는 (주문번호, 제품번호) 이고 여기에는 </a:t>
            </a:r>
            <a:r>
              <a:rPr b="1" lang="ko"/>
              <a:t>함수 종속</a:t>
            </a:r>
            <a:r>
              <a:rPr lang="ko"/>
              <a:t>이 있다.</a:t>
            </a:r>
            <a:endParaRPr/>
          </a:p>
        </p:txBody>
      </p:sp>
      <p:graphicFrame>
        <p:nvGraphicFramePr>
          <p:cNvPr id="185" name="Google Shape;185;p26"/>
          <p:cNvGraphicFramePr/>
          <p:nvPr/>
        </p:nvGraphicFramePr>
        <p:xfrm>
          <a:off x="1770175" y="176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{E04748DB-7157-4A07-9C91-70FAA3603EB5}</a:tableStyleId>
              </a:tblPr>
              <a:tblGrid>
                <a:gridCol w="1140000"/>
                <a:gridCol w="1140000"/>
                <a:gridCol w="1140000"/>
                <a:gridCol w="1140000"/>
                <a:gridCol w="1140000"/>
              </a:tblGrid>
              <a:tr h="29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제품번호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고객번호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주문수량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A900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6" name="Google Shape;186;p26"/>
          <p:cNvSpPr txBox="1"/>
          <p:nvPr/>
        </p:nvSpPr>
        <p:spPr>
          <a:xfrm>
            <a:off x="1770175" y="1383700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&lt;제품주문2&gt;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&lt;제품주문2&gt; 의 함수 종속</a:t>
            </a:r>
            <a:endParaRPr/>
          </a:p>
        </p:txBody>
      </p:sp>
      <p:graphicFrame>
        <p:nvGraphicFramePr>
          <p:cNvPr id="192" name="Google Shape;192;p27"/>
          <p:cNvGraphicFramePr/>
          <p:nvPr/>
        </p:nvGraphicFramePr>
        <p:xfrm>
          <a:off x="4209575" y="86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{E04748DB-7157-4A07-9C91-70FAA3603EB5}</a:tableStyleId>
              </a:tblPr>
              <a:tblGrid>
                <a:gridCol w="1889075"/>
                <a:gridCol w="670950"/>
                <a:gridCol w="2238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주문번호</a:t>
                      </a:r>
                      <a:r>
                        <a:rPr b="1" lang="ko"/>
                        <a:t>, </a:t>
                      </a:r>
                      <a:r>
                        <a:rPr b="1" lang="ko" u="sng"/>
                        <a:t>제품번호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고객번호, 주소, 주문수량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주문번호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고객번호, 주소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고객번호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주소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193" name="Google Shape;193;p27"/>
          <p:cNvSpPr txBox="1"/>
          <p:nvPr/>
        </p:nvSpPr>
        <p:spPr>
          <a:xfrm>
            <a:off x="288125" y="908813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&lt;제품주문2&gt;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4" name="Google Shape;194;p27"/>
          <p:cNvGraphicFramePr/>
          <p:nvPr/>
        </p:nvGraphicFramePr>
        <p:xfrm>
          <a:off x="242938" y="155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{E04748DB-7157-4A07-9C91-70FAA3603EB5}</a:tableStyleId>
              </a:tblPr>
              <a:tblGrid>
                <a:gridCol w="883525"/>
                <a:gridCol w="883525"/>
                <a:gridCol w="883525"/>
                <a:gridCol w="883525"/>
                <a:gridCol w="883525"/>
              </a:tblGrid>
              <a:tr h="33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</a:t>
                      </a:r>
                      <a:br>
                        <a:rPr b="1" lang="ko" u="sng"/>
                      </a:br>
                      <a:r>
                        <a:rPr b="1" lang="ko" u="sng"/>
                        <a:t>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제품</a:t>
                      </a:r>
                      <a:br>
                        <a:rPr b="1" lang="ko" u="sng"/>
                      </a:br>
                      <a:r>
                        <a:rPr b="1" lang="ko" u="sng"/>
                        <a:t>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고객</a:t>
                      </a:r>
                      <a:br>
                        <a:rPr lang="ko"/>
                      </a:br>
                      <a:r>
                        <a:rPr lang="ko"/>
                        <a:t>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</a:t>
                      </a:r>
                      <a:br>
                        <a:rPr lang="ko"/>
                      </a:br>
                      <a:r>
                        <a:rPr lang="ko"/>
                        <a:t>수량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3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3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3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F400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3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3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A900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3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3030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27"/>
          <p:cNvSpPr/>
          <p:nvPr/>
        </p:nvSpPr>
        <p:spPr>
          <a:xfrm>
            <a:off x="5453350" y="2726675"/>
            <a:ext cx="2652300" cy="1128000"/>
          </a:xfrm>
          <a:prstGeom prst="wedgeRoundRectCallout">
            <a:avLst>
              <a:gd fmla="val -21028" name="adj1"/>
              <a:gd fmla="val -78568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부분적 함수 종속 발생!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 2 정규형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테이블 R 이 제 1 정규형이고,  기본키가 아닌 모든 속성이 기본키에 대해 </a:t>
            </a:r>
            <a:r>
              <a:rPr b="1" lang="ko">
                <a:solidFill>
                  <a:srgbClr val="0000FF"/>
                </a:solidFill>
              </a:rPr>
              <a:t>완전 함수적 종속을 만족</a:t>
            </a:r>
            <a:r>
              <a:rPr lang="ko"/>
              <a:t>하는 정규형   ( 즉 </a:t>
            </a:r>
            <a:r>
              <a:rPr b="1" lang="ko">
                <a:solidFill>
                  <a:srgbClr val="0000FF"/>
                </a:solidFill>
              </a:rPr>
              <a:t>부분적 함수 종속 을 제거</a:t>
            </a:r>
            <a:r>
              <a:rPr lang="ko"/>
              <a:t> 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&lt;제품주문2&gt; 는 왜 제2정규형이 아닌가?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311700" y="1190125"/>
            <a:ext cx="8520600" cy="15777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&lt;제품주문2&gt;</a:t>
            </a:r>
            <a:r>
              <a:rPr lang="ko"/>
              <a:t> 테이블에는 기본키(주문번호, 제품번호) 에 대해 완전 함수적 종속이 되지 않은 속성이 보인다…??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즉 ‘주문수량’ 은 기본키</a:t>
            </a:r>
            <a:r>
              <a:rPr b="1" lang="ko"/>
              <a:t>(주문번호, 제품번호)</a:t>
            </a:r>
            <a:r>
              <a:rPr lang="ko"/>
              <a:t> 에 완전 함수적 종속이지만,</a:t>
            </a:r>
            <a:br>
              <a:rPr lang="ko"/>
            </a:br>
            <a:r>
              <a:rPr lang="ko"/>
              <a:t>‘고객번호’ 와 ‘주소’ 는 </a:t>
            </a:r>
            <a:r>
              <a:rPr b="1" lang="ko"/>
              <a:t> (주문번호) </a:t>
            </a:r>
            <a:r>
              <a:rPr lang="ko"/>
              <a:t>에 의해서도 결정될수 있으므로 기본키에 대해 완전 종속은 아니다.   따라서 </a:t>
            </a:r>
            <a:r>
              <a:rPr b="1" lang="ko"/>
              <a:t>&lt;제품주문2&gt;</a:t>
            </a:r>
            <a:r>
              <a:rPr lang="ko"/>
              <a:t> 는 완전 함수적 종속이 아니다.</a:t>
            </a:r>
            <a:endParaRPr/>
          </a:p>
        </p:txBody>
      </p:sp>
      <p:graphicFrame>
        <p:nvGraphicFramePr>
          <p:cNvPr id="208" name="Google Shape;208;p29"/>
          <p:cNvGraphicFramePr/>
          <p:nvPr/>
        </p:nvGraphicFramePr>
        <p:xfrm>
          <a:off x="1928675" y="311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{E04748DB-7157-4A07-9C91-70FAA3603EB5}</a:tableStyleId>
              </a:tblPr>
              <a:tblGrid>
                <a:gridCol w="1889075"/>
                <a:gridCol w="670950"/>
                <a:gridCol w="2238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주문번호</a:t>
                      </a:r>
                      <a:r>
                        <a:rPr b="1" lang="ko"/>
                        <a:t>, </a:t>
                      </a:r>
                      <a:r>
                        <a:rPr b="1" lang="ko" u="sng"/>
                        <a:t>제품번호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고객번호, 주소, 주문수량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주문번호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고객번호, 주소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고객번호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주소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&lt;제품주문2&gt; 를 제2정규형 분리하기.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311700" y="1266325"/>
            <a:ext cx="85206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‘주문번호’ 에 함수적 종속이 되는 속성들을 분리하여 제2정규형 만들기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31"/>
          <p:cNvGraphicFramePr/>
          <p:nvPr/>
        </p:nvGraphicFramePr>
        <p:xfrm>
          <a:off x="3870338" y="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{E04748DB-7157-4A07-9C91-70FAA3603EB5}</a:tableStyleId>
              </a:tblPr>
              <a:tblGrid>
                <a:gridCol w="1024700"/>
                <a:gridCol w="1024700"/>
                <a:gridCol w="1024700"/>
                <a:gridCol w="1024700"/>
                <a:gridCol w="1024700"/>
              </a:tblGrid>
              <a:tr h="24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 u="sng"/>
                        <a:t>주문번호</a:t>
                      </a:r>
                      <a:endParaRPr b="1" sz="11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 u="sng"/>
                        <a:t>제품번호</a:t>
                      </a:r>
                      <a:endParaRPr b="1" sz="11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고객번호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주소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주문수량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K100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1010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부산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15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H200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1010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천안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F400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2010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서울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60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K100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2010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부산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40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A900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2010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천안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50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H200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3030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천안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0" name="Google Shape;220;p31"/>
          <p:cNvSpPr txBox="1"/>
          <p:nvPr/>
        </p:nvSpPr>
        <p:spPr>
          <a:xfrm>
            <a:off x="2427625" y="2518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&lt;제품주문2&gt;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21" name="Google Shape;221;p31"/>
          <p:cNvGraphicFramePr/>
          <p:nvPr/>
        </p:nvGraphicFramePr>
        <p:xfrm>
          <a:off x="195988" y="210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{E04748DB-7157-4A07-9C91-70FAA3603EB5}</a:tableStyleId>
              </a:tblPr>
              <a:tblGrid>
                <a:gridCol w="1024700"/>
                <a:gridCol w="1024700"/>
                <a:gridCol w="1024700"/>
              </a:tblGrid>
              <a:tr h="310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제품번호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주문수량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40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0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0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F400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0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0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A900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0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3030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Google Shape;222;p31"/>
          <p:cNvGraphicFramePr/>
          <p:nvPr/>
        </p:nvGraphicFramePr>
        <p:xfrm>
          <a:off x="4720663" y="300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{E04748DB-7157-4A07-9C91-70FAA3603EB5}</a:tableStyleId>
              </a:tblPr>
              <a:tblGrid>
                <a:gridCol w="1024700"/>
                <a:gridCol w="1024700"/>
                <a:gridCol w="1024700"/>
              </a:tblGrid>
              <a:tr h="24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고객번호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F400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A900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23" name="Google Shape;223;p31"/>
          <p:cNvCxnSpPr/>
          <p:nvPr/>
        </p:nvCxnSpPr>
        <p:spPr>
          <a:xfrm flipH="1">
            <a:off x="2152475" y="1411675"/>
            <a:ext cx="1733100" cy="5592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1"/>
          <p:cNvCxnSpPr/>
          <p:nvPr/>
        </p:nvCxnSpPr>
        <p:spPr>
          <a:xfrm flipH="1">
            <a:off x="6317625" y="2627650"/>
            <a:ext cx="265500" cy="4194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1"/>
          <p:cNvSpPr txBox="1"/>
          <p:nvPr/>
        </p:nvSpPr>
        <p:spPr>
          <a:xfrm>
            <a:off x="141625" y="16996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&lt;주문목록&gt;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3951625" y="29188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&lt;주문&gt;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정규화 (Normalization)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정규화란?</a:t>
            </a:r>
            <a:br>
              <a:rPr lang="ko"/>
            </a:br>
            <a:r>
              <a:rPr lang="ko"/>
              <a:t>테이블의 ‘속성’ 들이 상호 종속적인 관계를 갖는 특성을 이용하여 테이블을 </a:t>
            </a:r>
            <a:br>
              <a:rPr b="1" lang="ko"/>
            </a:br>
            <a:r>
              <a:rPr b="1" lang="ko"/>
              <a:t>‘무손실 분해’</a:t>
            </a:r>
            <a:r>
              <a:rPr lang="ko"/>
              <a:t> 하는 과정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한편 &lt;주문&gt; 테이블은..</a:t>
            </a:r>
            <a:endParaRPr/>
          </a:p>
        </p:txBody>
      </p:sp>
      <p:sp>
        <p:nvSpPr>
          <p:cNvPr id="232" name="Google Shape;232;p32"/>
          <p:cNvSpPr txBox="1"/>
          <p:nvPr/>
        </p:nvSpPr>
        <p:spPr>
          <a:xfrm>
            <a:off x="1589425" y="17758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&lt;주문&gt;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587025" y="1271900"/>
            <a:ext cx="79110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어떠한 함수적 종속관계가 남아있나?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4" name="Google Shape;234;p32"/>
          <p:cNvGraphicFramePr/>
          <p:nvPr/>
        </p:nvGraphicFramePr>
        <p:xfrm>
          <a:off x="2358463" y="186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{E04748DB-7157-4A07-9C91-70FAA3603EB5}</a:tableStyleId>
              </a:tblPr>
              <a:tblGrid>
                <a:gridCol w="1311225"/>
                <a:gridCol w="1311225"/>
                <a:gridCol w="1311225"/>
              </a:tblGrid>
              <a:tr h="24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주문번호</a:t>
                      </a:r>
                      <a:endParaRPr b="1" sz="18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고객번호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주소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K100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부산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H200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천안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F400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서울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A900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천안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/>
        </p:nvSpPr>
        <p:spPr>
          <a:xfrm>
            <a:off x="1589425" y="2518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&lt;주문&gt;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40" name="Google Shape;240;p33"/>
          <p:cNvGraphicFramePr/>
          <p:nvPr/>
        </p:nvGraphicFramePr>
        <p:xfrm>
          <a:off x="2010150" y="291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{E04748DB-7157-4A07-9C91-70FAA3603EB5}</a:tableStyleId>
              </a:tblPr>
              <a:tblGrid>
                <a:gridCol w="1889075"/>
                <a:gridCol w="670950"/>
                <a:gridCol w="2238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주문번호</a:t>
                      </a:r>
                      <a:r>
                        <a:rPr b="1" lang="ko"/>
                        <a:t>,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고객번호, 주소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고객번호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주소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1" name="Google Shape;241;p33"/>
          <p:cNvGraphicFramePr/>
          <p:nvPr/>
        </p:nvGraphicFramePr>
        <p:xfrm>
          <a:off x="2442438" y="25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{E04748DB-7157-4A07-9C91-70FAA3603EB5}</a:tableStyleId>
              </a:tblPr>
              <a:tblGrid>
                <a:gridCol w="1311225"/>
                <a:gridCol w="1311225"/>
                <a:gridCol w="1311225"/>
              </a:tblGrid>
              <a:tr h="24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주문번호</a:t>
                      </a:r>
                      <a:endParaRPr b="1" sz="18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고객번호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주소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K100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부산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H200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천안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F400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서울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A900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천안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 3 정규형</a:t>
            </a:r>
            <a:endParaRPr/>
          </a:p>
        </p:txBody>
      </p:sp>
      <p:sp>
        <p:nvSpPr>
          <p:cNvPr id="247" name="Google Shape;247;p34"/>
          <p:cNvSpPr txBox="1"/>
          <p:nvPr>
            <p:ph idx="1" type="body"/>
          </p:nvPr>
        </p:nvSpPr>
        <p:spPr>
          <a:xfrm>
            <a:off x="311700" y="1266325"/>
            <a:ext cx="85206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R 이 제2정규형이고 기본키가 아닌 모든 속성이 기본키에 대해 </a:t>
            </a:r>
            <a:r>
              <a:rPr b="1" lang="ko">
                <a:solidFill>
                  <a:srgbClr val="0000FF"/>
                </a:solidFill>
              </a:rPr>
              <a:t>이행적 함수적 종속을 만족하지 않는</a:t>
            </a:r>
            <a:r>
              <a:rPr lang="ko"/>
              <a:t> 정규형.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4"/>
          <p:cNvSpPr txBox="1"/>
          <p:nvPr/>
        </p:nvSpPr>
        <p:spPr>
          <a:xfrm>
            <a:off x="782700" y="2683575"/>
            <a:ext cx="7561500" cy="88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이행적 함수 종속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(Transitive Functional Dependency)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 → B  이고  B → C   일때  A → C 를 만족하는 관계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왜  &lt;주문&gt; 은 제 3 정규형이 아닌가?</a:t>
            </a:r>
            <a:endParaRPr/>
          </a:p>
        </p:txBody>
      </p:sp>
      <p:sp>
        <p:nvSpPr>
          <p:cNvPr id="254" name="Google Shape;254;p35"/>
          <p:cNvSpPr txBox="1"/>
          <p:nvPr/>
        </p:nvSpPr>
        <p:spPr>
          <a:xfrm>
            <a:off x="4695025" y="702375"/>
            <a:ext cx="3649200" cy="155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이행적 함수 종속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(Transitive Functional Dependency)</a:t>
            </a:r>
            <a:b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 → B  이고  B → C   일때  A → C 를 만족하는 관계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55" name="Google Shape;255;p35"/>
          <p:cNvGraphicFramePr/>
          <p:nvPr/>
        </p:nvGraphicFramePr>
        <p:xfrm>
          <a:off x="453463" y="79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{E04748DB-7157-4A07-9C91-70FAA3603EB5}</a:tableStyleId>
              </a:tblPr>
              <a:tblGrid>
                <a:gridCol w="1311225"/>
                <a:gridCol w="1311225"/>
                <a:gridCol w="1311225"/>
              </a:tblGrid>
              <a:tr h="24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주문번호</a:t>
                      </a:r>
                      <a:endParaRPr b="1" sz="18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고객번호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주소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K100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부산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H200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천안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F400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서울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A900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천안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6" name="Google Shape;256;p35"/>
          <p:cNvGraphicFramePr/>
          <p:nvPr/>
        </p:nvGraphicFramePr>
        <p:xfrm>
          <a:off x="4618825" y="240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{E04748DB-7157-4A07-9C91-70FAA3603EB5}</a:tableStyleId>
              </a:tblPr>
              <a:tblGrid>
                <a:gridCol w="1588350"/>
                <a:gridCol w="564150"/>
                <a:gridCol w="1881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주문번호</a:t>
                      </a:r>
                      <a:r>
                        <a:rPr b="1" lang="ko"/>
                        <a:t>,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고객번호, 주소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고객번호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주소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57" name="Google Shape;257;p35"/>
          <p:cNvSpPr txBox="1"/>
          <p:nvPr/>
        </p:nvSpPr>
        <p:spPr>
          <a:xfrm>
            <a:off x="532575" y="3397600"/>
            <a:ext cx="8198700" cy="13035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&lt;주문&gt; 테이블은 ‘고객번호’ 가 ‘주문번호’ 에 함수적 종속이고, ‘주소’ 가 ‘고객번호’ 에 함수적 종속이므로 ‘주소’ 는 기본키인 ‘주문번호’ 에 대해 이행적 함수 종속이 성립된다.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즉 ‘주문번호’ → ‘고객번호’  이고   ‘고객번호’ → 주소  이므로 ‘주문번호’ → ‘주소’ 는 이행적 함수 종속이 되는 것이다.   따라서 &lt;주문&gt; 은 제 3정규형이 아니다.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&lt;주문&gt; 에서 이행적함수종속 제거하여 제3정규형으로 만들기</a:t>
            </a:r>
            <a:endParaRPr/>
          </a:p>
        </p:txBody>
      </p:sp>
      <p:graphicFrame>
        <p:nvGraphicFramePr>
          <p:cNvPr id="263" name="Google Shape;263;p36"/>
          <p:cNvGraphicFramePr/>
          <p:nvPr/>
        </p:nvGraphicFramePr>
        <p:xfrm>
          <a:off x="1205813" y="182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{E04748DB-7157-4A07-9C91-70FAA3603EB5}</a:tableStyleId>
              </a:tblPr>
              <a:tblGrid>
                <a:gridCol w="916475"/>
                <a:gridCol w="916475"/>
                <a:gridCol w="916475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주문번호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고객번호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주소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부산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F400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서울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A900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4" name="Google Shape;264;p36"/>
          <p:cNvSpPr txBox="1"/>
          <p:nvPr/>
        </p:nvSpPr>
        <p:spPr>
          <a:xfrm>
            <a:off x="675025" y="15472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&lt;주문&gt;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65" name="Google Shape;265;p36"/>
          <p:cNvGraphicFramePr/>
          <p:nvPr/>
        </p:nvGraphicFramePr>
        <p:xfrm>
          <a:off x="5930213" y="128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{E04748DB-7157-4A07-9C91-70FAA3603EB5}</a:tableStyleId>
              </a:tblPr>
              <a:tblGrid>
                <a:gridCol w="916475"/>
                <a:gridCol w="916475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주문번호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고객번호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F400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A900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6" name="Google Shape;266;p36"/>
          <p:cNvGraphicFramePr/>
          <p:nvPr/>
        </p:nvGraphicFramePr>
        <p:xfrm>
          <a:off x="5927013" y="325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{E04748DB-7157-4A07-9C91-70FAA3603EB5}</a:tableStyleId>
              </a:tblPr>
              <a:tblGrid>
                <a:gridCol w="916475"/>
                <a:gridCol w="916475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고객번호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주소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부산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서울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7" name="Google Shape;267;p36"/>
          <p:cNvSpPr txBox="1"/>
          <p:nvPr/>
        </p:nvSpPr>
        <p:spPr>
          <a:xfrm>
            <a:off x="5170825" y="10138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&lt;주문&gt;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36"/>
          <p:cNvSpPr txBox="1"/>
          <p:nvPr/>
        </p:nvSpPr>
        <p:spPr>
          <a:xfrm>
            <a:off x="5170825" y="32236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&lt;고객&gt;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9" name="Google Shape;269;p36"/>
          <p:cNvCxnSpPr/>
          <p:nvPr/>
        </p:nvCxnSpPr>
        <p:spPr>
          <a:xfrm flipH="1" rot="10800000">
            <a:off x="4078350" y="1967950"/>
            <a:ext cx="1569600" cy="616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36"/>
          <p:cNvCxnSpPr/>
          <p:nvPr/>
        </p:nvCxnSpPr>
        <p:spPr>
          <a:xfrm>
            <a:off x="4078350" y="2737150"/>
            <a:ext cx="1485600" cy="122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 형태  ( ~ 제3정규형)</a:t>
            </a:r>
            <a:endParaRPr/>
          </a:p>
        </p:txBody>
      </p:sp>
      <p:sp>
        <p:nvSpPr>
          <p:cNvPr id="276" name="Google Shape;276;p37"/>
          <p:cNvSpPr txBox="1"/>
          <p:nvPr/>
        </p:nvSpPr>
        <p:spPr>
          <a:xfrm>
            <a:off x="3124625" y="2653663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&lt;주문&gt;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5551825" y="26902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&lt;고객&gt;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37"/>
          <p:cNvSpPr txBox="1"/>
          <p:nvPr/>
        </p:nvSpPr>
        <p:spPr>
          <a:xfrm>
            <a:off x="141625" y="10900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&lt;주문목록&gt;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37"/>
          <p:cNvSpPr txBox="1"/>
          <p:nvPr/>
        </p:nvSpPr>
        <p:spPr>
          <a:xfrm>
            <a:off x="3619700" y="497325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&lt;제품&gt;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80" name="Google Shape;280;p37"/>
          <p:cNvGraphicFramePr/>
          <p:nvPr/>
        </p:nvGraphicFramePr>
        <p:xfrm>
          <a:off x="3884013" y="292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{E04748DB-7157-4A07-9C91-70FAA3603EB5}</a:tableStyleId>
              </a:tblPr>
              <a:tblGrid>
                <a:gridCol w="916475"/>
                <a:gridCol w="916475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주문번호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고객번호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F400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A900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1" name="Google Shape;281;p37"/>
          <p:cNvGraphicFramePr/>
          <p:nvPr/>
        </p:nvGraphicFramePr>
        <p:xfrm>
          <a:off x="6308013" y="272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{E04748DB-7157-4A07-9C91-70FAA3603EB5}</a:tableStyleId>
              </a:tblPr>
              <a:tblGrid>
                <a:gridCol w="916475"/>
                <a:gridCol w="916475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고객번호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주소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부산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천안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서울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2" name="Google Shape;282;p37"/>
          <p:cNvGraphicFramePr/>
          <p:nvPr/>
        </p:nvGraphicFramePr>
        <p:xfrm>
          <a:off x="272188" y="165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{E04748DB-7157-4A07-9C91-70FAA3603EB5}</a:tableStyleId>
              </a:tblPr>
              <a:tblGrid>
                <a:gridCol w="896575"/>
                <a:gridCol w="896575"/>
                <a:gridCol w="896575"/>
              </a:tblGrid>
              <a:tr h="345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주문번호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제품번호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주문수량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1010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1010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F400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60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K100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A900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H200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3030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3" name="Google Shape;283;p37"/>
          <p:cNvGraphicFramePr/>
          <p:nvPr/>
        </p:nvGraphicFramePr>
        <p:xfrm>
          <a:off x="3390125" y="84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{E04748DB-7157-4A07-9C91-70FAA3603EB5}</a:tableStyleId>
              </a:tblPr>
              <a:tblGrid>
                <a:gridCol w="950300"/>
                <a:gridCol w="950300"/>
                <a:gridCol w="950300"/>
              </a:tblGrid>
              <a:tr h="38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제품번호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제품명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제고수량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5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에어컨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4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세탁기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7000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43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냉장고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320400" y="3242150"/>
            <a:ext cx="8435700" cy="17259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① &lt;주문&gt; 과 &lt;고객&gt; 테이블은 &lt;주문목록&gt; 테이블의 어떤 정규화의 결과인가요?</a:t>
            </a:r>
            <a:br>
              <a:rPr lang="ko"/>
            </a:br>
            <a:r>
              <a:rPr lang="ko"/>
              <a:t>     답: </a:t>
            </a:r>
            <a:br>
              <a:rPr lang="ko"/>
            </a:br>
            <a:r>
              <a:rPr lang="ko"/>
              <a:t>② 위 정규화 과정에서 수행된 작업을 쓰시오</a:t>
            </a:r>
            <a:br>
              <a:rPr lang="ko"/>
            </a:br>
            <a:r>
              <a:rPr lang="ko"/>
              <a:t>     답:</a:t>
            </a:r>
            <a:endParaRPr/>
          </a:p>
        </p:txBody>
      </p:sp>
      <p:sp>
        <p:nvSpPr>
          <p:cNvPr id="294" name="Google Shape;294;p39"/>
          <p:cNvSpPr txBox="1"/>
          <p:nvPr/>
        </p:nvSpPr>
        <p:spPr>
          <a:xfrm>
            <a:off x="232750" y="43075"/>
            <a:ext cx="8435700" cy="608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다음 정규화(Normalization) 과정은 어떤 단계의 정규화 과정인지와 해당 정규화 과정에서 필요한 작업을 간략히 기술하시오 </a:t>
            </a:r>
            <a:r>
              <a:rPr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(기사 기출 10.7 외..)</a:t>
            </a:r>
            <a:endParaRPr sz="18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95" name="Google Shape;295;p39"/>
          <p:cNvGraphicFramePr/>
          <p:nvPr/>
        </p:nvGraphicFramePr>
        <p:xfrm>
          <a:off x="234738" y="112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{E04748DB-7157-4A07-9C91-70FAA3603EB5}</a:tableStyleId>
              </a:tblPr>
              <a:tblGrid>
                <a:gridCol w="1017700"/>
                <a:gridCol w="1169100"/>
                <a:gridCol w="866275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고객아이디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K315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HCLEE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D214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AHGO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C879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SCSON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인천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D863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AHGO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6" name="Google Shape;296;p39"/>
          <p:cNvSpPr txBox="1"/>
          <p:nvPr/>
        </p:nvSpPr>
        <p:spPr>
          <a:xfrm>
            <a:off x="168000" y="7852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&lt;주문목록&gt;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7" name="Google Shape;297;p39"/>
          <p:cNvSpPr txBox="1"/>
          <p:nvPr/>
        </p:nvSpPr>
        <p:spPr>
          <a:xfrm>
            <a:off x="4027825" y="8614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&lt;주문&gt;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39"/>
          <p:cNvSpPr txBox="1"/>
          <p:nvPr/>
        </p:nvSpPr>
        <p:spPr>
          <a:xfrm>
            <a:off x="6771025" y="8614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&lt;고객&gt;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39"/>
          <p:cNvSpPr txBox="1"/>
          <p:nvPr/>
        </p:nvSpPr>
        <p:spPr>
          <a:xfrm>
            <a:off x="4027825" y="632888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[정규화 결과]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39"/>
          <p:cNvSpPr/>
          <p:nvPr/>
        </p:nvSpPr>
        <p:spPr>
          <a:xfrm>
            <a:off x="3360600" y="1791625"/>
            <a:ext cx="568200" cy="55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"/>
          <p:cNvSpPr txBox="1"/>
          <p:nvPr/>
        </p:nvSpPr>
        <p:spPr>
          <a:xfrm>
            <a:off x="6313825" y="1623514"/>
            <a:ext cx="3918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Open Sans"/>
                <a:ea typeface="Open Sans"/>
                <a:cs typeface="Open Sans"/>
                <a:sym typeface="Open Sans"/>
              </a:rPr>
              <a:t>+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02" name="Google Shape;302;p39"/>
          <p:cNvGraphicFramePr/>
          <p:nvPr/>
        </p:nvGraphicFramePr>
        <p:xfrm>
          <a:off x="4001563" y="124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{E04748DB-7157-4A07-9C91-70FAA3603EB5}</a:tableStyleId>
              </a:tblPr>
              <a:tblGrid>
                <a:gridCol w="943350"/>
                <a:gridCol w="1243450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고객아이디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K315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HCLEE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D214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AHGO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C879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SCSON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D863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AHGO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3" name="Google Shape;303;p39"/>
          <p:cNvGraphicFramePr/>
          <p:nvPr/>
        </p:nvGraphicFramePr>
        <p:xfrm>
          <a:off x="6831063" y="123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{E04748DB-7157-4A07-9C91-70FAA3603EB5}</a:tableStyleId>
              </a:tblPr>
              <a:tblGrid>
                <a:gridCol w="1169100"/>
                <a:gridCol w="866275"/>
              </a:tblGrid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고객아이디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HCLEE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AHGO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SCSON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인천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해설</a:t>
            </a:r>
            <a:endParaRPr/>
          </a:p>
        </p:txBody>
      </p:sp>
      <p:sp>
        <p:nvSpPr>
          <p:cNvPr id="309" name="Google Shape;309;p40"/>
          <p:cNvSpPr txBox="1"/>
          <p:nvPr>
            <p:ph idx="1" type="body"/>
          </p:nvPr>
        </p:nvSpPr>
        <p:spPr>
          <a:xfrm>
            <a:off x="311700" y="961525"/>
            <a:ext cx="8520600" cy="456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답] ①                        ②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>
            <p:ph idx="1" type="body"/>
          </p:nvPr>
        </p:nvSpPr>
        <p:spPr>
          <a:xfrm>
            <a:off x="5727425" y="1297525"/>
            <a:ext cx="3104700" cy="31119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&lt;답안&gt;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정규화 사유</a:t>
            </a:r>
            <a:br>
              <a:rPr lang="ko"/>
            </a:b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정규화 결과</a:t>
            </a:r>
            <a:endParaRPr/>
          </a:p>
        </p:txBody>
      </p:sp>
      <p:sp>
        <p:nvSpPr>
          <p:cNvPr id="315" name="Google Shape;315;p41"/>
          <p:cNvSpPr txBox="1"/>
          <p:nvPr/>
        </p:nvSpPr>
        <p:spPr>
          <a:xfrm>
            <a:off x="232750" y="271675"/>
            <a:ext cx="8435700" cy="608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다음 </a:t>
            </a: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&lt;제품납품&gt;</a:t>
            </a: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 테이블은 </a:t>
            </a:r>
            <a:r>
              <a:rPr lang="ko" sz="1800" u="sng">
                <a:latin typeface="Open Sans"/>
                <a:ea typeface="Open Sans"/>
                <a:cs typeface="Open Sans"/>
                <a:sym typeface="Open Sans"/>
              </a:rPr>
              <a:t>‘납품번호’ </a:t>
            </a: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+ </a:t>
            </a:r>
            <a:r>
              <a:rPr lang="ko" sz="1800" u="sng">
                <a:latin typeface="Open Sans"/>
                <a:ea typeface="Open Sans"/>
                <a:cs typeface="Open Sans"/>
                <a:sym typeface="Open Sans"/>
              </a:rPr>
              <a:t>‘제품번호’ </a:t>
            </a: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가 식별자이다.  정규화 과정을 수행하여 테이블을 무손실 분해하고 그 이유를 서술하시오  </a:t>
            </a:r>
            <a:r>
              <a:rPr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(기사 기출 12.10 외..)</a:t>
            </a:r>
            <a:endParaRPr sz="18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16" name="Google Shape;316;p41"/>
          <p:cNvGraphicFramePr/>
          <p:nvPr/>
        </p:nvGraphicFramePr>
        <p:xfrm>
          <a:off x="288938" y="154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{E04748DB-7157-4A07-9C91-70FAA3603EB5}</a:tableStyleId>
              </a:tblPr>
              <a:tblGrid>
                <a:gridCol w="1024700"/>
                <a:gridCol w="1024700"/>
                <a:gridCol w="1024700"/>
                <a:gridCol w="1024700"/>
                <a:gridCol w="1024700"/>
              </a:tblGrid>
              <a:tr h="24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닙품번호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제품번호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업체번호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업체명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납품수량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P7720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대한기계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J116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P7620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모연전자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K217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P0098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879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삼일제조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A548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P0098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523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효진항공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P0892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대한기계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K217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P7720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879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삼일제조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7" name="Google Shape;317;p41"/>
          <p:cNvSpPr txBox="1"/>
          <p:nvPr/>
        </p:nvSpPr>
        <p:spPr>
          <a:xfrm>
            <a:off x="345400" y="1174563"/>
            <a:ext cx="1453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&lt;제품납품&gt;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무손실 분해 (Nonloss Decomposition)</a:t>
            </a:r>
            <a:endParaRPr/>
          </a:p>
        </p:txBody>
      </p:sp>
      <p:graphicFrame>
        <p:nvGraphicFramePr>
          <p:cNvPr id="79" name="Google Shape;79;p15"/>
          <p:cNvGraphicFramePr/>
          <p:nvPr/>
        </p:nvGraphicFramePr>
        <p:xfrm>
          <a:off x="2518100" y="268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{5510EAEA-D9C5-4D1C-9219-3707243A88B1}</a:tableStyleId>
              </a:tblPr>
              <a:tblGrid>
                <a:gridCol w="779500"/>
                <a:gridCol w="1365425"/>
                <a:gridCol w="1607350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지도교수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학과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박승권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경영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" name="Google Shape;80;p15"/>
          <p:cNvSpPr txBox="1"/>
          <p:nvPr/>
        </p:nvSpPr>
        <p:spPr>
          <a:xfrm>
            <a:off x="302200" y="1211275"/>
            <a:ext cx="83811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테이블 </a:t>
            </a: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 에서 일부 속성들로만 추출하며 만든 테이블 </a:t>
            </a: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R1</a:t>
            </a: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R2</a:t>
            </a: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 가  NATURAL JOIN 을 통해 원래의 테이블 R 로 정보 손실 없이 복귀 할수 있는 경우 </a:t>
            </a:r>
            <a:br>
              <a:rPr lang="ko" sz="1800"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R 은 R1, R2 로 무손실 분해 되었다</a:t>
            </a: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고 한다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864825" y="3039350"/>
            <a:ext cx="6447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Georgia"/>
                <a:ea typeface="Georgia"/>
                <a:cs typeface="Georgia"/>
                <a:sym typeface="Georgia"/>
              </a:rPr>
              <a:t>R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해설</a:t>
            </a:r>
            <a:endParaRPr/>
          </a:p>
        </p:txBody>
      </p:sp>
      <p:sp>
        <p:nvSpPr>
          <p:cNvPr id="323" name="Google Shape;323;p42"/>
          <p:cNvSpPr txBox="1"/>
          <p:nvPr>
            <p:ph idx="1" type="body"/>
          </p:nvPr>
        </p:nvSpPr>
        <p:spPr>
          <a:xfrm>
            <a:off x="311700" y="1266325"/>
            <a:ext cx="85206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정규화 사유 : 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/>
          <p:nvPr>
            <p:ph idx="1" type="body"/>
          </p:nvPr>
        </p:nvSpPr>
        <p:spPr>
          <a:xfrm>
            <a:off x="311700" y="237625"/>
            <a:ext cx="8520600" cy="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정규화 결과 :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-69300" y="64025"/>
            <a:ext cx="2690100" cy="11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무손실 분해 예)</a:t>
            </a:r>
            <a:endParaRPr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3091900" y="21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{5510EAEA-D9C5-4D1C-9219-3707243A88B1}</a:tableStyleId>
              </a:tblPr>
              <a:tblGrid>
                <a:gridCol w="779500"/>
                <a:gridCol w="1252775"/>
                <a:gridCol w="17200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지도교수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학과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박승권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경영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" name="Google Shape;88;p16"/>
          <p:cNvSpPr txBox="1"/>
          <p:nvPr/>
        </p:nvSpPr>
        <p:spPr>
          <a:xfrm>
            <a:off x="2398225" y="753350"/>
            <a:ext cx="6447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Georgia"/>
                <a:ea typeface="Georgia"/>
                <a:cs typeface="Georgia"/>
                <a:sym typeface="Georgia"/>
              </a:rPr>
              <a:t>R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83200" y="2734550"/>
            <a:ext cx="8358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Georgia"/>
                <a:ea typeface="Georgia"/>
                <a:cs typeface="Georgia"/>
                <a:sym typeface="Georgia"/>
              </a:rPr>
              <a:t>R1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950400" y="2734550"/>
            <a:ext cx="8358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Georgia"/>
                <a:ea typeface="Georgia"/>
                <a:cs typeface="Georgia"/>
                <a:sym typeface="Georgia"/>
              </a:rPr>
              <a:t>R2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91" name="Google Shape;91;p16"/>
          <p:cNvCxnSpPr/>
          <p:nvPr/>
        </p:nvCxnSpPr>
        <p:spPr>
          <a:xfrm flipH="1">
            <a:off x="2516450" y="2100350"/>
            <a:ext cx="1948200" cy="50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/>
          <p:nvPr/>
        </p:nvCxnSpPr>
        <p:spPr>
          <a:xfrm>
            <a:off x="4540850" y="2100350"/>
            <a:ext cx="2222400" cy="38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3" name="Google Shape;93;p16"/>
          <p:cNvGraphicFramePr/>
          <p:nvPr/>
        </p:nvGraphicFramePr>
        <p:xfrm>
          <a:off x="1346825" y="289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{5510EAEA-D9C5-4D1C-9219-3707243A88B1}</a:tableStyleId>
              </a:tblPr>
              <a:tblGrid>
                <a:gridCol w="779500"/>
                <a:gridCol w="1252775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지도교수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박승권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" name="Google Shape;94;p16"/>
          <p:cNvGraphicFramePr/>
          <p:nvPr/>
        </p:nvGraphicFramePr>
        <p:xfrm>
          <a:off x="5786200" y="277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{5510EAEA-D9C5-4D1C-9219-3707243A88B1}</a:tableStyleId>
              </a:tblPr>
              <a:tblGrid>
                <a:gridCol w="1252775"/>
                <a:gridCol w="17200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지도교수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학과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박승권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경영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-69300" y="64025"/>
            <a:ext cx="45699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무손실 분해 예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7052525" y="949025"/>
            <a:ext cx="6447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Georgia"/>
                <a:ea typeface="Georgia"/>
                <a:cs typeface="Georgia"/>
                <a:sym typeface="Georgia"/>
              </a:rPr>
              <a:t>R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631788" y="1153550"/>
            <a:ext cx="8358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Georgia"/>
                <a:ea typeface="Georgia"/>
                <a:cs typeface="Georgia"/>
                <a:sym typeface="Georgia"/>
              </a:rPr>
              <a:t>R1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598150" y="1177250"/>
            <a:ext cx="8358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latin typeface="Georgia"/>
                <a:ea typeface="Georgia"/>
                <a:cs typeface="Georgia"/>
                <a:sym typeface="Georgia"/>
              </a:rPr>
              <a:t>R2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17"/>
          <p:cNvSpPr/>
          <p:nvPr/>
        </p:nvSpPr>
        <p:spPr>
          <a:xfrm rot="5400000">
            <a:off x="2345819" y="2403329"/>
            <a:ext cx="278125" cy="336825"/>
          </a:xfrm>
          <a:prstGeom prst="flowChartCollat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5395075" y="2382050"/>
            <a:ext cx="5697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5" name="Google Shape;105;p17"/>
          <p:cNvGraphicFramePr/>
          <p:nvPr/>
        </p:nvGraphicFramePr>
        <p:xfrm>
          <a:off x="99925" y="194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{5510EAEA-D9C5-4D1C-9219-3707243A88B1}</a:tableStyleId>
              </a:tblPr>
              <a:tblGrid>
                <a:gridCol w="779500"/>
                <a:gridCol w="1252775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지도교수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박승권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6" name="Google Shape;106;p17"/>
          <p:cNvGraphicFramePr/>
          <p:nvPr/>
        </p:nvGraphicFramePr>
        <p:xfrm>
          <a:off x="2992000" y="185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{5510EAEA-D9C5-4D1C-9219-3707243A88B1}</a:tableStyleId>
              </a:tblPr>
              <a:tblGrid>
                <a:gridCol w="911975"/>
                <a:gridCol w="12521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지도교수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학과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조인형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박승권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경영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Google Shape;107;p17"/>
          <p:cNvGraphicFramePr/>
          <p:nvPr/>
        </p:nvGraphicFramePr>
        <p:xfrm>
          <a:off x="6078200" y="200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{5510EAEA-D9C5-4D1C-9219-3707243A88B1}</a:tableStyleId>
              </a:tblPr>
              <a:tblGrid>
                <a:gridCol w="598350"/>
                <a:gridCol w="961650"/>
                <a:gridCol w="1320300"/>
              </a:tblGrid>
              <a:tr h="29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학번</a:t>
                      </a:r>
                      <a:endParaRPr b="1" sz="12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지도교수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학과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7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9411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조인형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컴퓨터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9711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박승권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경영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9611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조인형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컴퓨터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8" name="Google Shape;108;p17"/>
          <p:cNvSpPr/>
          <p:nvPr/>
        </p:nvSpPr>
        <p:spPr>
          <a:xfrm>
            <a:off x="4649850" y="752450"/>
            <a:ext cx="2273700" cy="674400"/>
          </a:xfrm>
          <a:prstGeom prst="wedgeRoundRectCallout">
            <a:avLst>
              <a:gd fmla="val -3081" name="adj1"/>
              <a:gd fmla="val 9923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원래의 테이블 R 로 정보 손실 없이 복귀 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1830450" y="828650"/>
            <a:ext cx="1432500" cy="674400"/>
          </a:xfrm>
          <a:prstGeom prst="wedgeRoundRectCallout">
            <a:avLst>
              <a:gd fmla="val -3081" name="adj1"/>
              <a:gd fmla="val 9923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Natural JOIN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정규화의 목적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가능한 </a:t>
            </a:r>
            <a:r>
              <a:rPr b="1" lang="ko" sz="3000"/>
              <a:t>중복(Redundancy)을 제거</a:t>
            </a:r>
            <a:r>
              <a:rPr lang="ko" sz="3000"/>
              <a:t>하여,   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3000"/>
              <a:t>삽입/삭제/갱신 이상(anomaly)  가능성 줄이기!</a:t>
            </a:r>
            <a:endParaRPr b="1"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2985300" cy="19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정규화의 종류(단계)</a:t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3958000" y="43725"/>
            <a:ext cx="2853000" cy="530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비정규 릴레이션</a:t>
            </a:r>
            <a:endParaRPr sz="1800"/>
          </a:p>
        </p:txBody>
      </p:sp>
      <p:sp>
        <p:nvSpPr>
          <p:cNvPr id="122" name="Google Shape;122;p19"/>
          <p:cNvSpPr/>
          <p:nvPr/>
        </p:nvSpPr>
        <p:spPr>
          <a:xfrm>
            <a:off x="3958000" y="768332"/>
            <a:ext cx="2853000" cy="530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제1정규형:1NF</a:t>
            </a:r>
            <a:endParaRPr sz="1800"/>
          </a:p>
        </p:txBody>
      </p:sp>
      <p:sp>
        <p:nvSpPr>
          <p:cNvPr id="123" name="Google Shape;123;p19"/>
          <p:cNvSpPr/>
          <p:nvPr/>
        </p:nvSpPr>
        <p:spPr>
          <a:xfrm>
            <a:off x="3958000" y="1492938"/>
            <a:ext cx="2853000" cy="530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제2정규형:2NF</a:t>
            </a:r>
            <a:endParaRPr sz="1800"/>
          </a:p>
        </p:txBody>
      </p:sp>
      <p:sp>
        <p:nvSpPr>
          <p:cNvPr id="124" name="Google Shape;124;p19"/>
          <p:cNvSpPr/>
          <p:nvPr/>
        </p:nvSpPr>
        <p:spPr>
          <a:xfrm>
            <a:off x="3958000" y="2217545"/>
            <a:ext cx="2853000" cy="530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제3정규형:3NF</a:t>
            </a:r>
            <a:endParaRPr sz="1800"/>
          </a:p>
        </p:txBody>
      </p:sp>
      <p:sp>
        <p:nvSpPr>
          <p:cNvPr id="125" name="Google Shape;125;p19"/>
          <p:cNvSpPr/>
          <p:nvPr/>
        </p:nvSpPr>
        <p:spPr>
          <a:xfrm>
            <a:off x="3958000" y="2942151"/>
            <a:ext cx="2853000" cy="530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BCNF</a:t>
            </a:r>
            <a:endParaRPr sz="1800"/>
          </a:p>
        </p:txBody>
      </p:sp>
      <p:sp>
        <p:nvSpPr>
          <p:cNvPr id="126" name="Google Shape;126;p19"/>
          <p:cNvSpPr/>
          <p:nvPr/>
        </p:nvSpPr>
        <p:spPr>
          <a:xfrm>
            <a:off x="3958000" y="3666758"/>
            <a:ext cx="2853000" cy="530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제4정규형: 4NF</a:t>
            </a:r>
            <a:endParaRPr sz="1800"/>
          </a:p>
        </p:txBody>
      </p:sp>
      <p:sp>
        <p:nvSpPr>
          <p:cNvPr id="127" name="Google Shape;127;p19"/>
          <p:cNvSpPr/>
          <p:nvPr/>
        </p:nvSpPr>
        <p:spPr>
          <a:xfrm>
            <a:off x="3958000" y="4391364"/>
            <a:ext cx="2853000" cy="530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제5정규형: 5NF</a:t>
            </a:r>
            <a:endParaRPr sz="1800"/>
          </a:p>
        </p:txBody>
      </p:sp>
      <p:cxnSp>
        <p:nvCxnSpPr>
          <p:cNvPr id="128" name="Google Shape;128;p19"/>
          <p:cNvCxnSpPr>
            <a:stCxn id="121" idx="2"/>
            <a:endCxn id="122" idx="0"/>
          </p:cNvCxnSpPr>
          <p:nvPr/>
        </p:nvCxnSpPr>
        <p:spPr>
          <a:xfrm>
            <a:off x="5384500" y="574425"/>
            <a:ext cx="0" cy="19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9"/>
          <p:cNvCxnSpPr>
            <a:stCxn id="122" idx="2"/>
            <a:endCxn id="123" idx="0"/>
          </p:cNvCxnSpPr>
          <p:nvPr/>
        </p:nvCxnSpPr>
        <p:spPr>
          <a:xfrm>
            <a:off x="5384500" y="1299032"/>
            <a:ext cx="0" cy="19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9"/>
          <p:cNvCxnSpPr>
            <a:stCxn id="123" idx="2"/>
            <a:endCxn id="124" idx="0"/>
          </p:cNvCxnSpPr>
          <p:nvPr/>
        </p:nvCxnSpPr>
        <p:spPr>
          <a:xfrm>
            <a:off x="5384500" y="2023638"/>
            <a:ext cx="0" cy="19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9"/>
          <p:cNvCxnSpPr>
            <a:stCxn id="124" idx="2"/>
            <a:endCxn id="125" idx="0"/>
          </p:cNvCxnSpPr>
          <p:nvPr/>
        </p:nvCxnSpPr>
        <p:spPr>
          <a:xfrm>
            <a:off x="5384500" y="2748245"/>
            <a:ext cx="0" cy="19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9"/>
          <p:cNvCxnSpPr>
            <a:stCxn id="125" idx="2"/>
            <a:endCxn id="126" idx="0"/>
          </p:cNvCxnSpPr>
          <p:nvPr/>
        </p:nvCxnSpPr>
        <p:spPr>
          <a:xfrm>
            <a:off x="5384500" y="3472851"/>
            <a:ext cx="0" cy="19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9"/>
          <p:cNvCxnSpPr>
            <a:stCxn id="126" idx="2"/>
            <a:endCxn id="127" idx="0"/>
          </p:cNvCxnSpPr>
          <p:nvPr/>
        </p:nvCxnSpPr>
        <p:spPr>
          <a:xfrm>
            <a:off x="5384500" y="4197458"/>
            <a:ext cx="0" cy="19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9"/>
          <p:cNvSpPr/>
          <p:nvPr/>
        </p:nvSpPr>
        <p:spPr>
          <a:xfrm>
            <a:off x="6887200" y="787175"/>
            <a:ext cx="2215800" cy="53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1NF → 1st Normal Form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335450" y="2065050"/>
            <a:ext cx="2725500" cy="724500"/>
          </a:xfrm>
          <a:prstGeom prst="wedgeRectCallout">
            <a:avLst>
              <a:gd fmla="val 81281" name="adj1"/>
              <a:gd fmla="val 26609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실무에서 가장 많이 요구되는 정규형 단계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정규화 적용 예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/>
        </p:nvSpPr>
        <p:spPr>
          <a:xfrm>
            <a:off x="319350" y="1402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예) 정규화 이전..  비정규화 릴레이션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146" name="Google Shape;146;p21"/>
          <p:cNvGraphicFramePr/>
          <p:nvPr/>
        </p:nvGraphicFramePr>
        <p:xfrm>
          <a:off x="1712200" y="12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{E04748DB-7157-4A07-9C91-70FAA3603EB5}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제품번호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제품명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제고수량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고객번호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주문수량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73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에어컨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세탁기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F400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K100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A900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서울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냉장고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천안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7" name="Google Shape;147;p21"/>
          <p:cNvSpPr txBox="1"/>
          <p:nvPr/>
        </p:nvSpPr>
        <p:spPr>
          <a:xfrm>
            <a:off x="1798275" y="766475"/>
            <a:ext cx="25647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&lt;주문목록&gt; 릴레이션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173525" y="1132900"/>
            <a:ext cx="1214700" cy="2516100"/>
          </a:xfrm>
          <a:prstGeom prst="wedgeRoundRectCallout">
            <a:avLst>
              <a:gd fmla="val 66317" name="adj1"/>
              <a:gd fmla="val -1288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이와 같이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최초 설계된 테이블에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정규화를 적용해보겠습니다.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