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PT Sans Narrow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6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2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glory74.blogspot.kr/2014/07/oracle-database.html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pstory.tistory.com/29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itgameworld.tistory.com/72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blog.daum.net/sunwookim77/125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8f6c869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8f6c869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99e8ac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99e8ac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99e8acd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99e8acd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99e8acd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99e8ac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99e8acd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99e8acd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99e8acd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99e8acd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99e8acd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99e8acd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99e8acd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99e8acd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e377ec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e377e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b0ab8c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b0ab8c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fed9d90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fed9d90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sysdba 문제등..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e377ec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e377ec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99e8ac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99e8ac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e377ec6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e377ec6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참조: </a:t>
            </a:r>
            <a:r>
              <a:rPr lang="ko" u="sng">
                <a:solidFill>
                  <a:schemeClr val="hlink"/>
                </a:solidFill>
                <a:hlinkClick r:id="rId2"/>
              </a:rPr>
              <a:t>http://glory74.blogspot.kr/2014/07/oracle-database.html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e377ec6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6e377ec6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e377ec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e377ec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99e8acd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99e8acd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99e8acd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799e8acd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799e8acd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799e8acd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79a47026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79a47026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 u="sng">
                <a:solidFill>
                  <a:schemeClr val="accent5"/>
                </a:solidFill>
                <a:latin typeface="PT Sans Narrow"/>
                <a:ea typeface="PT Sans Narrow"/>
                <a:cs typeface="PT Sans Narrow"/>
                <a:sym typeface="PT Sans Narr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http://pstory.tistory.com/29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99e8acd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99e8acd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8f6c869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8f6c869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9a4702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79a4702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79a4702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79a4702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79a47026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79a47026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3355f24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3355f24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8f6c869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8f6c869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http://itgameworld.tistory.com/72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8f6c869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8f6c869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8f6c869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8f6c869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8f6c869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8f6c869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http://blog.daum.net/sunwookim77/125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0b9dd3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0b9dd3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8f6c869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8f6c869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oracle.com/technetwork/database/database-technologies/express-edition/overview/index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www.oracle.com/technetwork/database/database-technologies/express-edition/downloads/xe-prior-releases-5172097.html" TargetMode="External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racle.com/technetwork/database/database-technologies/express-edition/downloads/index.html" TargetMode="External"/><Relationship Id="rId4" Type="http://schemas.openxmlformats.org/officeDocument/2006/relationships/hyperlink" Target="https://www.oracle.com/technetwork/database/enterprise-edition/downloads/index.ht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오라클11g XE 설치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학습용 설치 : Windows 환경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라이센스 동의 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475" y="1266326"/>
            <a:ext cx="4773275" cy="36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 버젼, 폴더 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266325"/>
            <a:ext cx="2722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교육생분들은</a:t>
            </a:r>
            <a:br>
              <a:rPr lang="ko"/>
            </a:br>
            <a:r>
              <a:rPr lang="ko"/>
              <a:t>기본적으로 강사 제시를 따라주세요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처음 설치하시는분은</a:t>
            </a:r>
            <a:br>
              <a:rPr lang="ko"/>
            </a:br>
            <a:r>
              <a:rPr b="1" lang="ko">
                <a:highlight>
                  <a:srgbClr val="FFFF00"/>
                </a:highlight>
              </a:rPr>
              <a:t>C:\oracleexe\</a:t>
            </a:r>
            <a:r>
              <a:rPr lang="ko"/>
              <a:t>  폴더에</a:t>
            </a:r>
            <a:br>
              <a:rPr lang="ko"/>
            </a:br>
            <a:r>
              <a:rPr lang="ko"/>
              <a:t>설치해주세요 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924" y="727250"/>
            <a:ext cx="5360450" cy="40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system / sys 계정 암호!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875925"/>
            <a:ext cx="3941400" cy="24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연습/학습용 시스템은 ‘쉬운 암호’로 설정하고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highlight>
                  <a:srgbClr val="FFFF00"/>
                </a:highlight>
              </a:rPr>
              <a:t>꼭 기억하세요. 분실하면 복구하기 매우 어렵습니다 학습통일성을 위해서 </a:t>
            </a:r>
            <a:r>
              <a:rPr b="1" lang="ko">
                <a:solidFill>
                  <a:srgbClr val="0000FF"/>
                </a:solidFill>
                <a:highlight>
                  <a:srgbClr val="FFFF00"/>
                </a:highlight>
              </a:rPr>
              <a:t>1234</a:t>
            </a:r>
            <a:r>
              <a:rPr b="1" lang="ko">
                <a:solidFill>
                  <a:srgbClr val="FF0000"/>
                </a:solidFill>
                <a:highlight>
                  <a:srgbClr val="FFFF00"/>
                </a:highlight>
              </a:rPr>
              <a:t> 를 추천</a:t>
            </a:r>
            <a:endParaRPr b="1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700" y="1685825"/>
            <a:ext cx="4222650" cy="32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351825" y="1014250"/>
            <a:ext cx="8309400" cy="59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</a:rPr>
              <a:t>sys </a:t>
            </a:r>
            <a:r>
              <a:rPr lang="ko">
                <a:solidFill>
                  <a:srgbClr val="434343"/>
                </a:solidFill>
              </a:rPr>
              <a:t>계정 :  최상위 계정, 만능 권한!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</a:rPr>
              <a:t>system</a:t>
            </a:r>
            <a:r>
              <a:rPr lang="ko">
                <a:solidFill>
                  <a:srgbClr val="434343"/>
                </a:solidFill>
              </a:rPr>
              <a:t> 계정 : 관리자 계정,  (하나의 관리자)  .   sys는 system 과 같은 계정을 여럿 만들수도 있다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5699025" y="445025"/>
            <a:ext cx="3133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설치준비완료 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75" y="820649"/>
            <a:ext cx="5307550" cy="4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234200" y="2102950"/>
            <a:ext cx="4757700" cy="1764900"/>
          </a:xfrm>
          <a:prstGeom prst="rect">
            <a:avLst/>
          </a:prstGeom>
          <a:solidFill>
            <a:srgbClr val="FFFFFF">
              <a:alpha val="55350"/>
            </a:srgbClr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Destination Folder: C:\oraclexe\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Oracle Home: C:\oraclexe\app\oracle\product\11.2.0\server\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Oracle Base:C:\oraclexe\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Port for 'Oracle Database Listener': </a:t>
            </a:r>
            <a:r>
              <a:rPr b="1" lang="ko" sz="1200"/>
              <a:t>1521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Port for 'Oracle Services for Microsoft Transaction Server': </a:t>
            </a:r>
            <a:r>
              <a:rPr b="1" lang="ko" sz="1200"/>
              <a:t>2030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Port for 'Oracle HTTP Listener':</a:t>
            </a:r>
            <a:r>
              <a:rPr b="1" lang="ko" sz="1200"/>
              <a:t> 8080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8" name="Google Shape;158;p25"/>
          <p:cNvSpPr/>
          <p:nvPr/>
        </p:nvSpPr>
        <p:spPr>
          <a:xfrm>
            <a:off x="6365575" y="3994475"/>
            <a:ext cx="1944000" cy="649200"/>
          </a:xfrm>
          <a:prstGeom prst="wedgeRoundRectCallout">
            <a:avLst>
              <a:gd fmla="val 859" name="adj1"/>
              <a:gd fmla="val -108183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기억해 둡시다. 나중에 수정해야 할 필요 발생 예상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3228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설치진행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5975"/>
            <a:ext cx="3411425" cy="25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600" y="939988"/>
            <a:ext cx="47625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 첫 가동 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66325"/>
            <a:ext cx="4198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최초 설치 직후라면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Start Database</a:t>
            </a:r>
            <a:r>
              <a:rPr lang="ko"/>
              <a:t> 실행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550" y="-12"/>
            <a:ext cx="2933700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233950" y="89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확인 하기 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888850"/>
            <a:ext cx="838200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/>
          <p:nvPr/>
        </p:nvSpPr>
        <p:spPr>
          <a:xfrm>
            <a:off x="2414050" y="3992500"/>
            <a:ext cx="3488100" cy="649200"/>
          </a:xfrm>
          <a:prstGeom prst="wedgeRoundRectCallout">
            <a:avLst>
              <a:gd fmla="val -76099" name="adj1"/>
              <a:gd fmla="val -28955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SQL&gt;   오라클 명령어 입력 프롬프트 </a:t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5614550" y="736450"/>
            <a:ext cx="2327700" cy="898200"/>
          </a:xfrm>
          <a:prstGeom prst="wedgeRoundRectCallout">
            <a:avLst>
              <a:gd fmla="val -81248" name="adj1"/>
              <a:gd fmla="val -8106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여기까지 확인하면 ,OK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버젼 확인 해보기 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188925" y="1266325"/>
            <a:ext cx="45657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8000"/>
                </a:solidFill>
                <a:highlight>
                  <a:srgbClr val="F7F8F9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ko">
                <a:solidFill>
                  <a:srgbClr val="000A19"/>
                </a:solidFill>
                <a:highlight>
                  <a:srgbClr val="F7F8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>
                <a:solidFill>
                  <a:srgbClr val="666666"/>
                </a:solidFill>
                <a:highlight>
                  <a:srgbClr val="F7F8F9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ko">
                <a:solidFill>
                  <a:srgbClr val="000A19"/>
                </a:solidFill>
                <a:highlight>
                  <a:srgbClr val="F7F8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">
                <a:solidFill>
                  <a:srgbClr val="008000"/>
                </a:solidFill>
                <a:highlight>
                  <a:srgbClr val="F7F8F9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ko">
                <a:solidFill>
                  <a:srgbClr val="000A19"/>
                </a:solidFill>
                <a:highlight>
                  <a:srgbClr val="F7F8F9"/>
                </a:highlight>
                <a:latin typeface="Consolas"/>
                <a:ea typeface="Consolas"/>
                <a:cs typeface="Consolas"/>
                <a:sym typeface="Consolas"/>
              </a:rPr>
              <a:t> v$version</a:t>
            </a:r>
            <a:endParaRPr>
              <a:solidFill>
                <a:srgbClr val="000A19"/>
              </a:solidFill>
              <a:highlight>
                <a:srgbClr val="F7F8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25" y="2142425"/>
            <a:ext cx="860107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/>
          <p:nvPr/>
        </p:nvSpPr>
        <p:spPr>
          <a:xfrm>
            <a:off x="5407075" y="1152425"/>
            <a:ext cx="3488100" cy="649200"/>
          </a:xfrm>
          <a:prstGeom prst="wedgeRoundRectCallout">
            <a:avLst>
              <a:gd fmla="val -91950" name="adj1"/>
              <a:gd fmla="val 150909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 명령어 입력후 </a:t>
            </a:r>
            <a:r>
              <a:rPr b="1" lang="ko"/>
              <a:t>세미콜론 </a:t>
            </a:r>
            <a:r>
              <a:rPr lang="ko"/>
              <a:t>꼭!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SID 확인하기 - 명령어 로 확인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</a:t>
            </a:r>
            <a:r>
              <a:rPr b="1"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name FROM v$database;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오라클에서 </a:t>
            </a:r>
            <a:r>
              <a:rPr b="1" lang="ko"/>
              <a:t>SID</a:t>
            </a:r>
            <a:r>
              <a:rPr lang="ko"/>
              <a:t>란 서버 가동할때의</a:t>
            </a:r>
            <a:br>
              <a:rPr lang="ko"/>
            </a:br>
            <a:r>
              <a:rPr lang="ko"/>
              <a:t>DB 인스턴스 를 뜻합니다.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기억해두셔야 합니다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highlight>
                  <a:srgbClr val="FFFF00"/>
                </a:highlight>
              </a:rPr>
              <a:t>대소문자 구분</a:t>
            </a:r>
            <a:r>
              <a:rPr lang="ko">
                <a:solidFill>
                  <a:srgbClr val="FF0000"/>
                </a:solidFill>
                <a:highlight>
                  <a:srgbClr val="FFFF00"/>
                </a:highlight>
              </a:rPr>
              <a:t> 중요!!!!  → 나중에 프로그램에서 사용</a:t>
            </a:r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7364" r="0" t="0"/>
          <a:stretch/>
        </p:blipFill>
        <p:spPr>
          <a:xfrm>
            <a:off x="5305250" y="1887050"/>
            <a:ext cx="2279700" cy="17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SID 확인하기 </a:t>
            </a:r>
            <a:r>
              <a:rPr lang="ko"/>
              <a:t>-  listener.org 파일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266325"/>
            <a:ext cx="83712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C:\oraclexe\app\oracle\product\11.2.0\server\network\ADMIN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폴더에 있는 listener.ora 파일을 메모장에서 열어보기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00" y="3131975"/>
            <a:ext cx="3896600" cy="12726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696" y="1855145"/>
            <a:ext cx="3896600" cy="308970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꼭 먼저 확인!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주의: Windows 환경에서 설치경로명에 사용자 이름이 한글이거나 특수문자, 공백등 있으면  오동작 문제 생길수 있습니다.</a:t>
            </a:r>
            <a:endParaRPr b="1">
              <a:solidFill>
                <a:srgbClr val="FF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 포트 번호 확인하기 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89350" y="1221050"/>
            <a:ext cx="8520600" cy="1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 포트 번호 확인하기.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dbms_xdb.gethttpport() FROM dual;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457200" y="2711575"/>
            <a:ext cx="3920700" cy="127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DBMS_XDB.GETHTTPPORT()</a:t>
            </a:r>
            <a:endParaRPr sz="1800">
              <a:solidFill>
                <a:srgbClr val="EFEFE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----------------------------------------</a:t>
            </a:r>
            <a:endParaRPr sz="1800">
              <a:solidFill>
                <a:srgbClr val="EFEFE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    8080</a:t>
            </a:r>
            <a:endParaRPr sz="1800">
              <a:solidFill>
                <a:srgbClr val="EFEFE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5421850" y="2957525"/>
            <a:ext cx="3488100" cy="649200"/>
          </a:xfrm>
          <a:prstGeom prst="wedgeRoundRectCallout">
            <a:avLst>
              <a:gd fmla="val -80794" name="adj1"/>
              <a:gd fmla="val 1564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최초 설치시에는 8080 으로 되어 있을 것이다.  이를 변경해야 할 겁니다.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포트 번호 바꾸기  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나중에 사용할 TOMCAT 서버의 기본 포트도 8080 을 사용한다. -_-;;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Oracle 의 HTTP 포트와 충돌한다..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다른 포트로 바꾼다.   9090 포트로 변경하자.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SQL&gt;exec dbms_xdb.sethttpport(9090);</a:t>
            </a:r>
            <a:endParaRPr sz="24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385" y="3578760"/>
            <a:ext cx="6507900" cy="11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인코딩 확인하기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1392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캐릭터 문자셋 (인코딩) 이 특히 문제가 되는 건 DB간의 데이터 이동의 경우 발생한다.</a:t>
            </a:r>
            <a:endParaRPr/>
          </a:p>
        </p:txBody>
      </p:sp>
      <p:sp>
        <p:nvSpPr>
          <p:cNvPr id="225" name="Google Shape;225;p34"/>
          <p:cNvSpPr txBox="1"/>
          <p:nvPr/>
        </p:nvSpPr>
        <p:spPr>
          <a:xfrm>
            <a:off x="76200" y="2020750"/>
            <a:ext cx="3626100" cy="97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 name, value$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sys.props$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WHERE name = 'NLS_CHARACTERSET';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4267200" y="1944725"/>
            <a:ext cx="4641300" cy="109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825500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SSELECT name, value$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sys.props$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WHERE name = 'NLS_NCHAR_CHARACTERSET';</a:t>
            </a:r>
            <a:endParaRPr sz="18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72457"/>
            <a:ext cx="3549900" cy="754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650" y="3244925"/>
            <a:ext cx="406717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/>
        </p:nvSpPr>
        <p:spPr>
          <a:xfrm>
            <a:off x="228600" y="4367125"/>
            <a:ext cx="8786100" cy="640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학습단계에선 : </a:t>
            </a:r>
            <a:r>
              <a:rPr lang="ko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한글과 관련하여 ks 코드 보다는 유니코드(utf-8, utf-16..) 으로 맞춥니다.</a:t>
            </a:r>
            <a:br>
              <a:rPr lang="ko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만약 위와 같은 결과가 나오지 않았다면,  다음 페이지에서와 같이 수정하시면 됩니다.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4"/>
          <p:cNvSpPr/>
          <p:nvPr/>
        </p:nvSpPr>
        <p:spPr>
          <a:xfrm>
            <a:off x="1669200" y="2989050"/>
            <a:ext cx="219900" cy="25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4"/>
          <p:cNvSpPr/>
          <p:nvPr/>
        </p:nvSpPr>
        <p:spPr>
          <a:xfrm>
            <a:off x="6393600" y="2989050"/>
            <a:ext cx="219900" cy="25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인코딩 변경하기 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UPDATE sys.props$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SET value$ = '[ 변경을 원하는 문자셋 (KO16KSC5601, </a:t>
            </a: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AL32UTF8</a:t>
            </a: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등)]'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name = 'NLS_CHARACTERSET';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UPDATE sys.props$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SET value$ = '[ 변경을 원하는 문자셋 (KO16KSC5601, AL16UTF16 등)]'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name = 'NLS_NCHAR_CHARACTERSET';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357900" y="3745300"/>
            <a:ext cx="8786100" cy="640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아직, CHAR, NCHAR 등의 캐릭터 타입에 대해 생소할겁니다.   지금 시작하는 시점에선 굳이 모르셔도 됩니다.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6956025" y="342450"/>
            <a:ext cx="1805700" cy="1104600"/>
          </a:xfrm>
          <a:prstGeom prst="wedgeRoundRectCallout">
            <a:avLst>
              <a:gd fmla="val -80261" name="adj1"/>
              <a:gd fmla="val 4786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애지간하면 손댈일 없을겁니다.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강사지시 따라주세요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수정한뒤에는 꼭 commit;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266325"/>
            <a:ext cx="8520600" cy="1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수정된 사항이 완전히 저장되게 하려면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SQL&gt;commit;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커맨드 종료..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quit 명령어를 입력하면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다시 윈도우 커맨드 로 나온다.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(오라클 데이터베이스가 종료된게 아니라, 오라클 데이터베이스와 연결되어 있던 오라클 커맨드 입력 콘솔이 종료된것 뿐입니다)</a:t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32560"/>
            <a:ext cx="9144000" cy="900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206775" y="8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윈도우 서비스 를 확인해보기.. 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311700" y="961525"/>
            <a:ext cx="3732000" cy="1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(단축키: ‘윈도우’  + R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services.msc</a:t>
            </a:r>
            <a:r>
              <a:rPr lang="ko"/>
              <a:t> 입력후 확인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 </a:t>
            </a:r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075" y="3095227"/>
            <a:ext cx="6032025" cy="16213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150" y="746975"/>
            <a:ext cx="4259151" cy="21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8"/>
          <p:cNvSpPr/>
          <p:nvPr/>
        </p:nvSpPr>
        <p:spPr>
          <a:xfrm>
            <a:off x="100050" y="2201200"/>
            <a:ext cx="2621700" cy="2677200"/>
          </a:xfrm>
          <a:prstGeom prst="wedgeRoundRectCallout">
            <a:avLst>
              <a:gd fmla="val 63169" name="adj1"/>
              <a:gd fmla="val 16218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Oracle** 로시작하는 여러가지 서비스들이 생김..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시작유형이 </a:t>
            </a:r>
            <a:r>
              <a:rPr b="1" lang="ko"/>
              <a:t>‘자동’</a:t>
            </a:r>
            <a:r>
              <a:rPr lang="ko"/>
              <a:t> 인 것들은 윈도우 부팅할때 자동으로 시작됨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이는 부팅속도 저하와 불필요한 리소스 낭비 초래.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학습용/테스트 용일때는 </a:t>
            </a:r>
            <a:r>
              <a:rPr b="1" lang="ko"/>
              <a:t>‘수동’</a:t>
            </a:r>
            <a:r>
              <a:rPr lang="ko"/>
              <a:t>으로 전환하여 필요할때만 가동하는게 바람직.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67300" y="178425"/>
            <a:ext cx="4787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부팅시 자동실행 끄기</a:t>
            </a:r>
            <a:endParaRPr/>
          </a:p>
        </p:txBody>
      </p:sp>
      <p:sp>
        <p:nvSpPr>
          <p:cNvPr id="267" name="Google Shape;267;p39"/>
          <p:cNvSpPr txBox="1"/>
          <p:nvPr>
            <p:ph idx="1" type="body"/>
          </p:nvPr>
        </p:nvSpPr>
        <p:spPr>
          <a:xfrm>
            <a:off x="387900" y="1571225"/>
            <a:ext cx="37764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서비스 목록에서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OracleServiceXE </a:t>
            </a:r>
            <a:br>
              <a:rPr b="1" lang="ko">
                <a:solidFill>
                  <a:srgbClr val="0000FF"/>
                </a:solidFill>
              </a:rPr>
            </a:br>
            <a:r>
              <a:rPr b="1" lang="ko">
                <a:solidFill>
                  <a:srgbClr val="0000FF"/>
                </a:solidFill>
              </a:rPr>
              <a:t>OracleXETNSListener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를</a:t>
            </a:r>
            <a:r>
              <a:rPr b="1" lang="ko"/>
              <a:t> ‘자동’</a:t>
            </a:r>
            <a:r>
              <a:rPr lang="ko"/>
              <a:t> 에서 </a:t>
            </a:r>
            <a:r>
              <a:rPr b="1" lang="ko"/>
              <a:t>‘수동’ </a:t>
            </a:r>
            <a:r>
              <a:rPr lang="ko"/>
              <a:t>으로 변경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950" y="44550"/>
            <a:ext cx="4109999" cy="48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9"/>
          <p:cNvSpPr/>
          <p:nvPr/>
        </p:nvSpPr>
        <p:spPr>
          <a:xfrm>
            <a:off x="2615575" y="1018975"/>
            <a:ext cx="2610600" cy="855600"/>
          </a:xfrm>
          <a:prstGeom prst="wedgeRoundRectCallout">
            <a:avLst>
              <a:gd fmla="val 44283" name="adj1"/>
              <a:gd fmla="val 119337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서비스 항목을 개별적으로 더블클릭하면 서비스 속성 창 뜸.</a:t>
            </a:r>
            <a:endParaRPr/>
          </a:p>
        </p:txBody>
      </p:sp>
      <p:sp>
        <p:nvSpPr>
          <p:cNvPr id="270" name="Google Shape;270;p39"/>
          <p:cNvSpPr/>
          <p:nvPr/>
        </p:nvSpPr>
        <p:spPr>
          <a:xfrm>
            <a:off x="438475" y="3712500"/>
            <a:ext cx="4066500" cy="479100"/>
          </a:xfrm>
          <a:prstGeom prst="wedgeRoundRectCallout">
            <a:avLst>
              <a:gd fmla="val -18749" name="adj1"/>
              <a:gd fmla="val -9560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학원 컴 사용자는 강사 가이드를 따라주세요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311700" y="64025"/>
            <a:ext cx="4302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레지스트리 편집도.. </a:t>
            </a:r>
            <a:endParaRPr/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68700" y="750750"/>
            <a:ext cx="8261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컴퓨터\HKEY_LOCAL_MACHINE\SOFTWARE\ORACLE\KEY_XE\</a:t>
            </a:r>
            <a:r>
              <a:rPr b="1" lang="ko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ORA_XE_AUTOSTART</a:t>
            </a:r>
            <a:endParaRPr b="1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77" name="Google Shape;2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24" y="1339016"/>
            <a:ext cx="4146126" cy="359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0363" y="1358450"/>
            <a:ext cx="25812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4573" y="3409500"/>
            <a:ext cx="3252875" cy="159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/>
          <p:nvPr/>
        </p:nvSpPr>
        <p:spPr>
          <a:xfrm rot="150450">
            <a:off x="5185752" y="1975635"/>
            <a:ext cx="623997" cy="3224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0"/>
          <p:cNvSpPr/>
          <p:nvPr/>
        </p:nvSpPr>
        <p:spPr>
          <a:xfrm rot="5271083">
            <a:off x="6750809" y="2820633"/>
            <a:ext cx="624139" cy="3224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0"/>
          <p:cNvSpPr/>
          <p:nvPr/>
        </p:nvSpPr>
        <p:spPr>
          <a:xfrm>
            <a:off x="5077325" y="151475"/>
            <a:ext cx="3950100" cy="636000"/>
          </a:xfrm>
          <a:prstGeom prst="wedgeRoundRectCallout">
            <a:avLst>
              <a:gd fmla="val -63412" name="adj1"/>
              <a:gd fmla="val -7193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 방법으로 해도 안될 경우 시도…</a:t>
            </a:r>
            <a:br>
              <a:rPr lang="ko"/>
            </a:br>
            <a:r>
              <a:rPr lang="ko"/>
              <a:t> (</a:t>
            </a:r>
            <a:r>
              <a:rPr lang="ko">
                <a:solidFill>
                  <a:srgbClr val="FF0000"/>
                </a:solidFill>
                <a:highlight>
                  <a:srgbClr val="FFFF00"/>
                </a:highlight>
              </a:rPr>
              <a:t>그러나 가급적 비추합니다</a:t>
            </a:r>
            <a:r>
              <a:rPr lang="ko"/>
              <a:t>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이후 윈도우 부팅후 실행은...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서비스에서 개별적으로 시작하셔도 되고, </a:t>
            </a:r>
            <a:br>
              <a:rPr lang="ko"/>
            </a:br>
            <a:r>
              <a:rPr lang="ko"/>
              <a:t>Start Database 실행하셔도 됩니다.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학습용 설치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23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2020.4 현재 최신버젼인 Oracle 19 는 버젼과 플랫폼별로 지원하지 않는 것들이 존재하는 관계로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학습에서는 </a:t>
            </a:r>
            <a:r>
              <a:rPr b="1" lang="ko"/>
              <a:t>Oracle11g</a:t>
            </a:r>
            <a:r>
              <a:rPr lang="ko"/>
              <a:t> 버젼을 설치합니다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학습용, 테스트용 목적이라면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Oracle11g Release2 보다는  </a:t>
            </a:r>
            <a:r>
              <a:rPr b="1" lang="ko">
                <a:solidFill>
                  <a:srgbClr val="0000FF"/>
                </a:solidFill>
                <a:highlight>
                  <a:srgbClr val="FFFF00"/>
                </a:highlight>
              </a:rPr>
              <a:t>Oracle11g Express Edition</a:t>
            </a:r>
            <a:r>
              <a:rPr lang="ko"/>
              <a:t> 을 사용합니다.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28600" y="3949125"/>
            <a:ext cx="8643000" cy="1032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 u="sng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Oracle XE(Express Edition)</a:t>
            </a:r>
            <a:r>
              <a:rPr lang="ko" sz="1350">
                <a:solidFill>
                  <a:srgbClr val="3A41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는 상용 Oracle의 무료로 사용할 수 있는 Oracle DBMS로 사용 Oracle의 대부분의 기능을 사용할 수 있기 때문에 개발자나 관리자들이 빠르게 개발을 하거나 실험을 위해서 사용할 수 있다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윈도우 커맨드 설정..</a:t>
            </a:r>
            <a:endParaRPr/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700" y="1266325"/>
            <a:ext cx="3487800" cy="30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오라클 SQL 첫 학습시에는</a:t>
            </a:r>
            <a:br>
              <a:rPr lang="ko" sz="1400"/>
            </a:br>
            <a:r>
              <a:rPr lang="ko" sz="1400"/>
              <a:t>직접 커맨드 라인에서 SQL명령어를</a:t>
            </a:r>
            <a:br>
              <a:rPr lang="ko" sz="1400"/>
            </a:br>
            <a:r>
              <a:rPr lang="ko" sz="1400"/>
              <a:t>다뤄보는 것이 좋습니다.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(처음부터 각종 툴의 도움을 받는 것은</a:t>
            </a:r>
            <a:br>
              <a:rPr lang="ko" sz="1400"/>
            </a:br>
            <a:r>
              <a:rPr lang="ko" sz="1400"/>
              <a:t>첫 학습자에게는 비추합니다)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쾌적한 환경을 위해서</a:t>
            </a:r>
            <a:br>
              <a:rPr lang="ko" sz="1400"/>
            </a:br>
            <a:r>
              <a:rPr lang="ko" sz="1400"/>
              <a:t>커맨드 라인에 몇가지 설정을 추천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95" name="Google Shape;2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275" y="1366313"/>
            <a:ext cx="2447675" cy="28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빠른 편집 모드 ..</a:t>
            </a:r>
            <a:endParaRPr/>
          </a:p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311700" y="1266325"/>
            <a:ext cx="4443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‘빠른 편집 모드’  활성화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윈도우10 이전의 </a:t>
            </a:r>
            <a:br>
              <a:rPr lang="ko"/>
            </a:br>
            <a:r>
              <a:rPr lang="ko"/>
              <a:t>윈도우 커맨드 창에서는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CTRL+C, CTRL+V 가 안 먹힘</a:t>
            </a:r>
            <a:br>
              <a:rPr lang="ko"/>
            </a:br>
            <a:br>
              <a:rPr lang="ko"/>
            </a:br>
            <a:r>
              <a:rPr b="1" lang="ko"/>
              <a:t>빠른편집 모드</a:t>
            </a:r>
            <a:r>
              <a:rPr lang="ko"/>
              <a:t>를 사용하면 </a:t>
            </a:r>
            <a:br>
              <a:rPr lang="ko"/>
            </a:br>
            <a:r>
              <a:rPr lang="ko"/>
              <a:t>‘마우스 우클릭’이 이를 가능케 함 </a:t>
            </a:r>
            <a:endParaRPr/>
          </a:p>
        </p:txBody>
      </p:sp>
      <p:pic>
        <p:nvPicPr>
          <p:cNvPr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953" y="359475"/>
            <a:ext cx="3955350" cy="46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글꼴 크기, 화면버퍼크기, 창크기 설정..</a:t>
            </a:r>
            <a:endParaRPr/>
          </a:p>
        </p:txBody>
      </p:sp>
      <p:sp>
        <p:nvSpPr>
          <p:cNvPr id="308" name="Google Shape;308;p44"/>
          <p:cNvSpPr txBox="1"/>
          <p:nvPr>
            <p:ph idx="1" type="body"/>
          </p:nvPr>
        </p:nvSpPr>
        <p:spPr>
          <a:xfrm>
            <a:off x="6992550" y="1266325"/>
            <a:ext cx="2144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Dotum"/>
              <a:buNone/>
            </a:pPr>
            <a:r>
              <a:rPr b="1" lang="ko" sz="140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창 크기</a:t>
            </a:r>
            <a:r>
              <a:rPr lang="ko" sz="140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는 </a:t>
            </a:r>
            <a:r>
              <a:rPr b="1" lang="ko" sz="140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보여지는 창의 너비와 높이를 지정</a:t>
            </a:r>
            <a:r>
              <a:rPr lang="ko" sz="140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할 수 있습니다.</a:t>
            </a:r>
            <a:endParaRPr sz="1400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Dotum"/>
              <a:buNone/>
            </a:pPr>
            <a:r>
              <a:rPr b="1" lang="ko" sz="140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화면 버퍼 크기</a:t>
            </a:r>
            <a:r>
              <a:rPr lang="ko" sz="140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는 그 크기만큼 </a:t>
            </a:r>
            <a:r>
              <a:rPr b="1" lang="ko" sz="140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실행했던 명령 라인을 저장</a:t>
            </a:r>
            <a:r>
              <a:rPr lang="ko" sz="140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하게 되는데요 높이를 더 많이 주면 스크롤했을때 더 많은 이전의 명령 라인을 볼 수 있어요.</a:t>
            </a:r>
            <a:endParaRPr sz="1400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09" name="Google Shape;3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" y="1031422"/>
            <a:ext cx="3390999" cy="39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1247" y="1063575"/>
            <a:ext cx="3363695" cy="39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바탕화면의 Start Database 삭제하기</a:t>
            </a:r>
            <a:endParaRPr/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학원컴퓨터의 경우..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756000" y="78450"/>
            <a:ext cx="5076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Window OS bit 확인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998400" y="756975"/>
            <a:ext cx="57810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</a:rPr>
              <a:t>우선 내 컴퓨터가 64bit 인지 32bit 인지 반드시 확인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62" y="78450"/>
            <a:ext cx="238207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275" y="1345875"/>
            <a:ext cx="2884838" cy="3492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6"/>
          <p:cNvCxnSpPr>
            <a:stCxn id="87" idx="3"/>
            <a:endCxn id="88" idx="1"/>
          </p:cNvCxnSpPr>
          <p:nvPr/>
        </p:nvCxnSpPr>
        <p:spPr>
          <a:xfrm>
            <a:off x="2619138" y="2650200"/>
            <a:ext cx="15411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/>
          <p:nvPr/>
        </p:nvSpPr>
        <p:spPr>
          <a:xfrm>
            <a:off x="3538975" y="4535350"/>
            <a:ext cx="530400" cy="21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78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계정 필요. 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33925" y="7858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다운 받으려면 Oracle 계정 필요. 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10328"/>
            <a:ext cx="9143999" cy="2627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75" y="416075"/>
            <a:ext cx="7554049" cy="416320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6601"/>
            <a:ext cx="7337375" cy="22810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196825" y="56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11g Express Edition 다운로드 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120625" y="763625"/>
            <a:ext cx="8635500" cy="3465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https://www.oracle.com/technetwork/database/database-technologies/express-edition/downloads/xe-prior-releases-5172097.html</a:t>
            </a:r>
            <a:endParaRPr sz="10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695D46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300" y="2639100"/>
            <a:ext cx="3158675" cy="90523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19"/>
          <p:cNvSpPr/>
          <p:nvPr/>
        </p:nvSpPr>
        <p:spPr>
          <a:xfrm rot="655450">
            <a:off x="5134965" y="2944119"/>
            <a:ext cx="436917" cy="32230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5369775" y="1376775"/>
            <a:ext cx="3270300" cy="649200"/>
          </a:xfrm>
          <a:prstGeom prst="wedgeRoundRectCallout">
            <a:avLst>
              <a:gd fmla="val -65613" name="adj1"/>
              <a:gd fmla="val 3191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컴퓨터에 맞는 버젼으로 다운 받아주세요.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 : 최신 버젼의 XE 는 ?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66325"/>
            <a:ext cx="8520600" cy="14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https://www.oracle.com/technetwork/database/database-technologies/express-edition/downloads/index.html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2020.04 현재 XE 버젼 중 최상위 버젼은 18c XE 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https://www.oracle.com/technetwork/database/enterprise-edition/downloads/index.htm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↑ 전체 다운로드 목록 확인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압축푼뒤 실행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0" y="1266325"/>
            <a:ext cx="1258525" cy="3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000" y="1312100"/>
            <a:ext cx="2202800" cy="195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/>
          <p:nvPr/>
        </p:nvSpPr>
        <p:spPr>
          <a:xfrm rot="950821">
            <a:off x="1363935" y="1852617"/>
            <a:ext cx="624016" cy="32241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 rot="231593">
            <a:off x="4468059" y="2982553"/>
            <a:ext cx="623915" cy="3223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2217" y="931375"/>
            <a:ext cx="3737133" cy="285281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/>
          <p:nvPr/>
        </p:nvSpPr>
        <p:spPr>
          <a:xfrm flipH="1">
            <a:off x="96871" y="2464725"/>
            <a:ext cx="1258500" cy="649200"/>
          </a:xfrm>
          <a:prstGeom prst="wedgeRoundRectCallout">
            <a:avLst>
              <a:gd fmla="val 9142" name="adj1"/>
              <a:gd fmla="val -17101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압축풀면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Disk1 폴더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