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dcee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dcee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&lt;title&gt;JSP 시작&lt;/title&gt;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 JSP 파일! 반갑습니다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cee816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cee816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cee816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cee816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cee816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cee816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dcee81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dcee81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JSP 특징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- 동적 웹어플리케이션 컴포넌트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- 확장자는 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- 클라이언트의 요청에 동적으로 동작을 하며, 응답은 html로 응답을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- jsp 파일은 서블릿으로 변환되어 실행되어진다.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- MVC 패턴에서 view로 이용됨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JSP 동작과정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1. jsp 파일 요청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2. jsp 컨테이너로 전송 : 웹컨테이너로 jsp파일을 넘긴다.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3. jsp 파일 파싱 : 해당 jsp파일이 처음 요청된것이면 파일을 파싱한다.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이전에 요청되었던 페이지일 경우에는 6번단계로 넘어간다.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4. 서블릿으로 변환 : 새로운 자바파일을 생성한다.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5. 클래스 파일 생성 : 서블릿 파일(자바파일)은 실행 가능한 상태의 클래스 파일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로 컴파일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6. 메모리에 로딩됨 : 클래스 파일은 메모리에 로딩됨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7. html 전송 : 클래스 파일에 대한 실행 결과는 다시 웹서버로 넘겨진다.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웹서버는 html 형태로 사용자에게 응답을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8. 브라우저에 html실행 되어짐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cd4cee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cd4cee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cd4cee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cd4cee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dcee816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dcee816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dcee816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dcee816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cee81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cee81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cee81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cee81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dcee816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dcee81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cd4cee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acd4cee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0c8a64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0c8a64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cee81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cee81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810b18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810b18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dcee81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dcee81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 JSP, JSP 동작과정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본문 만들기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18975" y="1034900"/>
            <a:ext cx="8355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같이 만들어 보세요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1393366"/>
            <a:ext cx="8592301" cy="340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server 에 add 하기 하기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638" y="819150"/>
            <a:ext cx="44672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15175" y="923250"/>
            <a:ext cx="48645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는 PHP나 ASP와는 달리 ‘웹컨테이너’ 방식으로 동작하며, 이클립스 개발환경에서는 Server 에 add/remove 를 하여 웹컨테이너를 적재합니다.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2121300"/>
            <a:ext cx="3780437" cy="18349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5">
            <a:alphaModFix/>
          </a:blip>
          <a:srcRect b="0" l="3250" r="-3250" t="0"/>
          <a:stretch/>
        </p:blipFill>
        <p:spPr>
          <a:xfrm>
            <a:off x="5675250" y="2302200"/>
            <a:ext cx="2343825" cy="2492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3"/>
          <p:cNvSpPr/>
          <p:nvPr/>
        </p:nvSpPr>
        <p:spPr>
          <a:xfrm>
            <a:off x="4276800" y="2845500"/>
            <a:ext cx="1033800" cy="3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400"/>
            <a:ext cx="4876399" cy="28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5936525" y="269350"/>
            <a:ext cx="3057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해당 jsp 파일 내에서 우클릭후에 Run As - Run on Server 를 하던지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좌측의 Project Explorer 에서 해당 jsp 파일위에서 우클릭후 Run As - Run on Server</a:t>
            </a:r>
            <a:endParaRPr sz="1000"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145650" y="-138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jsp 파일 실행시키기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4474525" y="3106475"/>
            <a:ext cx="983400" cy="31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725" y="1445950"/>
            <a:ext cx="2841653" cy="34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239225" y="1157175"/>
            <a:ext cx="8470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내에서도 브라우저 확인 가능하고,             별도의 브라우저 띄워서 확인 가능하다.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39225" y="3443175"/>
            <a:ext cx="8470500" cy="460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CC0000"/>
                </a:solidFill>
              </a:rPr>
              <a:t>(주의) URL 은 대소문자 구분합니다 !!</a:t>
            </a:r>
            <a:endParaRPr b="1" sz="1800">
              <a:solidFill>
                <a:srgbClr val="CC0000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306025" y="2985975"/>
            <a:ext cx="5892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우클릭하여 ‘소스보기’ 로 실제 response 된 html 코드도 확인해 봅시다.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70375"/>
            <a:ext cx="403820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925" y="1673913"/>
            <a:ext cx="3838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(Java Server Page) 특징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864450"/>
            <a:ext cx="8520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JSP 특징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   - 동적 웹어플리케이션 컴포넌트  </a:t>
            </a:r>
            <a:br>
              <a:rPr lang="ko"/>
            </a:br>
            <a:r>
              <a:rPr lang="ko"/>
              <a:t>	(컴포넌트란?  해당 컨테이너를 구성하는 각각의 기술적 요소들) 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(동적?  사용자 요청에 따라 그때그때 변화하여 응답)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   - 확장자는 jsp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   - 클라이언트의 요청에 동적으로 동작을 하며, 응답은 html로 응답을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   -</a:t>
            </a:r>
            <a:r>
              <a:rPr lang="ko">
                <a:solidFill>
                  <a:srgbClr val="FF0000"/>
                </a:solidFill>
              </a:rPr>
              <a:t> jsp 파일은 </a:t>
            </a:r>
            <a:r>
              <a:rPr b="1" lang="ko">
                <a:solidFill>
                  <a:srgbClr val="FF0000"/>
                </a:solidFill>
              </a:rPr>
              <a:t>서블릿</a:t>
            </a:r>
            <a:r>
              <a:rPr lang="ko">
                <a:solidFill>
                  <a:srgbClr val="FF0000"/>
                </a:solidFill>
              </a:rPr>
              <a:t>으로 변환되어 실행되어진다.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   - MVC 패턴에서는 </a:t>
            </a:r>
            <a:r>
              <a:rPr b="1" lang="ko"/>
              <a:t>view</a:t>
            </a:r>
            <a:r>
              <a:rPr lang="ko"/>
              <a:t>로 이용됨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동작 과정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831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1. </a:t>
            </a:r>
            <a:r>
              <a:rPr lang="ko" sz="1400">
                <a:solidFill>
                  <a:srgbClr val="0000FF"/>
                </a:solidFill>
              </a:rPr>
              <a:t>jsp 파일 요청</a:t>
            </a:r>
            <a:r>
              <a:rPr b="1" lang="ko" sz="1400"/>
              <a:t>(request)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2.</a:t>
            </a:r>
            <a:r>
              <a:rPr lang="ko" sz="1400">
                <a:solidFill>
                  <a:srgbClr val="0000FF"/>
                </a:solidFill>
              </a:rPr>
              <a:t> jsp 컨테이너로 전송</a:t>
            </a:r>
            <a:r>
              <a:rPr lang="ko" sz="1400"/>
              <a:t> : 웹컨테이너로 jsp파일을 넘긴다. </a:t>
            </a:r>
            <a:br>
              <a:rPr lang="ko" sz="1400"/>
            </a:br>
            <a:r>
              <a:rPr lang="ko" sz="1400"/>
              <a:t>     (톰캣 서버가 컨테이너 역할을 합니다, 컨테이너 안에는 ‘jsp 와 servlet 컨테이너’가 있고, ‘EJB 컨테이너’가 있습니다. 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3.</a:t>
            </a:r>
            <a:r>
              <a:rPr lang="ko" sz="1400">
                <a:solidFill>
                  <a:srgbClr val="0000FF"/>
                </a:solidFill>
              </a:rPr>
              <a:t> jsp 파일 파싱</a:t>
            </a:r>
            <a:r>
              <a:rPr lang="ko" sz="1400"/>
              <a:t> : 해당 jsp파일이 처음 요청된것이면 파일을 파싱한다.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      이전에 요청되었던 페이지일 경우에는 7번단계로 넘어간다.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4. </a:t>
            </a:r>
            <a:r>
              <a:rPr lang="ko" sz="1400">
                <a:solidFill>
                  <a:srgbClr val="0000FF"/>
                </a:solidFill>
              </a:rPr>
              <a:t>Java 파일로 변환</a:t>
            </a:r>
            <a:r>
              <a:rPr lang="ko" sz="1400"/>
              <a:t> : 새로운 자바(*.java)파일을 생성한다.  (이는 서블릿(</a:t>
            </a:r>
            <a:r>
              <a:rPr b="1" lang="ko" sz="1400"/>
              <a:t>Servlet</a:t>
            </a:r>
            <a:r>
              <a:rPr lang="ko" sz="1400"/>
              <a:t>) 클래스임)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5. </a:t>
            </a:r>
            <a:r>
              <a:rPr lang="ko" sz="1400">
                <a:solidFill>
                  <a:srgbClr val="0000FF"/>
                </a:solidFill>
              </a:rPr>
              <a:t>*.class 파일 생성</a:t>
            </a:r>
            <a:r>
              <a:rPr lang="ko" sz="1400"/>
              <a:t> : 서블릿 파일(자바파일)이 ‘</a:t>
            </a:r>
            <a:r>
              <a:rPr b="1" lang="ko" sz="1400"/>
              <a:t>컴파일’ </a:t>
            </a:r>
            <a:r>
              <a:rPr lang="ko" sz="1400"/>
              <a:t>되어  클래스 파일(*.class) 생성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6. </a:t>
            </a:r>
            <a:r>
              <a:rPr lang="ko" sz="1400">
                <a:solidFill>
                  <a:srgbClr val="0000FF"/>
                </a:solidFill>
              </a:rPr>
              <a:t>메모리에 로딩됨</a:t>
            </a:r>
            <a:r>
              <a:rPr lang="ko" sz="1400"/>
              <a:t> : 클래스 파일은 메모리에 </a:t>
            </a:r>
            <a:r>
              <a:rPr b="1" lang="ko" sz="1400"/>
              <a:t>‘로딩’</a:t>
            </a:r>
            <a:r>
              <a:rPr lang="ko" sz="1400"/>
              <a:t>됨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7. </a:t>
            </a:r>
            <a:r>
              <a:rPr lang="ko" sz="1400">
                <a:solidFill>
                  <a:srgbClr val="0000FF"/>
                </a:solidFill>
              </a:rPr>
              <a:t>html 전송</a:t>
            </a:r>
            <a:r>
              <a:rPr lang="ko" sz="1400"/>
              <a:t> : 로딩된 클래스 파일에 대한 </a:t>
            </a:r>
            <a:r>
              <a:rPr b="1" lang="ko" sz="1400"/>
              <a:t>‘실행’</a:t>
            </a:r>
            <a:r>
              <a:rPr lang="ko" sz="1400"/>
              <a:t> 결과를 웹서버로 넘겨진다.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     웹서버는 html 형태로 사용자에게 응답</a:t>
            </a:r>
            <a:r>
              <a:rPr b="1" lang="ko" sz="1400"/>
              <a:t>(response)</a:t>
            </a:r>
            <a:r>
              <a:rPr lang="ko" sz="1400"/>
              <a:t>을 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400"/>
              <a:t>  8. 브라우저에 </a:t>
            </a:r>
            <a:r>
              <a:rPr lang="ko" sz="1400">
                <a:solidFill>
                  <a:srgbClr val="0000FF"/>
                </a:solidFill>
              </a:rPr>
              <a:t>html실행</a:t>
            </a:r>
            <a:r>
              <a:rPr lang="ko" sz="1400"/>
              <a:t> 되어짐</a:t>
            </a:r>
            <a:endParaRPr sz="14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27"/>
          <p:cNvSpPr/>
          <p:nvPr/>
        </p:nvSpPr>
        <p:spPr>
          <a:xfrm>
            <a:off x="4953000" y="3292550"/>
            <a:ext cx="886200" cy="451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JSP파일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(HelloJsp.jsp)</a:t>
            </a:r>
            <a:endParaRPr sz="800"/>
          </a:p>
        </p:txBody>
      </p:sp>
      <p:sp>
        <p:nvSpPr>
          <p:cNvPr id="173" name="Google Shape;173;p27"/>
          <p:cNvSpPr/>
          <p:nvPr/>
        </p:nvSpPr>
        <p:spPr>
          <a:xfrm>
            <a:off x="6304852" y="3292550"/>
            <a:ext cx="1311300" cy="451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Java파일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(HelloJsp_jsp.java)</a:t>
            </a:r>
            <a:endParaRPr sz="800"/>
          </a:p>
        </p:txBody>
      </p:sp>
      <p:sp>
        <p:nvSpPr>
          <p:cNvPr id="174" name="Google Shape;174;p27"/>
          <p:cNvSpPr/>
          <p:nvPr/>
        </p:nvSpPr>
        <p:spPr>
          <a:xfrm>
            <a:off x="8077200" y="3292550"/>
            <a:ext cx="925200" cy="451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클래스파일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(*.class)</a:t>
            </a:r>
            <a:endParaRPr sz="1100"/>
          </a:p>
        </p:txBody>
      </p:sp>
      <p:sp>
        <p:nvSpPr>
          <p:cNvPr id="175" name="Google Shape;175;p27"/>
          <p:cNvSpPr/>
          <p:nvPr/>
        </p:nvSpPr>
        <p:spPr>
          <a:xfrm>
            <a:off x="5931200" y="3402425"/>
            <a:ext cx="390000" cy="2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변환</a:t>
            </a:r>
            <a:endParaRPr sz="800"/>
          </a:p>
        </p:txBody>
      </p:sp>
      <p:sp>
        <p:nvSpPr>
          <p:cNvPr id="176" name="Google Shape;176;p27"/>
          <p:cNvSpPr/>
          <p:nvPr/>
        </p:nvSpPr>
        <p:spPr>
          <a:xfrm>
            <a:off x="7683800" y="3402425"/>
            <a:ext cx="390000" cy="2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컴파일</a:t>
            </a:r>
            <a:endParaRPr sz="800"/>
          </a:p>
        </p:txBody>
      </p:sp>
      <p:sp>
        <p:nvSpPr>
          <p:cNvPr id="177" name="Google Shape;177;p27"/>
          <p:cNvSpPr/>
          <p:nvPr/>
        </p:nvSpPr>
        <p:spPr>
          <a:xfrm>
            <a:off x="5796525" y="4134300"/>
            <a:ext cx="1311300" cy="265800"/>
          </a:xfrm>
          <a:prstGeom prst="wedgeRoundRectCallout">
            <a:avLst>
              <a:gd fmla="val 15406" name="adj1"/>
              <a:gd fmla="val -14667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서블릿 만드는 과정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265049" cy="48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093050" y="912550"/>
            <a:ext cx="690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request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254850" y="1903150"/>
            <a:ext cx="690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response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682925" y="103225"/>
            <a:ext cx="997200" cy="627900"/>
          </a:xfrm>
          <a:prstGeom prst="wedgeRectCallout">
            <a:avLst>
              <a:gd fmla="val -35184" name="adj1"/>
              <a:gd fmla="val 73547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요청시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1회 발생</a:t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384400" y="2896650"/>
            <a:ext cx="997200" cy="627900"/>
          </a:xfrm>
          <a:prstGeom prst="wedgeRectCallout">
            <a:avLst>
              <a:gd fmla="val 23616" name="adj1"/>
              <a:gd fmla="val -120955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</a:t>
            </a:r>
            <a:r>
              <a:rPr lang="ko"/>
              <a:t> 요청시에는 로딩된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java, class 파일은 어디 있나요?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66325"/>
            <a:ext cx="85206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tomcat 서버 경로</a:t>
            </a:r>
            <a:r>
              <a:rPr lang="ko"/>
              <a:t>에 생깁니다.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ex)</a:t>
            </a:r>
            <a:br>
              <a:rPr lang="ko">
                <a:solidFill>
                  <a:srgbClr val="695D46"/>
                </a:solidFill>
              </a:rPr>
            </a:br>
            <a:r>
              <a:rPr lang="ko" sz="1600"/>
              <a:t>C:\tomcat\apache-tomcat-8.x.x\work\Catalina\localhost\JSP01_Hello\org\apache\jsp</a:t>
            </a:r>
            <a:endParaRPr sz="16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생성된 *.java 파일(서블릿)의 내용도 확인해보자 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프로젝트를 만들고 jsp 파일을 만들어 실행시켜 보자.  손에 익숙해지도록 반복해보자.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프로젝트에 여러개의 jsp 파일을 만들어 보고   &lt;a&gt; 태그를 사용하여 jsp 페이지 간에 전환을 해보자.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웹개발자라면,  웹기술 전반에 대해 ‘알아 둬야 한다’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HTML, CSS, JavaScript, jQuery..   ( ←  이정도는 </a:t>
            </a:r>
            <a:r>
              <a:rPr b="1" lang="ko">
                <a:solidFill>
                  <a:srgbClr val="0000FF"/>
                </a:solidFill>
              </a:rPr>
              <a:t>MUST</a:t>
            </a:r>
            <a:r>
              <a:rPr lang="ko"/>
              <a:t> 입니다)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Dynamic Web Project 생성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00" y="802300"/>
            <a:ext cx="5295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35825" y="1327225"/>
            <a:ext cx="797400" cy="4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:  </a:t>
            </a:r>
            <a:r>
              <a:rPr lang="ko"/>
              <a:t>JSP01_Hello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5" y="657288"/>
            <a:ext cx="3582490" cy="406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1042625" y="3686550"/>
            <a:ext cx="1323900" cy="556200"/>
          </a:xfrm>
          <a:prstGeom prst="wedgeRectCallout">
            <a:avLst>
              <a:gd fmla="val 46193" name="adj1"/>
              <a:gd fmla="val 70751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Next 클릭</a:t>
            </a:r>
            <a:endParaRPr sz="1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625" y="542825"/>
            <a:ext cx="3661539" cy="4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00" y="1846303"/>
            <a:ext cx="2753500" cy="752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04926" cy="453205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855075" y="2338225"/>
            <a:ext cx="2039700" cy="1385700"/>
          </a:xfrm>
          <a:prstGeom prst="wedgeRoundRectCallout">
            <a:avLst>
              <a:gd fmla="val -74720" name="adj1"/>
              <a:gd fmla="val -7031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학습하시는 분들은 </a:t>
            </a:r>
            <a:r>
              <a:rPr b="1" lang="ko"/>
              <a:t>web.xml</a:t>
            </a:r>
            <a:r>
              <a:rPr lang="ko"/>
              <a:t> 을 꼭 생성해주세요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433038" y="2021300"/>
            <a:ext cx="797400" cy="4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Dropbox 사용시..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걍 ‘확인’ 누르세요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275" y="2073971"/>
            <a:ext cx="5807500" cy="19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2" y="803913"/>
            <a:ext cx="4318226" cy="41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654" y="874538"/>
            <a:ext cx="3205175" cy="3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생성 :   HelloJsp.jsp 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155600" y="168775"/>
            <a:ext cx="1745700" cy="602700"/>
          </a:xfrm>
          <a:prstGeom prst="wedgeRoundRectCallout">
            <a:avLst>
              <a:gd fmla="val -90455" name="adj1"/>
              <a:gd fmla="val 188780" name="adj2"/>
              <a:gd fmla="val 0" name="adj3"/>
            </a:avLst>
          </a:prstGeom>
          <a:solidFill>
            <a:srgbClr val="66FFDF">
              <a:alpha val="39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WebContent 밑에 만드세요..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자주 하는 실수..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 프로젝트에서 만든 META-INF 나 WEB-INF 에는 만들지 마세요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6675"/>
            <a:ext cx="3851950" cy="24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95400"/>
            <a:ext cx="8839202" cy="2777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