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PT Sans Narrow"/>
      <p:regular r:id="rId36"/>
      <p:bold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6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PTSansNarrow-bold.fntdata"/><Relationship Id="rId14" Type="http://schemas.openxmlformats.org/officeDocument/2006/relationships/slide" Target="slides/slide10.xml"/><Relationship Id="rId36" Type="http://schemas.openxmlformats.org/officeDocument/2006/relationships/font" Target="fonts/PTSansNarrow-regular.fntdata"/><Relationship Id="rId17" Type="http://schemas.openxmlformats.org/officeDocument/2006/relationships/slide" Target="slides/slide13.xml"/><Relationship Id="rId39" Type="http://schemas.openxmlformats.org/officeDocument/2006/relationships/font" Target="fonts/OpenSans-bold.fntdata"/><Relationship Id="rId16" Type="http://schemas.openxmlformats.org/officeDocument/2006/relationships/slide" Target="slides/slide12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de334c6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de334c6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de334c6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de334c6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de334c6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de334c6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de334c6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de334c6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de334c6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de334c6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1fa9b8832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1fa9b8832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a03ba1e4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a03ba1e4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a03ba1e4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a03ba1e4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de334c6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de334c6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de334c6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de334c6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2a080d1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2a080d1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de334c6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de334c6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de334c6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de334c6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1fa9b8832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1fa9b8832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1fa9b883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1fa9b883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&lt;servlet&gt;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&lt;servlet-name&gt;helloServlet&lt;/servlet-name&gt;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&lt;servlet-class&gt;com.lec.servlet.HelloServlet&lt;/servlet-class&gt;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&lt;/servlet&gt;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&lt;servlet-mapping&gt;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&lt;servlet-name&gt;helloServlet&lt;/servlet-name&gt;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&lt;url-pattern&gt;/hee&lt;/url-pattern&gt;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&lt;/servlet-mapping&gt;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de334c6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de334c6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a03ba1e4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a03ba1e4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// 서블릿으로 HTML 문서 response 맛보기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// 1. content type 설정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// 2. PrintWriter 객체생성 &lt;-- response 객체로부터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// 3. PrintWriter 객체로 HTML 스트림에 쓰기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response.setContentType("text/html;charset=utf-8");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PrintWriter out = response.getWriter();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out.println("&lt;!DOCTYPE html&gt;");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out.println("&lt;html lang='ko'&gt;");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out.println("&lt;head&gt;");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out.println("&lt;meta charset='utf-8'&gt;");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out.println("&lt;title&gt;서블릿 response&lt;/title&gt;");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out.println("&lt;/head&gt;");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out.println("&lt;body&gt;");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out.println("&lt;h2&gt;HTML 문서 response&lt;/h2&gt;");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out.println("&lt;/body&gt;");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out.println("&lt;/html&gt;");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out.close();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a03ba1e4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a03ba1e4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c1b9e3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c1b9e3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a03ba1e4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a03ba1e4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&lt;title&gt;JSP 문서&lt;/title&gt;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&lt;h2&gt;JSP 로 HTML 문서 만들기&lt;/h2&gt;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0c1b9e32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a0c1b9e32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a03ba1e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a03ba1e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a03ba1e4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a03ba1e4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de334c6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de334c6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de0774f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de0774f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a03ba1e4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a03ba1e4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de0774f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de0774f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de334c6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de334c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de334c6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de334c6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de334c6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de334c6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Relationship Id="rId6" Type="http://schemas.openxmlformats.org/officeDocument/2006/relationships/image" Target="../media/image27.png"/><Relationship Id="rId7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JSP02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Servlet 파일 만들기, URL 맵핑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/>
        </p:nvSpPr>
        <p:spPr>
          <a:xfrm>
            <a:off x="5143500" y="3385150"/>
            <a:ext cx="1223400" cy="35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매핑을 수정해봅니다</a:t>
            </a:r>
            <a:endParaRPr sz="700"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4" y="311475"/>
            <a:ext cx="4759401" cy="447837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/>
          <p:nvPr/>
        </p:nvSpPr>
        <p:spPr>
          <a:xfrm>
            <a:off x="2084975" y="1251450"/>
            <a:ext cx="1033800" cy="353100"/>
          </a:xfrm>
          <a:prstGeom prst="leftArrow">
            <a:avLst>
              <a:gd fmla="val 71982" name="adj1"/>
              <a:gd fmla="val 2740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Servlet 이름</a:t>
            </a:r>
            <a:endParaRPr sz="1000"/>
          </a:p>
        </p:txBody>
      </p:sp>
      <p:sp>
        <p:nvSpPr>
          <p:cNvPr id="143" name="Google Shape;143;p22"/>
          <p:cNvSpPr/>
          <p:nvPr/>
        </p:nvSpPr>
        <p:spPr>
          <a:xfrm>
            <a:off x="1322975" y="3080250"/>
            <a:ext cx="1033800" cy="353100"/>
          </a:xfrm>
          <a:prstGeom prst="leftArrow">
            <a:avLst>
              <a:gd fmla="val 71982" name="adj1"/>
              <a:gd fmla="val 2740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매핑? 매핑?</a:t>
            </a:r>
            <a:endParaRPr sz="1000"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4075" y="3080247"/>
            <a:ext cx="2366125" cy="9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6634000" y="4132025"/>
            <a:ext cx="23262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/He  라고 바꾸어 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그리고 finish!</a:t>
            </a:r>
            <a:endParaRPr/>
          </a:p>
        </p:txBody>
      </p:sp>
      <p:sp>
        <p:nvSpPr>
          <p:cNvPr id="146" name="Google Shape;146;p22"/>
          <p:cNvSpPr txBox="1"/>
          <p:nvPr>
            <p:ph type="title"/>
          </p:nvPr>
        </p:nvSpPr>
        <p:spPr>
          <a:xfrm>
            <a:off x="5645700" y="292625"/>
            <a:ext cx="3246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URL mapping !!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생성된 서블릿 과 프로젝트 구성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926625"/>
            <a:ext cx="2763725" cy="39540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0" y="83175"/>
            <a:ext cx="1585200" cy="19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HelloServlet.java 들여다 보기</a:t>
            </a:r>
            <a:endParaRPr sz="2400"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51700" y="1685200"/>
            <a:ext cx="1533300" cy="32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025" y="186675"/>
            <a:ext cx="7502975" cy="477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/>
          <p:nvPr/>
        </p:nvSpPr>
        <p:spPr>
          <a:xfrm>
            <a:off x="5634600" y="83175"/>
            <a:ext cx="3437400" cy="1860600"/>
          </a:xfrm>
          <a:prstGeom prst="wedgeRoundRectCallout">
            <a:avLst>
              <a:gd fmla="val -131208" name="adj1"/>
              <a:gd fmla="val 31472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URL 매핑:</a:t>
            </a:r>
            <a:br>
              <a:rPr lang="ko"/>
            </a:br>
            <a:r>
              <a:rPr lang="ko"/>
              <a:t>원래의 URL 주소대신 일종의 닉네임을 부여하는 것.</a:t>
            </a:r>
            <a:br>
              <a:rPr lang="ko"/>
            </a:br>
            <a:br>
              <a:rPr lang="ko"/>
            </a:br>
            <a:r>
              <a:rPr lang="ko"/>
              <a:t>보안상의 목적, MVC 모델구현목적…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/>
            </a:br>
            <a:r>
              <a:rPr lang="ko">
                <a:solidFill>
                  <a:srgbClr val="9900FF"/>
                </a:solidFill>
              </a:rPr>
              <a:t>방법1 : 좌측과 같이 어노테이션 사용</a:t>
            </a:r>
            <a:br>
              <a:rPr lang="ko">
                <a:solidFill>
                  <a:srgbClr val="9900FF"/>
                </a:solidFill>
              </a:rPr>
            </a:br>
            <a:r>
              <a:rPr lang="ko">
                <a:solidFill>
                  <a:srgbClr val="9900FF"/>
                </a:solidFill>
              </a:rPr>
              <a:t>방법2 : web.xml 에서 세팅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doGet() 에 코드 추가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458175" y="1318025"/>
            <a:ext cx="8520600" cy="4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25" y="1874650"/>
            <a:ext cx="523875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실행해보자!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1113925"/>
            <a:ext cx="85206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Run - Run On Server..  (처음이라면 restart 해야 한다)</a:t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00" y="1535829"/>
            <a:ext cx="6162115" cy="34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/>
          <p:nvPr/>
        </p:nvSpPr>
        <p:spPr>
          <a:xfrm>
            <a:off x="7088975" y="501925"/>
            <a:ext cx="1905600" cy="1865400"/>
          </a:xfrm>
          <a:prstGeom prst="wedgeRoundRectCallout">
            <a:avLst>
              <a:gd fmla="val -67093" name="adj1"/>
              <a:gd fmla="val 121439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Server 에 Add 한적 없이 곧바로 Run On Server 를 하면 처음에 Add 수행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75" y="1790625"/>
            <a:ext cx="43434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/>
          <p:nvPr/>
        </p:nvSpPr>
        <p:spPr>
          <a:xfrm>
            <a:off x="4893650" y="4045875"/>
            <a:ext cx="3782100" cy="865800"/>
          </a:xfrm>
          <a:prstGeom prst="wedgeRectCallout">
            <a:avLst>
              <a:gd fmla="val -101711" name="adj1"/>
              <a:gd fmla="val -47437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콘솔창에 뜨면 정상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‘새로고침’’ 도 해보자.</a:t>
            </a:r>
            <a:br>
              <a:rPr lang="ko"/>
            </a:br>
            <a:r>
              <a:rPr lang="ko"/>
              <a:t>타 브라우저에서 확인해보자.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6563" y="1792525"/>
            <a:ext cx="383857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/>
          <p:nvPr/>
        </p:nvSpPr>
        <p:spPr>
          <a:xfrm>
            <a:off x="5064800" y="2976150"/>
            <a:ext cx="3782100" cy="672000"/>
          </a:xfrm>
          <a:prstGeom prst="wedgeRectCallout">
            <a:avLst>
              <a:gd fmla="val 15409" name="adj1"/>
              <a:gd fmla="val -14253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주소창 주목!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ServletBasic/He  로 되어 있다!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URL 은 대소문자 구분한다!!!!!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/He</a:t>
            </a:r>
            <a:r>
              <a:rPr lang="ko"/>
              <a:t>  는 동작하지만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/he</a:t>
            </a:r>
            <a:r>
              <a:rPr lang="ko"/>
              <a:t>   는 과연?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3250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 가동중에 서블릿, JSP 등 파일 변경하면...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311700" y="1607900"/>
            <a:ext cx="8520600" cy="21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 개발환경에서 이미 서버가 가동중일때  소스 파일을 수정하면,  곧바로 서버에 반영되는 것이 아니라, 약간의 시간적 딜레이 발생후 reload 됩니다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소스파일 저장하기 한뒤,  Console 창에 아래와 같이 reload 관련 메세지가 뜨면 </a:t>
            </a:r>
            <a:r>
              <a:rPr b="1" lang="ko"/>
              <a:t>서버</a:t>
            </a:r>
            <a:r>
              <a:rPr lang="ko"/>
              <a:t>에 반영이 된겁니다.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기존 </a:t>
            </a:r>
            <a:r>
              <a:rPr b="1" lang="ko"/>
              <a:t>브라우저</a:t>
            </a:r>
            <a:r>
              <a:rPr lang="ko"/>
              <a:t>에 페이지가 열려 있는 경우 ,  브라우저는 수동으로 새로고침 하세요</a:t>
            </a:r>
            <a:endParaRPr/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75" y="3743600"/>
            <a:ext cx="8229600" cy="561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198" name="Google Shape;198;p29"/>
          <p:cNvSpPr txBox="1"/>
          <p:nvPr/>
        </p:nvSpPr>
        <p:spPr>
          <a:xfrm>
            <a:off x="399750" y="4472800"/>
            <a:ext cx="8328300" cy="546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확실하게 하려면 Server 를 Stop - Start 하거나, Restart 하는 것이 좋습니다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Servlet 특징</a:t>
            </a:r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 동적 웹어플리케이션 컴포넌트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* 확장자는 .java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* 클라이언트의 요청에 동적으로 작동한다.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* </a:t>
            </a:r>
            <a:r>
              <a:rPr b="1" lang="ko"/>
              <a:t>java thread</a:t>
            </a:r>
            <a:r>
              <a:rPr lang="ko"/>
              <a:t>를 이용해서 동작한다. (서블릿의 강점! 서버에 대한 부하 줄임)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* MVC 패턴에서 controller 이용된다.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URL 매핑</a:t>
            </a:r>
            <a:endParaRPr/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83100" y="885325"/>
            <a:ext cx="962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 기존의 경로    &gt; http://localhost:8080</a:t>
            </a:r>
            <a:r>
              <a:rPr lang="ko"/>
              <a:t>/JSP02_</a:t>
            </a:r>
            <a:r>
              <a:rPr lang="ko"/>
              <a:t>ServletBasic/servlet/com.test.ex.HelloServlet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* URL 맵핑 경로&gt; http://localhost:8080/JSP02_ServletBasic/He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*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* URL 맵핑 방법: </a:t>
            </a:r>
            <a:br>
              <a:rPr lang="ko"/>
            </a:br>
            <a:r>
              <a:rPr lang="ko"/>
              <a:t>   방법1: web.xml에서 서블릿 맵핑을 하는 방법과 </a:t>
            </a:r>
            <a:br>
              <a:rPr lang="ko"/>
            </a:br>
            <a:r>
              <a:rPr lang="ko"/>
              <a:t>   방법2: 어노테이션[@WebServlet("/He")] 이용하는 방법이 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서블릿 (Servlet) 이란?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서블릿은 Java 라는 언어로 웹 프로그램을 만들기 위한 기반 기술로서.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304800" y="1914375"/>
            <a:ext cx="8520600" cy="12393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666666"/>
                </a:solidFill>
              </a:rPr>
              <a:t>웹프로그래밍에서 </a:t>
            </a:r>
            <a:br>
              <a:rPr lang="ko" sz="2400">
                <a:solidFill>
                  <a:srgbClr val="666666"/>
                </a:solidFill>
              </a:rPr>
            </a:br>
            <a:r>
              <a:rPr lang="ko" sz="2400">
                <a:solidFill>
                  <a:srgbClr val="666666"/>
                </a:solidFill>
              </a:rPr>
              <a:t>클라이언트의 </a:t>
            </a:r>
            <a:r>
              <a:rPr b="1" lang="ko" sz="2400">
                <a:solidFill>
                  <a:srgbClr val="666666"/>
                </a:solidFill>
              </a:rPr>
              <a:t>‘요청 (reqeust)’</a:t>
            </a:r>
            <a:r>
              <a:rPr lang="ko" sz="2400">
                <a:solidFill>
                  <a:srgbClr val="666666"/>
                </a:solidFill>
              </a:rPr>
              <a:t>을 처리하고 그 결과를 다시 클라이언트에게 </a:t>
            </a:r>
            <a:r>
              <a:rPr b="1" lang="ko" sz="2400">
                <a:solidFill>
                  <a:srgbClr val="666666"/>
                </a:solidFill>
              </a:rPr>
              <a:t>‘응답 (response)</a:t>
            </a:r>
            <a:r>
              <a:rPr lang="ko" sz="2400">
                <a:solidFill>
                  <a:srgbClr val="666666"/>
                </a:solidFill>
              </a:rPr>
              <a:t>’ 하는 클래스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3664400" y="3833200"/>
            <a:ext cx="3544500" cy="639600"/>
          </a:xfrm>
          <a:prstGeom prst="wedgeRoundRectCallout">
            <a:avLst>
              <a:gd fmla="val -49091" name="adj1"/>
              <a:gd fmla="val -116524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사실.. 이게 웹서버 동작의 기본입니다.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어노테이션 대신 web.xml 을 사용해 매핑하기</a:t>
            </a:r>
            <a:endParaRPr sz="2400"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311700" y="1113925"/>
            <a:ext cx="85206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url 매핑하는 어노테이션에 주석처리를 하고 서버 restart 하고 페이지결과를 보기</a:t>
            </a:r>
            <a:endParaRPr/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00" y="1614263"/>
            <a:ext cx="20764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9663" y="2410300"/>
            <a:ext cx="3990975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2"/>
          <p:cNvSpPr/>
          <p:nvPr/>
        </p:nvSpPr>
        <p:spPr>
          <a:xfrm>
            <a:off x="1730000" y="2879625"/>
            <a:ext cx="2185800" cy="1479000"/>
          </a:xfrm>
          <a:prstGeom prst="rightArrowCallout">
            <a:avLst>
              <a:gd fmla="val 25000" name="adj1"/>
              <a:gd fmla="val 25000" name="adj2"/>
              <a:gd fmla="val 25000" name="adj3"/>
              <a:gd fmla="val 7446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404 에러 발생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web.xml 보기</a:t>
            </a:r>
            <a:endParaRPr/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75" y="847625"/>
            <a:ext cx="2229350" cy="329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3"/>
          <p:cNvSpPr/>
          <p:nvPr/>
        </p:nvSpPr>
        <p:spPr>
          <a:xfrm>
            <a:off x="2807750" y="4606943"/>
            <a:ext cx="2543700" cy="404100"/>
          </a:xfrm>
          <a:prstGeom prst="wedgeRectCallout">
            <a:avLst>
              <a:gd fmla="val 48961" name="adj1"/>
              <a:gd fmla="val -148829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Source 뷰로 보면 편집 가능.</a:t>
            </a:r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5593" y="359600"/>
            <a:ext cx="3197125" cy="38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web.xml 역할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311700" y="1266325"/>
            <a:ext cx="3405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웹 어플리케이션의 deployment descriptor(배포 설명자)로, 각 어플리케이션의 환경을 설정하는 역할을 한다.</a:t>
            </a:r>
            <a:br>
              <a:rPr lang="ko"/>
            </a:br>
            <a:r>
              <a:rPr lang="ko"/>
              <a:t>서버가 처음 로딩될 때 읽어들이고, 해당 환경설정에 대해 tomcat에 적용하여 서버를 시작한다.</a:t>
            </a:r>
            <a:br>
              <a:rPr lang="ko"/>
            </a:br>
            <a:endParaRPr/>
          </a:p>
        </p:txBody>
      </p:sp>
      <p:sp>
        <p:nvSpPr>
          <p:cNvPr id="234" name="Google Shape;234;p34"/>
          <p:cNvSpPr txBox="1"/>
          <p:nvPr/>
        </p:nvSpPr>
        <p:spPr>
          <a:xfrm>
            <a:off x="4623825" y="715125"/>
            <a:ext cx="4092600" cy="408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[주로 담는 내용들]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dispatcherServlet 설정, </a:t>
            </a:r>
            <a:b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db설정과 같은 서블릿 설정</a:t>
            </a:r>
            <a:b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listener, filter 설정</a:t>
            </a:r>
            <a:b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welcome File list</a:t>
            </a:r>
            <a:b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error page 처리</a:t>
            </a:r>
            <a:b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mime type 매핑</a:t>
            </a:r>
            <a:b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session의 유효시간 설정</a:t>
            </a:r>
            <a:b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servlet context의 초기 파라미터 설정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등이 있다..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web.xml 에 url 매핑 추가하기</a:t>
            </a:r>
            <a:endParaRPr/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311700" y="809125"/>
            <a:ext cx="8520600" cy="7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아래와 같이 추가</a:t>
            </a:r>
            <a:endParaRPr/>
          </a:p>
        </p:txBody>
      </p:sp>
      <p:sp>
        <p:nvSpPr>
          <p:cNvPr id="241" name="Google Shape;241;p35"/>
          <p:cNvSpPr/>
          <p:nvPr/>
        </p:nvSpPr>
        <p:spPr>
          <a:xfrm>
            <a:off x="1475388" y="1560250"/>
            <a:ext cx="266100" cy="762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5"/>
          <p:cNvSpPr/>
          <p:nvPr/>
        </p:nvSpPr>
        <p:spPr>
          <a:xfrm>
            <a:off x="1475388" y="2474650"/>
            <a:ext cx="266100" cy="762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5"/>
          <p:cNvSpPr/>
          <p:nvPr/>
        </p:nvSpPr>
        <p:spPr>
          <a:xfrm>
            <a:off x="98725" y="1857875"/>
            <a:ext cx="1385700" cy="269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서블렛 정의부</a:t>
            </a:r>
            <a:endParaRPr/>
          </a:p>
        </p:txBody>
      </p:sp>
      <p:sp>
        <p:nvSpPr>
          <p:cNvPr id="244" name="Google Shape;244;p35"/>
          <p:cNvSpPr/>
          <p:nvPr/>
        </p:nvSpPr>
        <p:spPr>
          <a:xfrm>
            <a:off x="98750" y="2619875"/>
            <a:ext cx="1385700" cy="269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URL매핑부</a:t>
            </a:r>
            <a:endParaRPr/>
          </a:p>
        </p:txBody>
      </p:sp>
      <p:pic>
        <p:nvPicPr>
          <p:cNvPr id="245" name="Google Shape;24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0" y="1476375"/>
            <a:ext cx="720090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동작하는지 확인해보자!</a:t>
            </a:r>
            <a:endParaRPr/>
          </a:p>
        </p:txBody>
      </p:sp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/>
            </a:br>
            <a:br>
              <a:rPr lang="ko"/>
            </a:br>
            <a:r>
              <a:rPr lang="ko"/>
              <a:t>web.xml 이 변경되면</a:t>
            </a:r>
            <a:br>
              <a:rPr lang="ko"/>
            </a:br>
            <a:r>
              <a:rPr lang="ko"/>
              <a:t>애지간하면 Server restart를 추천..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** xml 파일에서의 주석은 html 의 그것과 동일  </a:t>
            </a:r>
            <a:r>
              <a:rPr b="1" lang="ko">
                <a:solidFill>
                  <a:srgbClr val="0000FF"/>
                </a:solidFill>
              </a:rPr>
              <a:t>&lt;!--</a:t>
            </a:r>
            <a:r>
              <a:rPr lang="ko"/>
              <a:t>    ….     </a:t>
            </a:r>
            <a:r>
              <a:rPr b="1" lang="ko">
                <a:solidFill>
                  <a:srgbClr val="0000FF"/>
                </a:solidFill>
              </a:rPr>
              <a:t>--&gt;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252" name="Google Shape;25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663" y="1080700"/>
            <a:ext cx="4733925" cy="8763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3" name="Google Shape;25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1413" y="2821300"/>
            <a:ext cx="3876675" cy="6286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4" name="Google Shape;254;p36"/>
          <p:cNvSpPr/>
          <p:nvPr/>
        </p:nvSpPr>
        <p:spPr>
          <a:xfrm>
            <a:off x="6051175" y="2000025"/>
            <a:ext cx="556800" cy="707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 response 맛보기</a:t>
            </a:r>
            <a:endParaRPr/>
          </a:p>
        </p:txBody>
      </p:sp>
      <p:sp>
        <p:nvSpPr>
          <p:cNvPr id="260" name="Google Shape;260;p37"/>
          <p:cNvSpPr txBox="1"/>
          <p:nvPr>
            <p:ph idx="1" type="body"/>
          </p:nvPr>
        </p:nvSpPr>
        <p:spPr>
          <a:xfrm>
            <a:off x="311550" y="809125"/>
            <a:ext cx="8520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doGet() 에 추가</a:t>
            </a:r>
            <a:endParaRPr/>
          </a:p>
        </p:txBody>
      </p:sp>
      <p:pic>
        <p:nvPicPr>
          <p:cNvPr id="261" name="Google Shape;2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97925"/>
            <a:ext cx="5331302" cy="37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확인</a:t>
            </a:r>
            <a:endParaRPr/>
          </a:p>
        </p:txBody>
      </p:sp>
      <p:sp>
        <p:nvSpPr>
          <p:cNvPr id="267" name="Google Shape;267;p38"/>
          <p:cNvSpPr txBox="1"/>
          <p:nvPr>
            <p:ph idx="1" type="body"/>
          </p:nvPr>
        </p:nvSpPr>
        <p:spPr>
          <a:xfrm>
            <a:off x="5726650" y="1266325"/>
            <a:ext cx="31056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소스보기로 확인해보자</a:t>
            </a:r>
            <a:endParaRPr/>
          </a:p>
        </p:txBody>
      </p:sp>
      <p:pic>
        <p:nvPicPr>
          <p:cNvPr id="268" name="Google Shape;26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75" y="1152425"/>
            <a:ext cx="530542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content type 을 바꾸면?</a:t>
            </a:r>
            <a:endParaRPr/>
          </a:p>
        </p:txBody>
      </p:sp>
      <p:pic>
        <p:nvPicPr>
          <p:cNvPr id="274" name="Google Shape;2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5060949" cy="9238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5" name="Google Shape;27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2024" y="754575"/>
            <a:ext cx="3625851" cy="327646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동일한 내용을 JSP로 만들면?</a:t>
            </a:r>
            <a:endParaRPr/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311700" y="1266325"/>
            <a:ext cx="20865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sample.jsp 만들기</a:t>
            </a:r>
            <a:endParaRPr/>
          </a:p>
        </p:txBody>
      </p:sp>
      <p:pic>
        <p:nvPicPr>
          <p:cNvPr id="282" name="Google Shape;2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48" y="1823925"/>
            <a:ext cx="3337751" cy="28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311700" y="62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‘경로’ 에 대해 생각해보기</a:t>
            </a:r>
            <a:endParaRPr/>
          </a:p>
        </p:txBody>
      </p:sp>
      <p:pic>
        <p:nvPicPr>
          <p:cNvPr id="288" name="Google Shape;28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2050"/>
            <a:ext cx="1476375" cy="7905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9" name="Google Shape;28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57424"/>
            <a:ext cx="4424976" cy="6286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0" name="Google Shape;29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8" y="3430875"/>
            <a:ext cx="4582500" cy="8744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1" name="Google Shape;291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2850" y="922050"/>
            <a:ext cx="1533525" cy="9525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2" name="Google Shape;292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88359" y="3430875"/>
            <a:ext cx="4003738" cy="707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93" name="Google Shape;293;p41"/>
          <p:cNvCxnSpPr/>
          <p:nvPr/>
        </p:nvCxnSpPr>
        <p:spPr>
          <a:xfrm>
            <a:off x="4800600" y="769650"/>
            <a:ext cx="0" cy="41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이전에 Servlet 이 있었습니다.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그러나!</a:t>
            </a:r>
            <a:br>
              <a:rPr lang="ko"/>
            </a:br>
            <a:r>
              <a:rPr lang="ko"/>
              <a:t>Servlet 만으로는 웹서버 구현하기 불편.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그래서!</a:t>
            </a:r>
            <a:br>
              <a:rPr lang="ko"/>
            </a:br>
            <a:r>
              <a:rPr lang="ko"/>
              <a:t>작성할때는 HTML 처럼 비교적 직관적으로(?) 작성할수 있는 JSP 등장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JSP 프로그래밍</a:t>
            </a:r>
            <a:r>
              <a:rPr lang="ko"/>
              <a:t> 과 </a:t>
            </a:r>
            <a:r>
              <a:rPr b="1" lang="ko"/>
              <a:t>Servlet 프로그래밍</a:t>
            </a:r>
            <a:r>
              <a:rPr lang="ko"/>
              <a:t>은 동전의 양면</a:t>
            </a:r>
            <a:br>
              <a:rPr lang="ko"/>
            </a:br>
            <a:r>
              <a:rPr lang="ko"/>
              <a:t>동일한 페이지동작을 Servlet 으로도 만들수 있고, JSP로도 만들수 있다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생각해보기: </a:t>
            </a:r>
            <a:endParaRPr/>
          </a:p>
        </p:txBody>
      </p:sp>
      <p:sp>
        <p:nvSpPr>
          <p:cNvPr id="299" name="Google Shape;299;p42"/>
          <p:cNvSpPr txBox="1"/>
          <p:nvPr>
            <p:ph idx="1" type="body"/>
          </p:nvPr>
        </p:nvSpPr>
        <p:spPr>
          <a:xfrm>
            <a:off x="311700" y="580525"/>
            <a:ext cx="8520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뭐가 편할까?   서블릿? vs JSP?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서블릿</a:t>
            </a:r>
            <a:r>
              <a:rPr lang="ko"/>
              <a:t>  →  JAVA 코드 내에서 HTML 을 다룰수 있다.   </a:t>
            </a:r>
            <a:br>
              <a:rPr lang="ko"/>
            </a:br>
            <a:r>
              <a:rPr lang="ko"/>
              <a:t>                  JAVA 로 처리할 코드가 많다면 서블릿에…</a:t>
            </a:r>
            <a:br>
              <a:rPr lang="ko"/>
            </a:br>
            <a:r>
              <a:rPr lang="ko"/>
              <a:t>                  그래서 서블릿은 MVC 모델에서 </a:t>
            </a:r>
            <a:r>
              <a:rPr b="1" lang="ko"/>
              <a:t>‘컨트롤러’ 역할</a:t>
            </a:r>
            <a:r>
              <a:rPr lang="ko"/>
              <a:t>로 많이 쓰임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JSP</a:t>
            </a:r>
            <a:r>
              <a:rPr lang="ko"/>
              <a:t>   →  HTML 코드 내에  JAVA 코드를 넣을수 있다.</a:t>
            </a:r>
            <a:br>
              <a:rPr lang="ko"/>
            </a:br>
            <a:r>
              <a:rPr lang="ko"/>
              <a:t>               브라우저에 보일 내용이 메인이면 JSP 에서..</a:t>
            </a:r>
            <a:br>
              <a:rPr lang="ko"/>
            </a:br>
            <a:r>
              <a:rPr lang="ko"/>
              <a:t>                그래서 JSP 는 MVC 모델에서 </a:t>
            </a:r>
            <a:r>
              <a:rPr b="1" lang="ko"/>
              <a:t>‘뷰’</a:t>
            </a:r>
            <a:r>
              <a:rPr lang="ko"/>
              <a:t> </a:t>
            </a:r>
            <a:r>
              <a:rPr b="1" lang="ko"/>
              <a:t>역할</a:t>
            </a:r>
            <a:r>
              <a:rPr lang="ko"/>
              <a:t>로 많이 쓰임</a:t>
            </a:r>
            <a:endParaRPr/>
          </a:p>
        </p:txBody>
      </p:sp>
      <p:sp>
        <p:nvSpPr>
          <p:cNvPr id="300" name="Google Shape;300;p42"/>
          <p:cNvSpPr txBox="1"/>
          <p:nvPr/>
        </p:nvSpPr>
        <p:spPr>
          <a:xfrm>
            <a:off x="268650" y="3467575"/>
            <a:ext cx="8520600" cy="106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궁극적으로 JSP 프로그래머는 원하는 결과를  </a:t>
            </a:r>
            <a:br>
              <a:rPr lang="ko"/>
            </a:br>
            <a:r>
              <a:rPr b="1" lang="ko"/>
              <a:t>서블릿으로도</a:t>
            </a:r>
            <a:r>
              <a:rPr lang="ko"/>
              <a:t> 만들수 있어야 하고, </a:t>
            </a:r>
            <a:r>
              <a:rPr b="1" lang="ko"/>
              <a:t>JSP 로도</a:t>
            </a:r>
            <a:r>
              <a:rPr lang="ko"/>
              <a:t> 만들수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그리고… 웹서버는 HTML 만 다루는게 아니다.  다양한 형태의 문서를 다룰수도 있다.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TODO</a:t>
            </a:r>
            <a:endParaRPr/>
          </a:p>
        </p:txBody>
      </p:sp>
      <p:sp>
        <p:nvSpPr>
          <p:cNvPr id="306" name="Google Shape;306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원래대로 어노테이션 방식으로 url 매핑을 해보자.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서블릿 파일을 추가해보고 각각 url 매핑을 해보자.   ( 어노테이션 방식으로,  web.xml 방식으로도)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프로젝트 생성시 web.xml 을 사용안할때 어노테이션 방식의 url매핑도 없다면 과연 원래 경로대로 페이지를 볼수는 있을까?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서블릿 용도 → MVC 모델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Servlet 은 MVC 모델에서 ‘Controller’ 역할도 하게 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A 라는 요청 (request) 가 오면 Servlet( Controller ) 가 Model 작업을 처리하도록 보내고, 그 결과를 다시 Servlet 이 받으면  Servlet 은 이를 jsp 에 보내고 이를 사용자에게 응답(response) 함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3058625" y="3198625"/>
            <a:ext cx="1621500" cy="7974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Servlet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(Controller)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5497025" y="3198625"/>
            <a:ext cx="1621500" cy="7974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Model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(Model)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8080750" y="3223425"/>
            <a:ext cx="751500" cy="7974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</a:t>
            </a:r>
            <a:endParaRPr/>
          </a:p>
        </p:txBody>
      </p:sp>
      <p:cxnSp>
        <p:nvCxnSpPr>
          <p:cNvPr id="91" name="Google Shape;91;p16"/>
          <p:cNvCxnSpPr>
            <a:stCxn id="89" idx="3"/>
            <a:endCxn id="90" idx="2"/>
          </p:cNvCxnSpPr>
          <p:nvPr/>
        </p:nvCxnSpPr>
        <p:spPr>
          <a:xfrm>
            <a:off x="7118525" y="3597325"/>
            <a:ext cx="9621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2" name="Google Shape;92;p16"/>
          <p:cNvSpPr/>
          <p:nvPr/>
        </p:nvSpPr>
        <p:spPr>
          <a:xfrm>
            <a:off x="620225" y="3161425"/>
            <a:ext cx="2135400" cy="7974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(request)</a:t>
            </a:r>
            <a:endParaRPr/>
          </a:p>
        </p:txBody>
      </p:sp>
      <p:cxnSp>
        <p:nvCxnSpPr>
          <p:cNvPr id="93" name="Google Shape;93;p16"/>
          <p:cNvCxnSpPr>
            <a:stCxn id="88" idx="3"/>
            <a:endCxn id="89" idx="1"/>
          </p:cNvCxnSpPr>
          <p:nvPr/>
        </p:nvCxnSpPr>
        <p:spPr>
          <a:xfrm>
            <a:off x="4680125" y="3597325"/>
            <a:ext cx="81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4" name="Google Shape;94;p16"/>
          <p:cNvSpPr/>
          <p:nvPr/>
        </p:nvSpPr>
        <p:spPr>
          <a:xfrm>
            <a:off x="3058625" y="4189225"/>
            <a:ext cx="1621500" cy="7974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JSP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(View)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921500" y="4276050"/>
            <a:ext cx="1878300" cy="555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(response)</a:t>
            </a:r>
            <a:endParaRPr/>
          </a:p>
        </p:txBody>
      </p:sp>
      <p:cxnSp>
        <p:nvCxnSpPr>
          <p:cNvPr id="96" name="Google Shape;96;p16"/>
          <p:cNvCxnSpPr>
            <a:stCxn id="88" idx="2"/>
            <a:endCxn id="94" idx="0"/>
          </p:cNvCxnSpPr>
          <p:nvPr/>
        </p:nvCxnSpPr>
        <p:spPr>
          <a:xfrm>
            <a:off x="3869375" y="3996025"/>
            <a:ext cx="0" cy="1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서블릿은 *.java 파일입니다.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 파일?   웹브라우저가 보여줄수 있는 리소스가 아닙니다.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그래서!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웹에서 접근 가능한 형태 (URL/URI) 로 접근하기 위해는</a:t>
            </a:r>
            <a:br>
              <a:rPr lang="ko"/>
            </a:br>
            <a:r>
              <a:rPr lang="ko"/>
              <a:t>서블릿과 URL 을 연결 해주는 </a:t>
            </a:r>
            <a:r>
              <a:rPr b="1" lang="ko"/>
              <a:t>URL 매핑</a:t>
            </a:r>
            <a:r>
              <a:rPr lang="ko"/>
              <a:t>이 필수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200" y="445025"/>
            <a:ext cx="4001937" cy="454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3339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프로젝트 만들기</a:t>
            </a:r>
            <a:endParaRPr sz="3000"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266325"/>
            <a:ext cx="4487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서블릿도 Dynamic Web Project 로 생성</a:t>
            </a:r>
            <a:br>
              <a:rPr lang="ko"/>
            </a:br>
            <a:br>
              <a:rPr lang="ko"/>
            </a:br>
            <a:r>
              <a:rPr lang="ko"/>
              <a:t>Project name : </a:t>
            </a:r>
            <a:r>
              <a:rPr b="1" lang="ko"/>
              <a:t>JSP02_ServletBasic</a:t>
            </a:r>
            <a:endParaRPr b="1" sz="1200"/>
          </a:p>
        </p:txBody>
      </p:sp>
      <p:sp>
        <p:nvSpPr>
          <p:cNvPr id="110" name="Google Shape;110;p18"/>
          <p:cNvSpPr/>
          <p:nvPr/>
        </p:nvSpPr>
        <p:spPr>
          <a:xfrm>
            <a:off x="2007425" y="4183725"/>
            <a:ext cx="973500" cy="385200"/>
          </a:xfrm>
          <a:prstGeom prst="wedgeRoundRectCallout">
            <a:avLst>
              <a:gd fmla="val 442067" name="adj1"/>
              <a:gd fmla="val 97618" name="adj2"/>
              <a:gd fmla="val 0" name="adj3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Next !!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050" y="152400"/>
            <a:ext cx="3764550" cy="3064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625" y="102975"/>
            <a:ext cx="3194226" cy="36844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/>
          <p:nvPr/>
        </p:nvSpPr>
        <p:spPr>
          <a:xfrm>
            <a:off x="3627150" y="763350"/>
            <a:ext cx="1447500" cy="30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 rot="8811283">
            <a:off x="6148085" y="3597470"/>
            <a:ext cx="1548932" cy="3014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3675675" y="1674400"/>
            <a:ext cx="991800" cy="541500"/>
          </a:xfrm>
          <a:prstGeom prst="wedgeRoundRectCallout">
            <a:avLst>
              <a:gd fmla="val 90159" name="adj1"/>
              <a:gd fmla="val -39404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web.xml 사용</a:t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5700" y="3649250"/>
            <a:ext cx="2023225" cy="12629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Servlet 파일 생성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6211825" y="1266325"/>
            <a:ext cx="2620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6225"/>
            <a:ext cx="5907024" cy="3672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4314825" cy="33337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HelloServlet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5638600" y="1266325"/>
            <a:ext cx="2965200" cy="10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패키지 : </a:t>
            </a:r>
            <a:r>
              <a:rPr b="1" lang="ko"/>
              <a:t>com.lec.servlet</a:t>
            </a:r>
            <a:r>
              <a:rPr lang="ko"/>
              <a:t> 클래스 : </a:t>
            </a:r>
            <a:r>
              <a:rPr b="1" lang="ko"/>
              <a:t>HelloServlet</a:t>
            </a:r>
            <a:endParaRPr b="1"/>
          </a:p>
        </p:txBody>
      </p:sp>
      <p:sp>
        <p:nvSpPr>
          <p:cNvPr id="135" name="Google Shape;135;p21"/>
          <p:cNvSpPr/>
          <p:nvPr/>
        </p:nvSpPr>
        <p:spPr>
          <a:xfrm>
            <a:off x="5712125" y="3554775"/>
            <a:ext cx="2067600" cy="775500"/>
          </a:xfrm>
          <a:prstGeom prst="wedgeRoundRectCallout">
            <a:avLst>
              <a:gd fmla="val -194593" name="adj1"/>
              <a:gd fmla="val -46667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서블릿을 만들기 위해서는 반드시 HttpServlet 을 상속받아야 한다!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