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D546E1-9B55-4890-A287-A3ED0C57ACB7}">
  <a:tblStyle styleId="{2FD546E1-9B55-4890-A287-A3ED0C57AC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a9455dbf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a9455dbf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e5301b7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e5301b7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e5301b7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e5301b7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e5301b7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e5301b7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e5301b7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e5301b7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&lt;context-param&gt;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&lt;param-name&gt;id&lt;/param-name&gt;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&lt;param-value&gt;test33&lt;/param-value&gt;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&lt;/context-param&gt;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&lt;context-param&gt;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&lt;param-name&gt;password&lt;/param-name&gt;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&lt;param-value&gt;1234&lt;/param-value&gt;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&lt;/context-param&gt;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&lt;context-param&gt;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&lt;param-name&gt;local&lt;/param-name&gt;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&lt;param-value&gt;kwangju&lt;/param-value&gt;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&lt;/context-param&gt;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e5301b7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e5301b7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e5301b7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e5301b7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protected void doGet(HttpServletRequest request, HttpServletResponse response) throws ServletException, IOException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ServletContext 객체를 통해 초기화 값 얻어오기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String id = getServletContext().getInitParameter("id");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String pw = getServletContext().getInitParameter("password");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String local = getServletContext().getInitParameter("local");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response.setContentType("text/html; charset=utf-8");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PrintWriter out = response.getWriter();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//html 형식으로 출력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out.println("&lt;html&gt;");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out.println("&lt;head&gt;");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out.println("&lt;/head&gt;");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out.println("&lt;body&gt;");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out.println("id : "+id+"&lt;br&gt;");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out.println("비밀번호 :" + pw+"&lt;br&gt;");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out.println("지역 :" +local+"&lt;br&gt;");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out.println("&lt;/body&gt;");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out.println("&lt;/html&gt;");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콘솔화면에 출력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System.out.println("id : "+id);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System.out.println("pw :"+pw);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System.out.println("local : "+local);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e5301b7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e5301b7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e5301b7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e5301b7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e5301b7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e5301b7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9455dbf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9455dbf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e5301b7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e5301b7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e5301b7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e5301b7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e5301b7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e5301b7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e5301b7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e5301b7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MyListener implements ServletContextListener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contextDestroyed(ServletContextEvent arg0)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System.out.println("JSP07 어플리케이션이 종료!!!");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contextInitialized(ServletContextEvent arg0)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System.out.println("JSP07 어플리케이션 시작");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e5301b7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e5301b7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&lt;listener&gt;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&lt;listener-class&gt;com.test.ex.MyListener&lt;/listener-class&gt;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&lt;/listener&gt;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e5301b7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e5301b7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e5301b7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e5301b7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2b25d34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2b25d34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a9455d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a9455d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103e54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103e54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a9455dbf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a9455dbf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9455dbf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9455dbf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//---------------------------------------------------------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// URL : Uniform Resource Locator 통합파일(?)식별자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StringBuffer url = request.getRequestURL();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// URI : Uniform Resource Identifier 통합자원식별자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String uri = request.getRequestURI();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// Context Path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String conPath = request.getContextPath();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// domain 추출하기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String url_domain = request.getScheme() + "://"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			+ request.getServerName() + ":" + request.getServerPort();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// 물리적인 servletContextName  , context path 가 아니다.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ServletContext context = request.getServletContext();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                          // = getServletContext();  // 그냥 이렇게 해도 된다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String servletContextName = context.getServletContextName();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//-----------------------------------------------------------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PrintWriter out = response.getWriter();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response.setContentType("text/html; charset=utf-8");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out.println("&lt;hr&gt;");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out.println("URL: " + url + "&lt;br&gt;");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out.println("URI: " + uri + "&lt;br&gt;");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out.println("ContextPath: " + conPath + "&lt;br&gt;");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out.println("URL_domain: " + url_domain + "&lt;br&gt;");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out.println("Servlet ContextName: " + servletContextName + "&lt;br&gt;");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out.println("&lt;hr&gt;");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	out.close();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a9455dbf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a9455dbf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a9455dbf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a9455dbf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9455dbf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9455dbf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JSP07  Servlet Context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</a:rPr>
              <a:t>s</a:t>
            </a:r>
            <a:r>
              <a:rPr lang="ko" sz="1800">
                <a:solidFill>
                  <a:srgbClr val="695D46"/>
                </a:solidFill>
              </a:rPr>
              <a:t>ervletContext / servletContextListener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경로 에서  </a:t>
            </a:r>
            <a:r>
              <a:rPr lang="ko">
                <a:highlight>
                  <a:srgbClr val="00FFFF"/>
                </a:highlight>
              </a:rPr>
              <a:t>첫 </a:t>
            </a:r>
            <a:r>
              <a:rPr lang="ko">
                <a:solidFill>
                  <a:srgbClr val="EF6C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' </a:t>
            </a:r>
            <a:r>
              <a:rPr lang="ko">
                <a:solidFill>
                  <a:srgbClr val="0000FF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">
                <a:solidFill>
                  <a:srgbClr val="EF6C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 '</a:t>
            </a:r>
            <a:r>
              <a:rPr lang="ko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 의미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809125"/>
            <a:ext cx="85206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※ JSP 프로그래밍 입문시 처음에 많이 헷갈릴수 있는 부분입니다.</a:t>
            </a:r>
            <a:endParaRPr/>
          </a:p>
        </p:txBody>
      </p:sp>
      <p:graphicFrame>
        <p:nvGraphicFramePr>
          <p:cNvPr id="156" name="Google Shape;156;p22"/>
          <p:cNvGraphicFramePr/>
          <p:nvPr/>
        </p:nvGraphicFramePr>
        <p:xfrm>
          <a:off x="342900" y="126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{2FD546E1-9B55-4890-A287-A3ED0C57ACB7}</a:tableStyleId>
              </a:tblPr>
              <a:tblGrid>
                <a:gridCol w="4275575"/>
                <a:gridCol w="4275575"/>
              </a:tblGrid>
              <a:tr h="66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434343"/>
                          </a:solidFill>
                        </a:rPr>
                        <a:t>HTML 에서의 경로명 첫 </a:t>
                      </a:r>
                      <a:r>
                        <a:rPr b="1" lang="ko" sz="1800">
                          <a:solidFill>
                            <a:srgbClr val="434343"/>
                          </a:solidFill>
                        </a:rPr>
                        <a:t>'/' </a:t>
                      </a:r>
                      <a:r>
                        <a:rPr lang="ko" sz="1800">
                          <a:solidFill>
                            <a:srgbClr val="434343"/>
                          </a:solidFill>
                        </a:rPr>
                        <a:t>의미는</a:t>
                      </a:r>
                      <a:br>
                        <a:rPr lang="ko" sz="1800">
                          <a:solidFill>
                            <a:srgbClr val="434343"/>
                          </a:solidFill>
                        </a:rPr>
                      </a:br>
                      <a:r>
                        <a:rPr lang="ko" sz="1800">
                          <a:solidFill>
                            <a:srgbClr val="0000FF"/>
                          </a:solidFill>
                        </a:rPr>
                        <a:t>domain 이후의 경로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434343"/>
                          </a:solidFill>
                        </a:rPr>
                        <a:t>JSP/서블릿 에서의 경로명 첫</a:t>
                      </a:r>
                      <a:r>
                        <a:rPr b="1" lang="ko" sz="1800">
                          <a:solidFill>
                            <a:srgbClr val="434343"/>
                          </a:solidFill>
                        </a:rPr>
                        <a:t> '/' </a:t>
                      </a:r>
                      <a:r>
                        <a:rPr lang="ko" sz="1800">
                          <a:solidFill>
                            <a:srgbClr val="434343"/>
                          </a:solidFill>
                        </a:rPr>
                        <a:t>의미는</a:t>
                      </a:r>
                      <a:br>
                        <a:rPr lang="ko" sz="1800">
                          <a:solidFill>
                            <a:srgbClr val="434343"/>
                          </a:solidFill>
                        </a:rPr>
                      </a:br>
                      <a:r>
                        <a:rPr lang="ko" sz="1800">
                          <a:solidFill>
                            <a:srgbClr val="0000FF"/>
                          </a:solidFill>
                        </a:rPr>
                        <a:t>context path 이후의 경로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8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CSS &lt;link href= </a:t>
                      </a:r>
                      <a:r>
                        <a:rPr lang="ko" sz="1800">
                          <a:solidFill>
                            <a:srgbClr val="695D46"/>
                          </a:solidFill>
                          <a:highlight>
                            <a:srgbClr val="00FFFF"/>
                          </a:highlight>
                        </a:rPr>
                        <a:t>..</a:t>
                      </a: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&gt;</a:t>
                      </a:r>
                      <a:br>
                        <a:rPr lang="ko" sz="1800">
                          <a:solidFill>
                            <a:srgbClr val="695D46"/>
                          </a:solidFill>
                        </a:rPr>
                      </a:b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CSS url(</a:t>
                      </a:r>
                      <a:r>
                        <a:rPr lang="ko" sz="1800">
                          <a:solidFill>
                            <a:srgbClr val="695D46"/>
                          </a:solidFill>
                          <a:highlight>
                            <a:srgbClr val="00FFFF"/>
                          </a:highlight>
                        </a:rPr>
                        <a:t>..</a:t>
                      </a: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) </a:t>
                      </a:r>
                      <a:br>
                        <a:rPr lang="ko" sz="1800">
                          <a:solidFill>
                            <a:srgbClr val="695D46"/>
                          </a:solidFill>
                        </a:rPr>
                      </a:b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&lt;script src=</a:t>
                      </a:r>
                      <a:r>
                        <a:rPr lang="ko" sz="1800">
                          <a:solidFill>
                            <a:srgbClr val="695D46"/>
                          </a:solidFill>
                          <a:highlight>
                            <a:srgbClr val="00FFFF"/>
                          </a:highlight>
                        </a:rPr>
                        <a:t>..</a:t>
                      </a: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&gt;</a:t>
                      </a:r>
                      <a:br>
                        <a:rPr lang="ko" sz="1800">
                          <a:solidFill>
                            <a:srgbClr val="695D46"/>
                          </a:solidFill>
                        </a:rPr>
                      </a:b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&lt;a href= </a:t>
                      </a:r>
                      <a:r>
                        <a:rPr lang="ko" sz="1800">
                          <a:solidFill>
                            <a:srgbClr val="695D46"/>
                          </a:solidFill>
                          <a:highlight>
                            <a:srgbClr val="00FFFF"/>
                          </a:highlight>
                        </a:rPr>
                        <a:t>..</a:t>
                      </a: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 &gt; </a:t>
                      </a:r>
                      <a:br>
                        <a:rPr lang="ko" sz="1800">
                          <a:solidFill>
                            <a:srgbClr val="695D46"/>
                          </a:solidFill>
                        </a:rPr>
                      </a:b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&lt;form action= </a:t>
                      </a:r>
                      <a:r>
                        <a:rPr lang="ko" sz="1800">
                          <a:solidFill>
                            <a:srgbClr val="695D46"/>
                          </a:solidFill>
                          <a:highlight>
                            <a:srgbClr val="00FFFF"/>
                          </a:highlight>
                        </a:rPr>
                        <a:t>..</a:t>
                      </a: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&gt; </a:t>
                      </a:r>
                      <a:br>
                        <a:rPr lang="ko" sz="1800">
                          <a:solidFill>
                            <a:srgbClr val="695D46"/>
                          </a:solidFill>
                        </a:rPr>
                      </a:b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&lt;img src= </a:t>
                      </a:r>
                      <a:r>
                        <a:rPr lang="ko" sz="1800">
                          <a:solidFill>
                            <a:srgbClr val="695D46"/>
                          </a:solidFill>
                          <a:highlight>
                            <a:srgbClr val="00FFFF"/>
                          </a:highlight>
                        </a:rPr>
                        <a:t>..</a:t>
                      </a: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 &gt; </a:t>
                      </a:r>
                      <a:endParaRPr sz="1800">
                        <a:solidFill>
                          <a:srgbClr val="695D46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..</a:t>
                      </a:r>
                      <a:endParaRPr sz="1800"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&lt;jsp:include page= </a:t>
                      </a:r>
                      <a:r>
                        <a:rPr lang="ko" sz="1800">
                          <a:solidFill>
                            <a:srgbClr val="695D46"/>
                          </a:solidFill>
                          <a:highlight>
                            <a:srgbClr val="00FFFF"/>
                          </a:highlight>
                        </a:rPr>
                        <a:t>..</a:t>
                      </a: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&gt;</a:t>
                      </a:r>
                      <a:endParaRPr sz="1800">
                        <a:solidFill>
                          <a:srgbClr val="695D46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&lt;%@ include file= </a:t>
                      </a:r>
                      <a:r>
                        <a:rPr lang="ko" sz="1800">
                          <a:solidFill>
                            <a:srgbClr val="695D46"/>
                          </a:solidFill>
                          <a:highlight>
                            <a:srgbClr val="00FFFF"/>
                          </a:highlight>
                        </a:rPr>
                        <a:t>..</a:t>
                      </a: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 %&gt;</a:t>
                      </a:r>
                      <a:endParaRPr sz="1800">
                        <a:solidFill>
                          <a:srgbClr val="695D46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695D46"/>
                          </a:solidFill>
                        </a:rPr>
                        <a:t>..</a:t>
                      </a:r>
                      <a:endParaRPr sz="1800">
                        <a:solidFill>
                          <a:srgbClr val="695D46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 초기화  : ServletContext 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직전 단원에서 에 배운 서블릿 초기화 방법은 ‘특정 서블릿’ 에 적용하는 방법이었지만,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‘</a:t>
            </a:r>
            <a:r>
              <a:rPr lang="ko"/>
              <a:t>하나의 컨텍스트에 속한 모든 서블릿</a:t>
            </a:r>
            <a:r>
              <a:rPr lang="ko"/>
              <a:t>’ 에 대해 초기화 데이터를 공유하는 방법도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이때 사용하는 것이 바로 </a:t>
            </a:r>
            <a:r>
              <a:rPr b="1" lang="ko"/>
              <a:t>servletContext</a:t>
            </a:r>
            <a:r>
              <a:rPr lang="ko"/>
              <a:t> 입니다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 생성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7407675" y="1113925"/>
            <a:ext cx="1698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패키지:</a:t>
            </a:r>
            <a:b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com.test.ex</a:t>
            </a:r>
            <a:endParaRPr b="1"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클래스이름: </a:t>
            </a:r>
            <a:b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ServletContext_Ex</a:t>
            </a:r>
            <a:b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URL mapping:</a:t>
            </a:r>
            <a:b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SCEx</a:t>
            </a:r>
            <a:endParaRPr b="1"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04825"/>
            <a:ext cx="3689575" cy="285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175" y="1304825"/>
            <a:ext cx="3337100" cy="3317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ServletContext를 이용한 데이터 공유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여러개의 Servlet에서 데이터를 공유해야 할 경우에 context parameter를 사용한다.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695D46"/>
                </a:solidFill>
              </a:rPr>
              <a:t>web.xml</a:t>
            </a:r>
            <a:r>
              <a:rPr lang="ko">
                <a:solidFill>
                  <a:srgbClr val="695D46"/>
                </a:solidFill>
              </a:rPr>
              <a:t>파일에 데이터를 작성하면, Servlet에서 공유할 수 있다.</a:t>
            </a:r>
            <a:endParaRPr>
              <a:solidFill>
                <a:srgbClr val="695D4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[순서]</a:t>
            </a:r>
            <a:endParaRPr>
              <a:solidFill>
                <a:srgbClr val="695D4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1. Servlet클래스 제작</a:t>
            </a:r>
            <a:endParaRPr>
              <a:solidFill>
                <a:srgbClr val="695D4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2. web.xml파일에 context parameter 기술</a:t>
            </a:r>
            <a:endParaRPr>
              <a:solidFill>
                <a:srgbClr val="695D4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3. ServletContext메소드를 이용해서 데이터를 사용한다.</a:t>
            </a:r>
            <a:endParaRPr>
              <a:solidFill>
                <a:srgbClr val="695D4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4. getServletContext() : ServletContext를 얻어오는 메소드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web.xml 에 context parameter 추가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6478925" y="1266325"/>
            <a:ext cx="235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13" y="1462300"/>
            <a:ext cx="36290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ServletContext 계층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5798275" y="2831075"/>
            <a:ext cx="3033900" cy="17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50" y="1429963"/>
            <a:ext cx="47815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getServiceContext() 사용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266325"/>
            <a:ext cx="2136900" cy="23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doGet() 함수 작성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583" y="1152425"/>
            <a:ext cx="6636241" cy="37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/>
          <p:nvPr/>
        </p:nvSpPr>
        <p:spPr>
          <a:xfrm>
            <a:off x="311700" y="2882775"/>
            <a:ext cx="2023200" cy="861600"/>
          </a:xfrm>
          <a:prstGeom prst="wedgeRoundRectCallout">
            <a:avLst>
              <a:gd fmla="val 71714" name="adj1"/>
              <a:gd fmla="val -182994" name="adj2"/>
              <a:gd fmla="val 0" name="adj3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getServletContext() 를 사용하면 ServletContext 객체를 얻어올수 있습니다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512775" y="1266325"/>
            <a:ext cx="1319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50" y="1266325"/>
            <a:ext cx="2247900" cy="15906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950" y="1304825"/>
            <a:ext cx="2790825" cy="14287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TODO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다른 서블릿에서도 불러올수 있는지 확인해보자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ServletContextListener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이번에는 </a:t>
            </a:r>
            <a:r>
              <a:rPr b="1" lang="ko"/>
              <a:t> ‘웹 어플리케이션’ </a:t>
            </a:r>
            <a:r>
              <a:rPr lang="ko"/>
              <a:t>의 라이프사이클에 대해 배웁니다</a:t>
            </a:r>
            <a:br>
              <a:rPr lang="ko"/>
            </a:br>
            <a:r>
              <a:rPr lang="ko"/>
              <a:t>(웹어플리케이션 = 컨텍스트..  니까 ..) </a:t>
            </a:r>
            <a:br>
              <a:rPr lang="ko"/>
            </a:b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‘서블릿’의 라이프 사이클아님!</a:t>
            </a:r>
            <a:r>
              <a:rPr lang="ko"/>
              <a:t>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 란..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928725"/>
            <a:ext cx="85206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CE5CD"/>
                </a:highlight>
              </a:rPr>
              <a:t>웹어플리케이션 서버 (WAS)</a:t>
            </a:r>
            <a:r>
              <a:rPr lang="ko"/>
              <a:t> 는 여러개의 </a:t>
            </a:r>
            <a:r>
              <a:rPr b="1" lang="ko">
                <a:solidFill>
                  <a:srgbClr val="FF00FF"/>
                </a:solidFill>
                <a:highlight>
                  <a:srgbClr val="CFE2F3"/>
                </a:highlight>
              </a:rPr>
              <a:t>웹어플리케이션</a:t>
            </a:r>
            <a:r>
              <a:rPr lang="ko">
                <a:solidFill>
                  <a:srgbClr val="FF00FF"/>
                </a:solidFill>
                <a:highlight>
                  <a:srgbClr val="CFE2F3"/>
                </a:highlight>
              </a:rPr>
              <a:t> </a:t>
            </a:r>
            <a:r>
              <a:rPr lang="ko"/>
              <a:t>들이 탑재된다.  </a:t>
            </a:r>
            <a:br>
              <a:rPr lang="ko"/>
            </a:br>
            <a:r>
              <a:rPr lang="ko"/>
              <a:t>그리고, 각 웹어플리케이션은 </a:t>
            </a:r>
            <a:r>
              <a:rPr b="1" lang="ko">
                <a:highlight>
                  <a:srgbClr val="00FF00"/>
                </a:highlight>
              </a:rPr>
              <a:t>여러개의 서블릿</a:t>
            </a:r>
            <a:r>
              <a:rPr lang="ko"/>
              <a:t> 들이 동작한다.</a:t>
            </a:r>
            <a:br>
              <a:rPr lang="ko"/>
            </a:br>
            <a:br>
              <a:rPr lang="ko"/>
            </a:br>
            <a:r>
              <a:rPr b="1" lang="ko"/>
              <a:t>Servlet_A</a:t>
            </a:r>
            <a:r>
              <a:rPr lang="ko"/>
              <a:t> 라는 서블릿을 요청했을때 그것이 어느 A 서블릿인지 어떻게 구분하나?</a:t>
            </a:r>
            <a:br>
              <a:rPr lang="ko"/>
            </a:b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511725" y="2348200"/>
            <a:ext cx="2102100" cy="1994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WAS</a:t>
            </a:r>
            <a:endParaRPr sz="3000"/>
          </a:p>
        </p:txBody>
      </p:sp>
      <p:sp>
        <p:nvSpPr>
          <p:cNvPr id="75" name="Google Shape;75;p14"/>
          <p:cNvSpPr/>
          <p:nvPr/>
        </p:nvSpPr>
        <p:spPr>
          <a:xfrm>
            <a:off x="1578525" y="2439575"/>
            <a:ext cx="5211600" cy="570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FF"/>
                </a:solidFill>
              </a:rPr>
              <a:t>App1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776625" y="2524325"/>
            <a:ext cx="10563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Servlet_A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995825" y="2524325"/>
            <a:ext cx="10563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Servlet_B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5138825" y="2524325"/>
            <a:ext cx="10563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Servlet_C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578525" y="3049175"/>
            <a:ext cx="5211600" cy="570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FF"/>
                </a:solidFill>
              </a:rPr>
              <a:t>App2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776625" y="3133925"/>
            <a:ext cx="10563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Servlet_A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3995825" y="3133925"/>
            <a:ext cx="10563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Servlet_B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5138825" y="3133925"/>
            <a:ext cx="10563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Servlet_C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1578525" y="3658775"/>
            <a:ext cx="5211600" cy="570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FF"/>
                </a:solidFill>
              </a:rPr>
              <a:t>App3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776625" y="3743525"/>
            <a:ext cx="10563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Servlet_A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3995825" y="3743525"/>
            <a:ext cx="10563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Servlet_B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5138825" y="3743525"/>
            <a:ext cx="10563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Servlet_C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6281825" y="2524325"/>
            <a:ext cx="4035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...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6281825" y="3133925"/>
            <a:ext cx="4035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...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6281825" y="3743525"/>
            <a:ext cx="403500" cy="40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...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4461200" y="4336050"/>
            <a:ext cx="3326100" cy="255900"/>
          </a:xfrm>
          <a:prstGeom prst="wedgeRoundRectCallout">
            <a:avLst>
              <a:gd fmla="val -84839" name="adj1"/>
              <a:gd fmla="val -106399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Servlet_A 의 컨텍스트는 App3 다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 작성</a:t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04825"/>
            <a:ext cx="3944224" cy="305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624" y="1304825"/>
            <a:ext cx="3417500" cy="339739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7555850" y="1342525"/>
            <a:ext cx="15507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패키지:</a:t>
            </a:r>
            <a:b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com.test.ex</a:t>
            </a:r>
            <a:endParaRPr b="1"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클래스이름: </a:t>
            </a:r>
            <a: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Context_Ex</a:t>
            </a:r>
            <a:b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URL mapping:</a:t>
            </a:r>
            <a:b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CL_Ex</a:t>
            </a:r>
            <a:endParaRPr b="1"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ServletContextListener(I) =&gt; contextInitialized(), contextDestroy()</a:t>
            </a:r>
            <a:endParaRPr sz="2400"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웹어플리케이션을 감시하는 리스너이다.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리스너의 해당하는 웹어플리케이션이 </a:t>
            </a:r>
            <a:r>
              <a:rPr b="1" lang="ko">
                <a:solidFill>
                  <a:srgbClr val="695D46"/>
                </a:solidFill>
              </a:rPr>
              <a:t>시작</a:t>
            </a:r>
            <a:r>
              <a:rPr lang="ko">
                <a:solidFill>
                  <a:srgbClr val="695D46"/>
                </a:solidFill>
              </a:rPr>
              <a:t>, </a:t>
            </a:r>
            <a:r>
              <a:rPr b="1" lang="ko">
                <a:solidFill>
                  <a:srgbClr val="695D46"/>
                </a:solidFill>
              </a:rPr>
              <a:t>종료</a:t>
            </a:r>
            <a:r>
              <a:rPr lang="ko">
                <a:solidFill>
                  <a:srgbClr val="695D46"/>
                </a:solidFill>
              </a:rPr>
              <a:t> 시에 호출된다. </a:t>
            </a:r>
            <a:endParaRPr>
              <a:solidFill>
                <a:srgbClr val="695D46"/>
              </a:solidFill>
            </a:endParaRPr>
          </a:p>
          <a:p>
            <a:pPr indent="4584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AutoNum type="arabicPeriod"/>
            </a:pPr>
            <a:r>
              <a:rPr lang="ko">
                <a:solidFill>
                  <a:srgbClr val="695D46"/>
                </a:solidFill>
              </a:rPr>
              <a:t>리스너 클래스를 정의하고, </a:t>
            </a:r>
            <a:endParaRPr>
              <a:solidFill>
                <a:srgbClr val="695D4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AutoNum type="arabicPeriod"/>
            </a:pPr>
            <a:r>
              <a:rPr lang="ko">
                <a:solidFill>
                  <a:srgbClr val="695D46"/>
                </a:solidFill>
              </a:rPr>
              <a:t>web.xml 에 위 리스너를 등록한다. </a:t>
            </a:r>
            <a:endParaRPr>
              <a:solidFill>
                <a:srgbClr val="695D46"/>
              </a:solidFill>
            </a:endParaRPr>
          </a:p>
          <a:p>
            <a:pPr indent="4584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리스너 클래스의 두개의 메소드 : contextInitialized(), contextDestroyed()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33"/>
          <p:cNvCxnSpPr/>
          <p:nvPr/>
        </p:nvCxnSpPr>
        <p:spPr>
          <a:xfrm flipH="1">
            <a:off x="3601925" y="1952300"/>
            <a:ext cx="1068300" cy="16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3"/>
          <p:cNvCxnSpPr/>
          <p:nvPr/>
        </p:nvCxnSpPr>
        <p:spPr>
          <a:xfrm>
            <a:off x="4985750" y="1935050"/>
            <a:ext cx="1256400" cy="15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234150" y="83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리스너 클래스 만들기</a:t>
            </a:r>
            <a:endParaRPr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4" y="988750"/>
            <a:ext cx="3108675" cy="8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/>
          <p:nvPr/>
        </p:nvSpPr>
        <p:spPr>
          <a:xfrm>
            <a:off x="2644975" y="2012575"/>
            <a:ext cx="577200" cy="22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0174" y="3451399"/>
            <a:ext cx="2922625" cy="1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/>
          <p:nvPr/>
        </p:nvSpPr>
        <p:spPr>
          <a:xfrm rot="5400000">
            <a:off x="6246300" y="2116000"/>
            <a:ext cx="887400" cy="827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6110175" y="754275"/>
            <a:ext cx="2714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</a:t>
            </a:r>
            <a:r>
              <a:rPr b="1" lang="ko"/>
              <a:t>MyListener</a:t>
            </a:r>
            <a:r>
              <a:rPr lang="ko"/>
              <a:t> implements </a:t>
            </a:r>
            <a:r>
              <a:rPr b="1" lang="ko"/>
              <a:t>ServletContextListener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4575" y="942950"/>
            <a:ext cx="2583198" cy="305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11700" y="199525"/>
            <a:ext cx="85206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contextInitialized(), contextDestroyed() 작성</a:t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1825"/>
            <a:ext cx="8839201" cy="3179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web.xml 에 기술 : 리스너 등록</a:t>
            </a:r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7779875" y="1266325"/>
            <a:ext cx="1052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83151"/>
            <a:ext cx="7980776" cy="10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doGet() 에 테스트 코드</a:t>
            </a:r>
            <a:endParaRPr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311700" y="1266325"/>
            <a:ext cx="85206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Context_Ex </a:t>
            </a:r>
            <a:endParaRPr/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2532"/>
            <a:ext cx="6243175" cy="9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콘솔창에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‘어플리케이션 시작 ‘ 이 찍힌 것과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</a:rPr>
              <a:t>‘App START~~~’ 가 찍힌 것을 확인해보자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695D46"/>
                </a:solidFill>
              </a:rPr>
              <a:t>서버를 stop 시켜보고 ‘어플리케이션 종료’ 가 찍힌것도 확인해보자.</a:t>
            </a:r>
            <a:endParaRPr>
              <a:solidFill>
                <a:srgbClr val="695D46"/>
              </a:solidFill>
            </a:endParaRPr>
          </a:p>
        </p:txBody>
      </p:sp>
      <p:sp>
        <p:nvSpPr>
          <p:cNvPr id="272" name="Google Shape;272;p38"/>
          <p:cNvSpPr/>
          <p:nvPr/>
        </p:nvSpPr>
        <p:spPr>
          <a:xfrm>
            <a:off x="251675" y="3932600"/>
            <a:ext cx="8235300" cy="43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ContextListener 에 대해서는 간략하게 이정도로 알아두고, 응용하는 법에 대해서는 나중에 배우게 됩니다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/>
          <p:nvPr/>
        </p:nvSpPr>
        <p:spPr>
          <a:xfrm>
            <a:off x="1479100" y="3967150"/>
            <a:ext cx="6699000" cy="817200"/>
          </a:xfrm>
          <a:prstGeom prst="rect">
            <a:avLst/>
          </a:prstGeom>
          <a:solidFill>
            <a:srgbClr val="00FFFF">
              <a:alpha val="55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39"/>
          <p:cNvCxnSpPr/>
          <p:nvPr/>
        </p:nvCxnSpPr>
        <p:spPr>
          <a:xfrm flipH="1" rot="10800000">
            <a:off x="5581374" y="4331924"/>
            <a:ext cx="3426600" cy="47400"/>
          </a:xfrm>
          <a:prstGeom prst="straightConnector1">
            <a:avLst/>
          </a:prstGeom>
          <a:noFill/>
          <a:ln cap="flat" cmpd="sng" w="28575">
            <a:solidFill>
              <a:srgbClr val="134F5C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9"/>
          <p:cNvCxnSpPr/>
          <p:nvPr/>
        </p:nvCxnSpPr>
        <p:spPr>
          <a:xfrm flipH="1" rot="10800000">
            <a:off x="5581374" y="1664924"/>
            <a:ext cx="3426600" cy="47400"/>
          </a:xfrm>
          <a:prstGeom prst="straightConnector1">
            <a:avLst/>
          </a:prstGeom>
          <a:noFill/>
          <a:ln cap="flat" cmpd="sng" w="28575">
            <a:solidFill>
              <a:srgbClr val="134F5C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9"/>
          <p:cNvCxnSpPr/>
          <p:nvPr/>
        </p:nvCxnSpPr>
        <p:spPr>
          <a:xfrm>
            <a:off x="2860200" y="4636675"/>
            <a:ext cx="59955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1" name="Google Shape;281;p39"/>
          <p:cNvSpPr/>
          <p:nvPr/>
        </p:nvSpPr>
        <p:spPr>
          <a:xfrm>
            <a:off x="1479100" y="461950"/>
            <a:ext cx="6699000" cy="817200"/>
          </a:xfrm>
          <a:prstGeom prst="rect">
            <a:avLst/>
          </a:prstGeom>
          <a:solidFill>
            <a:srgbClr val="00FFFF">
              <a:alpha val="55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39"/>
          <p:cNvCxnSpPr/>
          <p:nvPr/>
        </p:nvCxnSpPr>
        <p:spPr>
          <a:xfrm>
            <a:off x="2860200" y="826675"/>
            <a:ext cx="59955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9"/>
          <p:cNvCxnSpPr/>
          <p:nvPr/>
        </p:nvCxnSpPr>
        <p:spPr>
          <a:xfrm>
            <a:off x="1728900" y="372425"/>
            <a:ext cx="0" cy="4423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4" name="Google Shape;284;p39"/>
          <p:cNvSpPr/>
          <p:nvPr/>
        </p:nvSpPr>
        <p:spPr>
          <a:xfrm>
            <a:off x="159900" y="176275"/>
            <a:ext cx="1252500" cy="3864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Start</a:t>
            </a: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159900" y="3529075"/>
            <a:ext cx="1252500" cy="684600"/>
          </a:xfrm>
          <a:prstGeom prst="homePlate">
            <a:avLst>
              <a:gd fmla="val 33081" name="adj"/>
            </a:avLst>
          </a:prstGeom>
          <a:solidFill>
            <a:srgbClr val="00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Stop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 종료</a:t>
            </a:r>
            <a:endParaRPr/>
          </a:p>
        </p:txBody>
      </p:sp>
      <p:cxnSp>
        <p:nvCxnSpPr>
          <p:cNvPr id="286" name="Google Shape;286;p39"/>
          <p:cNvCxnSpPr/>
          <p:nvPr/>
        </p:nvCxnSpPr>
        <p:spPr>
          <a:xfrm>
            <a:off x="2856050" y="738525"/>
            <a:ext cx="6600" cy="38952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87" name="Google Shape;287;p39"/>
          <p:cNvCxnSpPr>
            <a:stCxn id="284" idx="3"/>
          </p:cNvCxnSpPr>
          <p:nvPr/>
        </p:nvCxnSpPr>
        <p:spPr>
          <a:xfrm>
            <a:off x="1412400" y="369475"/>
            <a:ext cx="6761400" cy="16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9"/>
          <p:cNvCxnSpPr>
            <a:stCxn id="285" idx="3"/>
          </p:cNvCxnSpPr>
          <p:nvPr/>
        </p:nvCxnSpPr>
        <p:spPr>
          <a:xfrm>
            <a:off x="1412400" y="3871375"/>
            <a:ext cx="6837600" cy="16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9"/>
          <p:cNvCxnSpPr/>
          <p:nvPr/>
        </p:nvCxnSpPr>
        <p:spPr>
          <a:xfrm>
            <a:off x="1412400" y="1360075"/>
            <a:ext cx="6761400" cy="16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9"/>
          <p:cNvCxnSpPr/>
          <p:nvPr/>
        </p:nvCxnSpPr>
        <p:spPr>
          <a:xfrm>
            <a:off x="1412400" y="4865275"/>
            <a:ext cx="6761400" cy="16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91" name="Google Shape;291;p39"/>
          <p:cNvSpPr/>
          <p:nvPr/>
        </p:nvSpPr>
        <p:spPr>
          <a:xfrm flipH="1">
            <a:off x="3036450" y="641575"/>
            <a:ext cx="3559500" cy="286800"/>
          </a:xfrm>
          <a:prstGeom prst="homePlate">
            <a:avLst>
              <a:gd fmla="val 50000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어플리케이션 로딩 : JSP07, JSP06 ...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 flipH="1">
            <a:off x="3036400" y="4440775"/>
            <a:ext cx="1893900" cy="286800"/>
          </a:xfrm>
          <a:prstGeom prst="homePlate">
            <a:avLst>
              <a:gd fmla="val 50000" name="adj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어플리케이션 종료</a:t>
            </a: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159900" y="1166875"/>
            <a:ext cx="1252500" cy="3864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 시작</a:t>
            </a: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159900" y="4672075"/>
            <a:ext cx="1252500" cy="386400"/>
          </a:xfrm>
          <a:prstGeom prst="homePlate">
            <a:avLst>
              <a:gd fmla="val 50000" name="adj"/>
            </a:avLst>
          </a:prstGeom>
          <a:solidFill>
            <a:srgbClr val="00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종료</a:t>
            </a: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3163475" y="977475"/>
            <a:ext cx="1665600" cy="251100"/>
          </a:xfrm>
          <a:prstGeom prst="wedgeRoundRectCallout">
            <a:avLst>
              <a:gd fmla="val -64285" name="adj1"/>
              <a:gd fmla="val -23081" name="adj2"/>
              <a:gd fmla="val 0" name="adj3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contextInitialized</a:t>
            </a:r>
            <a:r>
              <a:rPr lang="ko"/>
              <a:t>()</a:t>
            </a: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3163475" y="4048875"/>
            <a:ext cx="1805700" cy="286800"/>
          </a:xfrm>
          <a:prstGeom prst="wedgeRoundRectCallout">
            <a:avLst>
              <a:gd fmla="val -64285" name="adj1"/>
              <a:gd fmla="val -23081" name="adj2"/>
              <a:gd fmla="val 0" name="adj3"/>
            </a:avLst>
          </a:prstGeom>
          <a:solidFill>
            <a:srgbClr val="EAD1DC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contexDestroyed()</a:t>
            </a: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1352875" y="1463975"/>
            <a:ext cx="267900" cy="2310000"/>
          </a:xfrm>
          <a:prstGeom prst="leftBrace">
            <a:avLst>
              <a:gd fmla="val 8333" name="adj1"/>
              <a:gd fmla="val 50643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FF"/>
              </a:highlight>
            </a:endParaRPr>
          </a:p>
        </p:txBody>
      </p:sp>
      <p:sp>
        <p:nvSpPr>
          <p:cNvPr id="298" name="Google Shape;298;p39"/>
          <p:cNvSpPr/>
          <p:nvPr/>
        </p:nvSpPr>
        <p:spPr>
          <a:xfrm>
            <a:off x="91500" y="2462275"/>
            <a:ext cx="1187400" cy="386400"/>
          </a:xfrm>
          <a:prstGeom prst="homePlate">
            <a:avLst>
              <a:gd fmla="val 26526" name="adj"/>
            </a:avLst>
          </a:prstGeom>
          <a:solidFill>
            <a:srgbClr val="00FFFF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 구간</a:t>
            </a:r>
            <a:endParaRPr/>
          </a:p>
        </p:txBody>
      </p:sp>
      <p:cxnSp>
        <p:nvCxnSpPr>
          <p:cNvPr id="299" name="Google Shape;299;p39"/>
          <p:cNvCxnSpPr/>
          <p:nvPr/>
        </p:nvCxnSpPr>
        <p:spPr>
          <a:xfrm>
            <a:off x="5565950" y="1646975"/>
            <a:ext cx="15300" cy="27843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00" name="Google Shape;300;p39"/>
          <p:cNvSpPr/>
          <p:nvPr/>
        </p:nvSpPr>
        <p:spPr>
          <a:xfrm>
            <a:off x="6056250" y="1523075"/>
            <a:ext cx="1893900" cy="251100"/>
          </a:xfrm>
          <a:prstGeom prst="wedgeRoundRectCallout">
            <a:avLst>
              <a:gd fmla="val -75074" name="adj1"/>
              <a:gd fmla="val 25368" name="adj2"/>
              <a:gd fmla="val 0" name="adj3"/>
            </a:avLst>
          </a:prstGeom>
          <a:solidFill>
            <a:srgbClr val="D9EAD3"/>
          </a:solidFill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컴파일, 생성, 로딩</a:t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6056250" y="1827875"/>
            <a:ext cx="1893900" cy="251100"/>
          </a:xfrm>
          <a:prstGeom prst="wedgeRoundRectCallout">
            <a:avLst>
              <a:gd fmla="val -74038" name="adj1"/>
              <a:gd fmla="val 21107" name="adj2"/>
              <a:gd fmla="val 0" name="adj3"/>
            </a:avLst>
          </a:prstGeom>
          <a:solidFill>
            <a:srgbClr val="D9EAD3"/>
          </a:solidFill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@PostConstruct</a:t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3325575" y="1632175"/>
            <a:ext cx="1665600" cy="2868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 최초 요청</a:t>
            </a: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6056250" y="2132675"/>
            <a:ext cx="1893900" cy="251100"/>
          </a:xfrm>
          <a:prstGeom prst="wedgeRoundRectCallout">
            <a:avLst>
              <a:gd fmla="val -74038" name="adj1"/>
              <a:gd fmla="val 21107" name="adj2"/>
              <a:gd fmla="val 0" name="adj3"/>
            </a:avLst>
          </a:prstGeom>
          <a:solidFill>
            <a:srgbClr val="D9EAD3"/>
          </a:solidFill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init()</a:t>
            </a: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6056250" y="2437475"/>
            <a:ext cx="2466300" cy="251100"/>
          </a:xfrm>
          <a:prstGeom prst="wedgeRoundRectCallout">
            <a:avLst>
              <a:gd fmla="val -67930" name="adj1"/>
              <a:gd fmla="val 22999" name="adj2"/>
              <a:gd fmla="val 0" name="adj3"/>
            </a:avLst>
          </a:prstGeom>
          <a:solidFill>
            <a:srgbClr val="D9EAD3"/>
          </a:solidFill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doGet(), doPost(), service()</a:t>
            </a: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5052063" y="1767175"/>
            <a:ext cx="439800" cy="889500"/>
          </a:xfrm>
          <a:prstGeom prst="leftBrace">
            <a:avLst>
              <a:gd fmla="val 8333" name="adj1"/>
              <a:gd fmla="val 7793" name="adj2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134F5C"/>
              </a:highlight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3782775" y="2927575"/>
            <a:ext cx="1665600" cy="286800"/>
          </a:xfrm>
          <a:prstGeom prst="homePlate">
            <a:avLst>
              <a:gd fmla="val 50000" name="adj"/>
            </a:avLst>
          </a:prstGeom>
          <a:solidFill>
            <a:srgbClr val="D9EAD3"/>
          </a:solidFill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 재 요청</a:t>
            </a: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6056250" y="2970875"/>
            <a:ext cx="2466300" cy="251100"/>
          </a:xfrm>
          <a:prstGeom prst="wedgeRoundRectCallout">
            <a:avLst>
              <a:gd fmla="val -67400" name="adj1"/>
              <a:gd fmla="val -7238" name="adj2"/>
              <a:gd fmla="val 0" name="adj3"/>
            </a:avLst>
          </a:prstGeom>
          <a:solidFill>
            <a:srgbClr val="D9EAD3"/>
          </a:solidFill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doGet(), doPost(), service()</a:t>
            </a: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6132450" y="3732875"/>
            <a:ext cx="1893900" cy="251100"/>
          </a:xfrm>
          <a:prstGeom prst="wedgeRoundRectCallout">
            <a:avLst>
              <a:gd fmla="val -77372" name="adj1"/>
              <a:gd fmla="val 71904" name="adj2"/>
              <a:gd fmla="val 0" name="adj3"/>
            </a:avLst>
          </a:prstGeom>
          <a:solidFill>
            <a:srgbClr val="D9EAD3"/>
          </a:solidFill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destroy</a:t>
            </a:r>
            <a:r>
              <a:rPr lang="ko"/>
              <a:t>()</a:t>
            </a: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6132450" y="4037675"/>
            <a:ext cx="1893900" cy="251100"/>
          </a:xfrm>
          <a:prstGeom prst="wedgeRoundRectCallout">
            <a:avLst>
              <a:gd fmla="val -77372" name="adj1"/>
              <a:gd fmla="val -26055" name="adj2"/>
              <a:gd fmla="val 0" name="adj3"/>
            </a:avLst>
          </a:prstGeom>
          <a:solidFill>
            <a:srgbClr val="D9EAD3"/>
          </a:solidFill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@PreDestroy</a:t>
            </a: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6132450" y="4299075"/>
            <a:ext cx="1893900" cy="251100"/>
          </a:xfrm>
          <a:prstGeom prst="wedgeRoundRectCallout">
            <a:avLst>
              <a:gd fmla="val -77372" name="adj1"/>
              <a:gd fmla="val -26055" name="adj2"/>
              <a:gd fmla="val 0" name="adj3"/>
            </a:avLst>
          </a:prstGeom>
          <a:solidFill>
            <a:srgbClr val="D9EAD3"/>
          </a:solidFill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 소멸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 Path (컨텍스트 패스)  란..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1700" y="885325"/>
            <a:ext cx="85206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695D46"/>
                </a:solidFill>
              </a:rPr>
              <a:t>WAS(Web Application Server)에서 웹어플리케이션을 구분하기 위한 path를 말한다.  </a:t>
            </a:r>
            <a:br>
              <a:rPr lang="ko" sz="1400">
                <a:solidFill>
                  <a:srgbClr val="695D46"/>
                </a:solidFill>
              </a:rPr>
            </a:br>
            <a:r>
              <a:rPr lang="ko" sz="1400">
                <a:solidFill>
                  <a:srgbClr val="695D46"/>
                </a:solidFill>
              </a:rPr>
              <a:t>(** 우리의 경우 톰캣이 WAS 임)</a:t>
            </a:r>
            <a:endParaRPr sz="14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695D46"/>
                </a:solidFill>
              </a:rPr>
              <a:t>‘이클립스’에서는 프로젝트를 서버에 Add 할때마다 자동으로 server.xml에 입력을 한다.</a:t>
            </a:r>
            <a:endParaRPr sz="14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7" name="Google Shape;97;p15"/>
          <p:cNvSpPr/>
          <p:nvPr/>
        </p:nvSpPr>
        <p:spPr>
          <a:xfrm rot="5400000">
            <a:off x="2188350" y="3104875"/>
            <a:ext cx="680700" cy="534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25" y="2276747"/>
            <a:ext cx="1693975" cy="1816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175" y="3795170"/>
            <a:ext cx="5794975" cy="8149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5"/>
          <p:cNvSpPr/>
          <p:nvPr/>
        </p:nvSpPr>
        <p:spPr>
          <a:xfrm>
            <a:off x="4277200" y="2025075"/>
            <a:ext cx="1902000" cy="1026000"/>
          </a:xfrm>
          <a:prstGeom prst="wedgeRoundRectCallout">
            <a:avLst>
              <a:gd fmla="val -1349" name="adj1"/>
              <a:gd fmla="val 65899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아직 Server 에 Add 하지 않았으면 Context Path 에 보이지 않을거다.  Add 된뒤에 확인하면 이번 프로젝트도 보일거다.</a:t>
            </a:r>
            <a:endParaRPr sz="1000"/>
          </a:p>
        </p:txBody>
      </p:sp>
      <p:sp>
        <p:nvSpPr>
          <p:cNvPr id="101" name="Google Shape;101;p15"/>
          <p:cNvSpPr/>
          <p:nvPr/>
        </p:nvSpPr>
        <p:spPr>
          <a:xfrm>
            <a:off x="3200450" y="3292925"/>
            <a:ext cx="1902000" cy="260400"/>
          </a:xfrm>
          <a:prstGeom prst="wedgeRoundRectCallout">
            <a:avLst>
              <a:gd fmla="val -50631" name="adj1"/>
              <a:gd fmla="val 146515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&lt;Context&gt; 태그에 기록</a:t>
            </a:r>
            <a:endParaRPr sz="1000"/>
          </a:p>
        </p:txBody>
      </p:sp>
      <p:sp>
        <p:nvSpPr>
          <p:cNvPr id="102" name="Google Shape;102;p15"/>
          <p:cNvSpPr/>
          <p:nvPr/>
        </p:nvSpPr>
        <p:spPr>
          <a:xfrm>
            <a:off x="6629450" y="2819225"/>
            <a:ext cx="1902000" cy="505500"/>
          </a:xfrm>
          <a:prstGeom prst="wedgeRoundRectCallout">
            <a:avLst>
              <a:gd fmla="val -50631" name="adj1"/>
              <a:gd fmla="val 146515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path 에 명시한 값이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900FF"/>
                </a:solidFill>
              </a:rPr>
              <a:t>Context Path</a:t>
            </a:r>
            <a:r>
              <a:rPr lang="ko" sz="1000"/>
              <a:t> 다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프로젝트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/>
              <a:t>JSP07_ServletContext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 생성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77325" y="1352650"/>
            <a:ext cx="37557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패키지:  </a:t>
            </a: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com.lec.servlet</a:t>
            </a:r>
            <a:b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서블릿:  </a:t>
            </a: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ContextPath</a:t>
            </a:r>
            <a:b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URL mapping :  </a:t>
            </a: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/ConPath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0" y="2755250"/>
            <a:ext cx="6415000" cy="213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44891" l="0" r="0" t="0"/>
          <a:stretch/>
        </p:blipFill>
        <p:spPr>
          <a:xfrm>
            <a:off x="60650" y="129700"/>
            <a:ext cx="6761725" cy="25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type="title"/>
          </p:nvPr>
        </p:nvSpPr>
        <p:spPr>
          <a:xfrm>
            <a:off x="5168725" y="169475"/>
            <a:ext cx="3587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doGet() 에 작성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475650" y="2578300"/>
            <a:ext cx="24555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URL 은 URI 의 하위 개념이다.</a:t>
            </a:r>
            <a:br>
              <a:rPr lang="ko"/>
            </a:br>
            <a:br>
              <a:rPr lang="ko"/>
            </a:br>
            <a:r>
              <a:rPr lang="ko"/>
              <a:t>오늘날은 거의 URI 만 논한다고 봐도 무방.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2026" y="2161438"/>
            <a:ext cx="2761725" cy="18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8"/>
          <p:cNvCxnSpPr>
            <a:stCxn id="123" idx="1"/>
          </p:cNvCxnSpPr>
          <p:nvPr/>
        </p:nvCxnSpPr>
        <p:spPr>
          <a:xfrm flipH="1">
            <a:off x="5314126" y="2253288"/>
            <a:ext cx="327900" cy="11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3555850"/>
            <a:ext cx="85206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52425"/>
            <a:ext cx="5467007" cy="20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 Path 를 변경해보자 → server.xml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66325"/>
            <a:ext cx="85206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server.xml 을 수정한다  (일단 </a:t>
            </a:r>
            <a:r>
              <a:rPr lang="ko">
                <a:solidFill>
                  <a:srgbClr val="FF0000"/>
                </a:solidFill>
              </a:rPr>
              <a:t>서버 STOP!</a:t>
            </a:r>
            <a:r>
              <a:rPr lang="ko"/>
              <a:t>)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5" y="3323935"/>
            <a:ext cx="9144001" cy="98768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16325"/>
            <a:ext cx="8839201" cy="96921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0"/>
          <p:cNvSpPr/>
          <p:nvPr/>
        </p:nvSpPr>
        <p:spPr>
          <a:xfrm>
            <a:off x="1274400" y="2826100"/>
            <a:ext cx="511800" cy="66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1292425" y="4566175"/>
            <a:ext cx="68559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편집 끝나고 ‘저장하기’ 잊지 말자.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266325"/>
            <a:ext cx="5652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start 하고.  ContextPath 서블릿 Run On Server!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ContextPath 의 변화 확인!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900" y="2224050"/>
            <a:ext cx="5468975" cy="26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>
            <a:off x="728825" y="4050250"/>
            <a:ext cx="1738800" cy="770400"/>
          </a:xfrm>
          <a:prstGeom prst="wedgeRectCallout">
            <a:avLst>
              <a:gd fmla="val 99101" name="adj1"/>
              <a:gd fmla="val 946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물리적인  ContextName과도 다르다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