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A7B3F1-4907-45D0-99E8-403DF7140181}">
  <a:tblStyle styleId="{4FA7B3F1-4907-45D0-99E8-403DF7140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eb21870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eb2187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b21870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b21870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b21870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b21870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eb21870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eb21870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074f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b074f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b074f2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b074f2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eb21870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eb2187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eb21870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eb21870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eb21870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eb21870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&lt;H3&gt; 오늘의 식단&lt;/H3&gt;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- 비빔밥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- 김치찌개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- 칼국수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&lt;%@ include file = "test.jsp"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b21870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eb21870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b2187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b2187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b2187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b2187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eb21870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eb21870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bbbba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2bbbba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eb2187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eb2187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eb2187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eb2187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eb2187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eb2187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eb21870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eb21870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b2187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b2187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sum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for (int cnt = 1; cnt &lt;=100; cnt++)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sum += 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1부터 100까지의 합은 :	&lt;%= sum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b21870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b21870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&lt;title&gt;tag &amp; directive&lt;/title&gt;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sum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for (int cnt = 1; cnt &lt;=100; cnt++)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sum += 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1부터 100까지의 합은 :	&lt;%= sum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b2187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eb2187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oracle.com/jsp/jstl/cor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태그(tag), 지시자(directive)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717700" y="1768550"/>
            <a:ext cx="806400" cy="67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037900" y="1768550"/>
            <a:ext cx="1391100" cy="67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</a:t>
            </a:r>
            <a:br>
              <a:rPr lang="ko"/>
            </a:br>
            <a:r>
              <a:rPr lang="ko"/>
              <a:t>클래스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*.java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942900" y="1768550"/>
            <a:ext cx="1391100" cy="67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*.class</a:t>
            </a:r>
            <a:endParaRPr/>
          </a:p>
        </p:txBody>
      </p:sp>
      <p:cxnSp>
        <p:nvCxnSpPr>
          <p:cNvPr id="130" name="Google Shape;130;p22"/>
          <p:cNvCxnSpPr>
            <a:stCxn id="127" idx="3"/>
            <a:endCxn id="128" idx="1"/>
          </p:cNvCxnSpPr>
          <p:nvPr/>
        </p:nvCxnSpPr>
        <p:spPr>
          <a:xfrm>
            <a:off x="1524100" y="2105300"/>
            <a:ext cx="5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stCxn id="128" idx="3"/>
            <a:endCxn id="129" idx="1"/>
          </p:cNvCxnSpPr>
          <p:nvPr/>
        </p:nvCxnSpPr>
        <p:spPr>
          <a:xfrm>
            <a:off x="3429000" y="2105300"/>
            <a:ext cx="5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/>
          <p:nvPr/>
        </p:nvSpPr>
        <p:spPr>
          <a:xfrm>
            <a:off x="5924100" y="1768550"/>
            <a:ext cx="978300" cy="67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</a:t>
            </a:r>
            <a:endParaRPr/>
          </a:p>
        </p:txBody>
      </p:sp>
      <p:cxnSp>
        <p:nvCxnSpPr>
          <p:cNvPr id="133" name="Google Shape;133;p22"/>
          <p:cNvCxnSpPr>
            <a:stCxn id="129" idx="3"/>
            <a:endCxn id="132" idx="1"/>
          </p:cNvCxnSpPr>
          <p:nvPr/>
        </p:nvCxnSpPr>
        <p:spPr>
          <a:xfrm>
            <a:off x="5334000" y="2105300"/>
            <a:ext cx="5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3429000" y="1821700"/>
            <a:ext cx="513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컴파일</a:t>
            </a:r>
            <a:endParaRPr sz="700"/>
          </a:p>
        </p:txBody>
      </p:sp>
      <p:sp>
        <p:nvSpPr>
          <p:cNvPr id="135" name="Google Shape;135;p22"/>
          <p:cNvSpPr txBox="1"/>
          <p:nvPr/>
        </p:nvSpPr>
        <p:spPr>
          <a:xfrm>
            <a:off x="5334000" y="1821700"/>
            <a:ext cx="590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인스턴스</a:t>
            </a:r>
            <a:endParaRPr sz="700"/>
          </a:p>
        </p:txBody>
      </p:sp>
      <p:sp>
        <p:nvSpPr>
          <p:cNvPr id="136" name="Google Shape;136;p22"/>
          <p:cNvSpPr/>
          <p:nvPr/>
        </p:nvSpPr>
        <p:spPr>
          <a:xfrm>
            <a:off x="7448100" y="1768550"/>
            <a:ext cx="978300" cy="6735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</a:t>
            </a:r>
            <a:endParaRPr/>
          </a:p>
        </p:txBody>
      </p:sp>
      <p:cxnSp>
        <p:nvCxnSpPr>
          <p:cNvPr id="137" name="Google Shape;137;p22"/>
          <p:cNvCxnSpPr/>
          <p:nvPr/>
        </p:nvCxnSpPr>
        <p:spPr>
          <a:xfrm>
            <a:off x="6893450" y="2114100"/>
            <a:ext cx="5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6858000" y="1821700"/>
            <a:ext cx="590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초기화</a:t>
            </a:r>
            <a:endParaRPr sz="700"/>
          </a:p>
        </p:txBody>
      </p:sp>
      <p:sp>
        <p:nvSpPr>
          <p:cNvPr id="139" name="Google Shape;139;p22"/>
          <p:cNvSpPr txBox="1"/>
          <p:nvPr/>
        </p:nvSpPr>
        <p:spPr>
          <a:xfrm>
            <a:off x="1524000" y="1821700"/>
            <a:ext cx="513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parse</a:t>
            </a:r>
            <a:endParaRPr sz="700"/>
          </a:p>
        </p:txBody>
      </p:sp>
      <p:sp>
        <p:nvSpPr>
          <p:cNvPr id="140" name="Google Shape;140;p22"/>
          <p:cNvSpPr/>
          <p:nvPr/>
        </p:nvSpPr>
        <p:spPr>
          <a:xfrm rot="5400000">
            <a:off x="4279700" y="-930325"/>
            <a:ext cx="451800" cy="759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505200" y="3039150"/>
            <a:ext cx="2418900" cy="318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최초에 jsp 가 요청될때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7724100" y="3425800"/>
            <a:ext cx="451800" cy="837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157075" y="4132475"/>
            <a:ext cx="2794200" cy="318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이후에 jsp 가 요청될때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20400" y="4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의 태그 종류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26675" y="628600"/>
            <a:ext cx="85206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FF00FF"/>
                </a:solidFill>
              </a:rPr>
              <a:t>지시자 (Directive)   태그</a:t>
            </a:r>
            <a:r>
              <a:rPr lang="ko" sz="1400"/>
              <a:t> </a:t>
            </a:r>
            <a:r>
              <a:rPr b="1" lang="ko" sz="1400">
                <a:solidFill>
                  <a:srgbClr val="0000FF"/>
                </a:solidFill>
              </a:rPr>
              <a:t>&lt;%@   %&gt;</a:t>
            </a:r>
            <a:br>
              <a:rPr lang="ko" sz="1400"/>
            </a:br>
            <a:r>
              <a:rPr lang="ko" sz="1400"/>
              <a:t>: 페이지에 대한 정보 나타내는 태그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FF00FF"/>
                </a:solidFill>
              </a:rPr>
              <a:t>스크립팅 요소 태그 </a:t>
            </a:r>
            <a:r>
              <a:rPr lang="ko" sz="1400"/>
              <a:t>(스크립트릿, 익스프레션, 선언부)</a:t>
            </a:r>
            <a:br>
              <a:rPr lang="ko" sz="1400"/>
            </a:br>
            <a:r>
              <a:rPr lang="ko" sz="1400"/>
              <a:t>: 스크립트릿 </a:t>
            </a:r>
            <a:r>
              <a:rPr b="1" lang="ko" sz="1400">
                <a:solidFill>
                  <a:srgbClr val="0000FF"/>
                </a:solidFill>
              </a:rPr>
              <a:t>&lt;%  %&gt;</a:t>
            </a:r>
            <a:r>
              <a:rPr lang="ko" sz="1400"/>
              <a:t>   자바코드 </a:t>
            </a:r>
            <a:br>
              <a:rPr lang="ko" sz="1400"/>
            </a:br>
            <a:r>
              <a:rPr lang="ko" sz="1400"/>
              <a:t>: 익스프레션식  </a:t>
            </a:r>
            <a:r>
              <a:rPr b="1" lang="ko" sz="1400">
                <a:solidFill>
                  <a:srgbClr val="0000FF"/>
                </a:solidFill>
              </a:rPr>
              <a:t>&lt;%=   %&gt;</a:t>
            </a:r>
            <a:r>
              <a:rPr lang="ko" sz="1400"/>
              <a:t>   결과값(평가값)</a:t>
            </a:r>
            <a:br>
              <a:rPr lang="ko" sz="1400"/>
            </a:br>
            <a:r>
              <a:rPr lang="ko" sz="1400"/>
              <a:t>: 선언부 </a:t>
            </a:r>
            <a:r>
              <a:rPr b="1" lang="ko" sz="1400">
                <a:solidFill>
                  <a:srgbClr val="0000FF"/>
                </a:solidFill>
              </a:rPr>
              <a:t>&lt;%!    %&gt;</a:t>
            </a:r>
            <a:r>
              <a:rPr lang="ko" sz="1400"/>
              <a:t>  변수나 메소드 선언  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FF00FF"/>
                </a:solidFill>
              </a:rPr>
              <a:t>주석태그</a:t>
            </a:r>
            <a:br>
              <a:rPr lang="ko" sz="1400"/>
            </a:br>
            <a:r>
              <a:rPr b="1" lang="ko" sz="1400">
                <a:solidFill>
                  <a:srgbClr val="0000FF"/>
                </a:solidFill>
              </a:rPr>
              <a:t>&lt;%--    --%&gt; </a:t>
            </a:r>
            <a:br>
              <a:rPr b="1" lang="ko" sz="1400">
                <a:solidFill>
                  <a:srgbClr val="0000FF"/>
                </a:solidFill>
              </a:rPr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FF00FF"/>
                </a:solidFill>
              </a:rPr>
              <a:t>액션태그</a:t>
            </a:r>
            <a:r>
              <a:rPr lang="ko" sz="1400"/>
              <a:t>  : JSP에 어떤 동작을 지시, 자바빈을 연결해서 사용함  (나중에 배움)</a:t>
            </a:r>
            <a:br>
              <a:rPr lang="ko" sz="1400"/>
            </a:br>
            <a:r>
              <a:rPr lang="ko" sz="1400"/>
              <a:t>형식:</a:t>
            </a:r>
            <a:r>
              <a:rPr b="1" lang="ko" sz="1400"/>
              <a:t> </a:t>
            </a:r>
            <a:r>
              <a:rPr b="1" lang="ko" sz="1400">
                <a:solidFill>
                  <a:srgbClr val="0000FF"/>
                </a:solidFill>
              </a:rPr>
              <a:t>&lt;prefix:</a:t>
            </a:r>
            <a:r>
              <a:rPr i="1" lang="ko" sz="1400">
                <a:solidFill>
                  <a:srgbClr val="0000FF"/>
                </a:solidFill>
              </a:rPr>
              <a:t>action</a:t>
            </a:r>
            <a:r>
              <a:rPr b="1" lang="ko" sz="1400">
                <a:solidFill>
                  <a:srgbClr val="0000FF"/>
                </a:solidFill>
              </a:rPr>
              <a:t>&gt; … &lt;/prefix:</a:t>
            </a:r>
            <a:r>
              <a:rPr i="1" lang="ko" sz="1400">
                <a:solidFill>
                  <a:srgbClr val="0000FF"/>
                </a:solidFill>
              </a:rPr>
              <a:t>action</a:t>
            </a:r>
            <a:r>
              <a:rPr b="1" lang="ko" sz="1400">
                <a:solidFill>
                  <a:srgbClr val="0000FF"/>
                </a:solidFill>
              </a:rPr>
              <a:t>&gt;</a:t>
            </a:r>
            <a:br>
              <a:rPr b="1" lang="ko" sz="1400">
                <a:solidFill>
                  <a:srgbClr val="0000FF"/>
                </a:solidFill>
              </a:rPr>
            </a:br>
            <a:r>
              <a:rPr lang="ko" sz="1400">
                <a:solidFill>
                  <a:srgbClr val="0000FF"/>
                </a:solidFill>
              </a:rPr>
              <a:t>- </a:t>
            </a:r>
            <a:r>
              <a:rPr lang="ko" sz="1400"/>
              <a:t>표준액션 예)</a:t>
            </a:r>
            <a:r>
              <a:rPr b="1" lang="ko" sz="1400">
                <a:solidFill>
                  <a:srgbClr val="0000FF"/>
                </a:solidFill>
              </a:rPr>
              <a:t>   &lt;jsp:</a:t>
            </a:r>
            <a:r>
              <a:rPr i="1" lang="ko" sz="1400">
                <a:solidFill>
                  <a:srgbClr val="0000FF"/>
                </a:solidFill>
              </a:rPr>
              <a:t>include</a:t>
            </a:r>
            <a:r>
              <a:rPr b="1" lang="ko" sz="1400">
                <a:solidFill>
                  <a:srgbClr val="0000FF"/>
                </a:solidFill>
              </a:rPr>
              <a:t>&gt; ..  &lt;/jsp:</a:t>
            </a:r>
            <a:r>
              <a:rPr i="1" lang="ko" sz="1400">
                <a:solidFill>
                  <a:srgbClr val="0000FF"/>
                </a:solidFill>
              </a:rPr>
              <a:t>include</a:t>
            </a:r>
            <a:r>
              <a:rPr b="1" lang="ko" sz="1400">
                <a:solidFill>
                  <a:srgbClr val="0000FF"/>
                </a:solidFill>
              </a:rPr>
              <a:t>&gt;</a:t>
            </a:r>
            <a:br>
              <a:rPr b="1" lang="ko" sz="1400">
                <a:solidFill>
                  <a:srgbClr val="0000FF"/>
                </a:solidFill>
              </a:rPr>
            </a:br>
            <a:r>
              <a:rPr lang="ko" sz="1400">
                <a:solidFill>
                  <a:srgbClr val="0000FF"/>
                </a:solidFill>
              </a:rPr>
              <a:t>- </a:t>
            </a:r>
            <a:r>
              <a:rPr lang="ko" sz="1400"/>
              <a:t>커스텀액션</a:t>
            </a:r>
            <a:r>
              <a:rPr lang="ko" sz="1400">
                <a:solidFill>
                  <a:srgbClr val="0000FF"/>
                </a:solidFill>
              </a:rPr>
              <a:t>  </a:t>
            </a:r>
            <a:r>
              <a:rPr lang="ko" sz="1400">
                <a:solidFill>
                  <a:srgbClr val="666666"/>
                </a:solidFill>
              </a:rPr>
              <a:t>예)</a:t>
            </a:r>
            <a:r>
              <a:rPr b="1" lang="ko" sz="1400">
                <a:solidFill>
                  <a:srgbClr val="0000FF"/>
                </a:solidFill>
              </a:rPr>
              <a:t> &lt;c: </a:t>
            </a:r>
            <a:r>
              <a:rPr i="1" lang="ko" sz="1400">
                <a:solidFill>
                  <a:srgbClr val="0000FF"/>
                </a:solidFill>
              </a:rPr>
              <a:t>set</a:t>
            </a:r>
            <a:r>
              <a:rPr b="1" lang="ko" sz="1400">
                <a:solidFill>
                  <a:srgbClr val="0000FF"/>
                </a:solidFill>
              </a:rPr>
              <a:t> </a:t>
            </a:r>
            <a:r>
              <a:rPr lang="ko" sz="1400">
                <a:solidFill>
                  <a:srgbClr val="9900FF"/>
                </a:solidFill>
              </a:rPr>
              <a:t>var="i" value="0"</a:t>
            </a:r>
            <a:r>
              <a:rPr b="1" lang="ko" sz="1400">
                <a:solidFill>
                  <a:srgbClr val="0000FF"/>
                </a:solidFill>
              </a:rPr>
              <a:t>/&gt;  ..  &lt;/c:</a:t>
            </a:r>
            <a:r>
              <a:rPr i="1" lang="ko" sz="1400">
                <a:solidFill>
                  <a:srgbClr val="0000FF"/>
                </a:solidFill>
              </a:rPr>
              <a:t>set</a:t>
            </a:r>
            <a:r>
              <a:rPr b="1" lang="ko" sz="1400">
                <a:solidFill>
                  <a:srgbClr val="0000FF"/>
                </a:solidFill>
              </a:rPr>
              <a:t>&gt;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‘지시자 Directive 태그’ 의 3가지 종류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page 지시자</a:t>
            </a:r>
            <a:r>
              <a:rPr lang="ko" sz="3000"/>
              <a:t> : 페이지의 속성</a:t>
            </a:r>
            <a:br>
              <a:rPr lang="ko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include 지시자</a:t>
            </a:r>
            <a:br>
              <a:rPr lang="ko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taglib (태그 라이브러리) 지시자</a:t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지시자 의 속성들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034575"/>
            <a:ext cx="85206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- </a:t>
            </a:r>
            <a:r>
              <a:rPr lang="ko">
                <a:solidFill>
                  <a:srgbClr val="FF00FF"/>
                </a:solidFill>
              </a:rPr>
              <a:t>info 속성</a:t>
            </a:r>
            <a:r>
              <a:rPr lang="ko"/>
              <a:t> : 페이지를 설명해주는 문자열  &lt;%@ page info = “copyright of ~” %&gt;</a:t>
            </a:r>
            <a:br>
              <a:rPr lang="ko"/>
            </a:b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FF00FF"/>
                </a:solidFill>
              </a:rPr>
              <a:t>languege</a:t>
            </a:r>
            <a:r>
              <a:rPr lang="ko"/>
              <a:t> : jsp 에서 사용할 언어 지정 &lt;%@ page  language=”java” %&gt;</a:t>
            </a:r>
            <a:br>
              <a:rPr lang="ko"/>
            </a:b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FF00FF"/>
                </a:solidFill>
              </a:rPr>
              <a:t>contentType</a:t>
            </a:r>
            <a:r>
              <a:rPr lang="ko"/>
              <a:t>: jsp페이지내용을 어떻게 출력할지 브라우저에 알려주는 역할, 문자셋도 알려줌</a:t>
            </a:r>
            <a:br>
              <a:rPr lang="ko"/>
            </a:br>
            <a:r>
              <a:rPr lang="ko"/>
              <a:t>  &lt;%@ page contentType=</a:t>
            </a:r>
            <a:r>
              <a:rPr lang="ko">
                <a:solidFill>
                  <a:srgbClr val="695D46"/>
                </a:solidFill>
              </a:rPr>
              <a:t>"text/html; charset=UTF-8" %&gt;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지시자 의 속성들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809125"/>
            <a:ext cx="8520600" cy="4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- </a:t>
            </a:r>
            <a:r>
              <a:rPr lang="ko">
                <a:solidFill>
                  <a:srgbClr val="FF00FF"/>
                </a:solidFill>
              </a:rPr>
              <a:t>extends 속성</a:t>
            </a:r>
            <a:r>
              <a:rPr lang="ko">
                <a:solidFill>
                  <a:srgbClr val="695D46"/>
                </a:solidFill>
              </a:rPr>
              <a:t> :  jsp 파일이 서블릿으로 변환되는 시점에서 자신이 상속받을 클래스를 지정 (일반적으로 jsp 컨테이너가 적절하게 상속시켜주기 때문에, 거의 사용할 일은 없슴)</a:t>
            </a:r>
            <a:br>
              <a:rPr lang="ko">
                <a:solidFill>
                  <a:srgbClr val="695D46"/>
                </a:solidFill>
              </a:rPr>
            </a:b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</a:t>
            </a:r>
            <a:r>
              <a:rPr lang="ko">
                <a:solidFill>
                  <a:srgbClr val="FF00FF"/>
                </a:solidFill>
              </a:rPr>
              <a:t> import 속성</a:t>
            </a:r>
            <a:r>
              <a:rPr lang="ko">
                <a:solidFill>
                  <a:srgbClr val="695D46"/>
                </a:solidFill>
              </a:rPr>
              <a:t> : 패키지를 불러옴.  자바의 import 와 동일하다고 봐도 됨.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  &lt;%@ page import=”java.util.*, java.sql.*” %&gt;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  &lt;%@ page import=”java.io.*” %&gt;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E06666"/>
                </a:solidFill>
              </a:rPr>
              <a:t>  ** JSP 가 기본으로 import 하는 패키지 : 서블릿 관련 패키지   javax.servlet    javax.servlet.jsp     javax.servlet.http</a:t>
            </a:r>
            <a:br>
              <a:rPr lang="ko">
                <a:solidFill>
                  <a:srgbClr val="695D46"/>
                </a:solidFill>
              </a:rPr>
            </a:b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 </a:t>
            </a:r>
            <a:r>
              <a:rPr lang="ko">
                <a:solidFill>
                  <a:srgbClr val="FF00FF"/>
                </a:solidFill>
              </a:rPr>
              <a:t>session 속성</a:t>
            </a:r>
            <a:r>
              <a:rPr lang="ko">
                <a:solidFill>
                  <a:srgbClr val="695D46"/>
                </a:solidFill>
              </a:rPr>
              <a:t>: HttpSession 속성의 사용여부 ( true / false)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&lt;%@ page session = “false” %&gt;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지시자 의 속성들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9367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-</a:t>
            </a:r>
            <a:r>
              <a:rPr lang="ko">
                <a:solidFill>
                  <a:srgbClr val="FF00FF"/>
                </a:solidFill>
              </a:rPr>
              <a:t> buffer 속성</a:t>
            </a:r>
            <a:r>
              <a:rPr lang="ko">
                <a:solidFill>
                  <a:srgbClr val="695D46"/>
                </a:solidFill>
              </a:rPr>
              <a:t> :  jsp 의 출력 크기를 kb 단위로 지정, 기본값은 8kb.</a:t>
            </a:r>
            <a:br>
              <a:rPr lang="ko">
                <a:solidFill>
                  <a:srgbClr val="695D46"/>
                </a:solidFill>
              </a:rPr>
            </a:b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 </a:t>
            </a:r>
            <a:r>
              <a:rPr lang="ko">
                <a:solidFill>
                  <a:srgbClr val="FF00FF"/>
                </a:solidFill>
              </a:rPr>
              <a:t>autoflush 속성</a:t>
            </a:r>
            <a:r>
              <a:rPr lang="ko">
                <a:solidFill>
                  <a:srgbClr val="695D46"/>
                </a:solidFill>
              </a:rPr>
              <a:t> : buffer 가 다 차있으면 자동적으로 버퍼를 지울지 여부 설정 : 기본값은 true</a:t>
            </a:r>
            <a:br>
              <a:rPr lang="ko">
                <a:solidFill>
                  <a:srgbClr val="695D46"/>
                </a:solidFill>
              </a:rPr>
            </a:b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 </a:t>
            </a:r>
            <a:r>
              <a:rPr lang="ko">
                <a:solidFill>
                  <a:srgbClr val="FF00FF"/>
                </a:solidFill>
              </a:rPr>
              <a:t>isThreadSafe 속성</a:t>
            </a:r>
            <a:r>
              <a:rPr lang="ko">
                <a:solidFill>
                  <a:srgbClr val="695D46"/>
                </a:solidFill>
              </a:rPr>
              <a:t>:   거의 사용 안함.  여러 요청을 동시에 처리할지 여부  (jsp 페이지 차원에서!)  true / false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 </a:t>
            </a:r>
            <a:r>
              <a:rPr lang="ko">
                <a:solidFill>
                  <a:srgbClr val="FF00FF"/>
                </a:solidFill>
              </a:rPr>
              <a:t>errorPage  속성</a:t>
            </a:r>
            <a:r>
              <a:rPr lang="ko">
                <a:solidFill>
                  <a:srgbClr val="695D46"/>
                </a:solidFill>
              </a:rPr>
              <a:t>:  jsp 처리도중 발생한 예외처리를 위한 페이지 지정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 </a:t>
            </a:r>
            <a:r>
              <a:rPr lang="ko">
                <a:solidFill>
                  <a:srgbClr val="FF00FF"/>
                </a:solidFill>
              </a:rPr>
              <a:t>isErrorPage 속성</a:t>
            </a:r>
            <a:r>
              <a:rPr lang="ko">
                <a:solidFill>
                  <a:srgbClr val="695D46"/>
                </a:solidFill>
              </a:rPr>
              <a:t>: 에러처리 담당하는 페이지 인지 여부 true / false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-</a:t>
            </a:r>
            <a:r>
              <a:rPr lang="ko">
                <a:solidFill>
                  <a:srgbClr val="FF00FF"/>
                </a:solidFill>
              </a:rPr>
              <a:t> pageEncoding  속성</a:t>
            </a:r>
            <a:r>
              <a:rPr lang="ko">
                <a:solidFill>
                  <a:srgbClr val="695D46"/>
                </a:solidFill>
              </a:rPr>
              <a:t>: 현재 페이지의 인코딩 (일반적으로 contentType 의 charset 과 동일) </a:t>
            </a:r>
            <a:br>
              <a:rPr lang="ko" sz="1000">
                <a:solidFill>
                  <a:srgbClr val="695D46"/>
                </a:solidFill>
              </a:rPr>
            </a:br>
            <a:br>
              <a:rPr lang="ko" sz="1000"/>
            </a:b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 지시자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현재의 jsp 페이지에 다른 jsp 페이지나 나 html 파일을 불러와서 현재페이지의 일부로 사용. </a:t>
            </a:r>
            <a:br>
              <a:rPr lang="ko"/>
            </a:br>
            <a:r>
              <a:rPr lang="ko"/>
              <a:t>불러오는 대상은 파일의 형태.  file 속성으로 지정.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 </a:t>
            </a:r>
            <a:r>
              <a:rPr b="1" lang="ko"/>
              <a:t> </a:t>
            </a:r>
            <a:r>
              <a:rPr b="1" lang="ko">
                <a:solidFill>
                  <a:srgbClr val="85200C"/>
                </a:solidFill>
              </a:rPr>
              <a:t>&lt;%@</a:t>
            </a:r>
            <a:r>
              <a:rPr lang="ko"/>
              <a:t> include file=”b/aaa.jsp” </a:t>
            </a:r>
            <a:r>
              <a:rPr b="1" lang="ko">
                <a:solidFill>
                  <a:srgbClr val="85200C"/>
                </a:solidFill>
              </a:rPr>
              <a:t>%&gt;</a:t>
            </a:r>
            <a:endParaRPr b="1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실습해보겠습니다.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275725"/>
            <a:ext cx="8520600" cy="126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test.jsp</a:t>
            </a:r>
            <a:r>
              <a:rPr lang="ko"/>
              <a:t> 파일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현재 날짜를 보여주는 페이지를 만들어 보려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2409325"/>
            <a:ext cx="2955900" cy="188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tagEx.jsp 에서 직전에 만든 스크립트는 주석처리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201" y="2106051"/>
            <a:ext cx="5442450" cy="2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351925"/>
            <a:ext cx="8520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tagEx.jsp 에 include 지시자 추가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088384"/>
            <a:ext cx="5882225" cy="17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6417300" y="1627000"/>
            <a:ext cx="2277300" cy="1688700"/>
          </a:xfrm>
          <a:prstGeom prst="leftArrowCallout">
            <a:avLst>
              <a:gd fmla="val 25000" name="adj1"/>
              <a:gd fmla="val 25000" name="adj2"/>
              <a:gd fmla="val 25000" name="adj3"/>
              <a:gd fmla="val 7330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 지시자로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test.jsp include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test.jsp 작성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66325"/>
            <a:ext cx="85206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test.jsp 에서 Java 의 GregorianCalendar 객체를 사용하여 날짜 출력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922050"/>
            <a:ext cx="7920550" cy="1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557375" y="3733450"/>
            <a:ext cx="55152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이하 HTML 부분은 삭제..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 시간까지, JSP 의 근간이 되는 서블릿 에 대한 기초적인 내용을 다루었습니다.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이번 강의부터는 JSP의 기본 문법에 대해 배우겠습니다.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102475" y="1266325"/>
            <a:ext cx="172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4938"/>
            <a:ext cx="51244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274700" y="147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taglib 지시자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274700" y="968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‘액션’ 을 사용할때 필요한 지시자.  (나중에 배움)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참고로, 액션을 사용할때는</a:t>
            </a:r>
            <a:br>
              <a:rPr lang="ko"/>
            </a:br>
            <a:r>
              <a:rPr lang="ko"/>
              <a:t>1. 기본적으로 사용할수도 있고, </a:t>
            </a:r>
            <a:br>
              <a:rPr lang="ko"/>
            </a:br>
            <a:r>
              <a:rPr lang="ko"/>
              <a:t>2. 액션이 속한 라이브러리를 설치해야만 사용할수 있기도 합니다.</a:t>
            </a:r>
            <a:br>
              <a:rPr lang="ko"/>
            </a:br>
            <a:r>
              <a:rPr lang="ko"/>
              <a:t>    taglib 지시자는 바로 이 경우 필요합니다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&lt;%@ taglib</a:t>
            </a:r>
            <a:r>
              <a:rPr lang="ko"/>
              <a:t> </a:t>
            </a:r>
            <a:r>
              <a:rPr lang="ko">
                <a:solidFill>
                  <a:srgbClr val="9900FF"/>
                </a:solidFill>
              </a:rPr>
              <a:t>prefix=”c” uri=”</a:t>
            </a:r>
            <a:r>
              <a:rPr lang="ko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http://oracle.com/jsp/jstl/core</a:t>
            </a:r>
            <a:r>
              <a:rPr lang="ko">
                <a:solidFill>
                  <a:srgbClr val="9900FF"/>
                </a:solidFill>
              </a:rPr>
              <a:t>” </a:t>
            </a:r>
            <a:r>
              <a:rPr b="1" lang="ko">
                <a:solidFill>
                  <a:srgbClr val="0000FF"/>
                </a:solidFill>
              </a:rPr>
              <a:t>%&gt;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140225"/>
            <a:ext cx="8520600" cy="588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 태그, 지시자 정리</a:t>
            </a:r>
            <a:endParaRPr/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815875" y="76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{4FA7B3F1-4907-45D0-99E8-403DF7140181}</a:tableStyleId>
              </a:tblPr>
              <a:tblGrid>
                <a:gridCol w="2479300"/>
                <a:gridCol w="5460925"/>
              </a:tblGrid>
              <a:tr h="6661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지시자 (Directive)   태그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&lt;%@  </a:t>
                      </a:r>
                      <a:r>
                        <a:rPr lang="ko">
                          <a:solidFill>
                            <a:srgbClr val="99999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%&gt;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page 지시자</a:t>
                      </a:r>
                      <a:r>
                        <a:rPr lang="ko"/>
                        <a:t>     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&lt;%@ page </a:t>
                      </a:r>
                      <a:r>
                        <a:rPr lang="ko">
                          <a:solidFill>
                            <a:srgbClr val="99999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%&gt;</a:t>
                      </a:r>
                      <a:b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 , contentType, pageEncoding, import, errorPage, isErrorPage, … ....</a:t>
                      </a:r>
                      <a:endParaRPr>
                        <a:solidFill>
                          <a:srgbClr val="99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22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include 지시자</a:t>
                      </a:r>
                      <a:r>
                        <a:rPr lang="ko"/>
                        <a:t>  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&lt;%@ include </a:t>
                      </a:r>
                      <a:r>
                        <a:rPr lang="ko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file=” .. “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%&gt;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taglib (태그 라이브러리) 지시자</a:t>
                      </a:r>
                      <a:r>
                        <a:rPr lang="ko"/>
                        <a:t> 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&lt;%@ taglib </a:t>
                      </a:r>
                      <a:r>
                        <a:rPr lang="ko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prefix=”</a:t>
                      </a:r>
                      <a:r>
                        <a:rPr i="1" lang="ko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ko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..   %&gt;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5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스크립팅 요소 태그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스크립트릿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 </a:t>
                      </a:r>
                      <a:r>
                        <a:rPr lang="ko">
                          <a:solidFill>
                            <a:srgbClr val="99999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%&gt; </a:t>
                      </a:r>
                      <a:r>
                        <a:rPr lang="ko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자바코드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익스프레션식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&lt;%=  </a:t>
                      </a:r>
                      <a:r>
                        <a:rPr lang="ko">
                          <a:solidFill>
                            <a:srgbClr val="99999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%&gt; </a:t>
                      </a:r>
                      <a:r>
                        <a:rPr lang="ko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결과값, 평가값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선언부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&lt;%!  </a:t>
                      </a:r>
                      <a:r>
                        <a:rPr lang="ko">
                          <a:solidFill>
                            <a:srgbClr val="99999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%&gt; </a:t>
                      </a:r>
                      <a:r>
                        <a:rPr lang="ko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변수, 메소드 선언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주석태그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&lt;%--    --%&gt;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액션태그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형식: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&lt;prefix:</a:t>
                      </a:r>
                      <a:r>
                        <a:rPr i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 … &lt;/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prefix:</a:t>
                      </a:r>
                      <a:r>
                        <a:rPr i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b="1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-"/>
                      </a:pPr>
                      <a:r>
                        <a:rPr b="1"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표준액션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&lt;jsp:</a:t>
                      </a:r>
                      <a:r>
                        <a:rPr i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include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 ..  &lt;/jsp:</a:t>
                      </a:r>
                      <a:r>
                        <a:rPr i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include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b="1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-"/>
                      </a:pPr>
                      <a:r>
                        <a:rPr b="1"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커스텀액션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  <a:r>
                        <a:rPr b="1" lang="ko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예)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&lt;c: </a:t>
                      </a:r>
                      <a:r>
                        <a:rPr i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ko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var="i" value="0"</a:t>
                      </a:r>
                      <a:r>
                        <a:rPr b="1"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/&gt;</a:t>
                      </a:r>
                      <a:endParaRPr b="1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?  vs 서블릿?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서블릿은 </a:t>
            </a:r>
            <a:br>
              <a:rPr lang="ko" sz="1400"/>
            </a:br>
            <a:r>
              <a:rPr lang="ko" sz="1400"/>
              <a:t>- Java 코드로 만들어 진 겁니다.  </a:t>
            </a:r>
            <a:br>
              <a:rPr lang="ko" sz="1400"/>
            </a:br>
            <a:r>
              <a:rPr lang="ko" sz="1400"/>
              <a:t>- Java코드에는 HTML 코드가 없습니다. 그래서 HTML 코드를 출력하기 위해  </a:t>
            </a:r>
            <a:r>
              <a:rPr b="1" lang="ko" sz="1400">
                <a:solidFill>
                  <a:srgbClr val="695D46"/>
                </a:solidFill>
              </a:rPr>
              <a:t>PrintWriter </a:t>
            </a:r>
            <a:r>
              <a:rPr lang="ko" sz="1400">
                <a:solidFill>
                  <a:srgbClr val="695D46"/>
                </a:solidFill>
              </a:rPr>
              <a:t>객체를 사용하였습니다.</a:t>
            </a:r>
            <a:br>
              <a:rPr lang="ko" sz="1400">
                <a:solidFill>
                  <a:srgbClr val="695D46"/>
                </a:solidFill>
              </a:rPr>
            </a:br>
            <a:r>
              <a:rPr lang="ko" sz="1400">
                <a:solidFill>
                  <a:srgbClr val="695D46"/>
                </a:solidFill>
              </a:rPr>
              <a:t>- 즉 </a:t>
            </a:r>
            <a:r>
              <a:rPr b="1" lang="ko" sz="1400">
                <a:solidFill>
                  <a:srgbClr val="0000FF"/>
                </a:solidFill>
              </a:rPr>
              <a:t>Java 코드 안 에 HTML 이 있는 형태</a:t>
            </a:r>
            <a:br>
              <a:rPr lang="ko" sz="1400">
                <a:solidFill>
                  <a:srgbClr val="695D46"/>
                </a:solidFill>
              </a:rPr>
            </a:br>
            <a:r>
              <a:rPr lang="ko" sz="1400">
                <a:solidFill>
                  <a:srgbClr val="695D46"/>
                </a:solidFill>
              </a:rPr>
              <a:t>- MVC 모델에선 (주로) </a:t>
            </a:r>
            <a:r>
              <a:rPr b="1" lang="ko" sz="1400">
                <a:solidFill>
                  <a:srgbClr val="FF00FF"/>
                </a:solidFill>
              </a:rPr>
              <a:t>Controller </a:t>
            </a:r>
            <a:r>
              <a:rPr lang="ko" sz="1400">
                <a:solidFill>
                  <a:srgbClr val="695D46"/>
                </a:solidFill>
              </a:rPr>
              <a:t>의 역할을 합니다.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695D46"/>
                </a:solidFill>
              </a:rPr>
              <a:t>JSP 는 </a:t>
            </a:r>
            <a:br>
              <a:rPr lang="ko" sz="1400">
                <a:solidFill>
                  <a:srgbClr val="695D46"/>
                </a:solidFill>
              </a:rPr>
            </a:br>
            <a:r>
              <a:rPr lang="ko" sz="1400">
                <a:solidFill>
                  <a:srgbClr val="695D46"/>
                </a:solidFill>
              </a:rPr>
              <a:t>-  </a:t>
            </a:r>
            <a:r>
              <a:rPr b="1" lang="ko" sz="1400">
                <a:solidFill>
                  <a:srgbClr val="0000FF"/>
                </a:solidFill>
              </a:rPr>
              <a:t>HTML 코드내에 Java코드가 있는 형태</a:t>
            </a:r>
            <a:r>
              <a:rPr lang="ko" sz="1400">
                <a:solidFill>
                  <a:srgbClr val="695D46"/>
                </a:solidFill>
              </a:rPr>
              <a:t> (스크립트 태그의 형태로)</a:t>
            </a:r>
            <a:br>
              <a:rPr lang="ko" sz="1400">
                <a:solidFill>
                  <a:srgbClr val="695D46"/>
                </a:solidFill>
              </a:rPr>
            </a:br>
            <a:r>
              <a:rPr lang="ko" sz="1400">
                <a:solidFill>
                  <a:srgbClr val="695D46"/>
                </a:solidFill>
              </a:rPr>
              <a:t>- MVC 모델에선 </a:t>
            </a:r>
            <a:r>
              <a:rPr b="1" lang="ko" sz="1400">
                <a:solidFill>
                  <a:srgbClr val="FF00FF"/>
                </a:solidFill>
              </a:rPr>
              <a:t>View </a:t>
            </a:r>
            <a:r>
              <a:rPr lang="ko" sz="1400">
                <a:solidFill>
                  <a:srgbClr val="695D46"/>
                </a:solidFill>
              </a:rPr>
              <a:t>의 역할을 합니다</a:t>
            </a:r>
            <a:br>
              <a:rPr lang="ko" sz="1400">
                <a:solidFill>
                  <a:srgbClr val="695D46"/>
                </a:solidFill>
              </a:rPr>
            </a:br>
            <a:r>
              <a:rPr lang="ko" sz="1400">
                <a:solidFill>
                  <a:srgbClr val="695D46"/>
                </a:solidFill>
              </a:rPr>
              <a:t>- 내부적으로 JSP 는 서블릿으로 변환된뒤에 컴파일, 실행됨.</a:t>
            </a:r>
            <a:endParaRPr sz="14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생성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13075" y="1061575"/>
            <a:ext cx="85206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695D46"/>
                </a:solidFill>
              </a:rPr>
              <a:t>JSP08_TagDirective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문서 만들기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6450" y="1037725"/>
            <a:ext cx="28815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tagEx.jsp</a:t>
            </a:r>
            <a:endParaRPr b="1" sz="24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0" y="1720200"/>
            <a:ext cx="3645251" cy="22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551" y="1333825"/>
            <a:ext cx="3094432" cy="30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850" y="2066825"/>
            <a:ext cx="1902875" cy="1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9700"/>
            <a:ext cx="8839202" cy="36519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346325" y="57225"/>
            <a:ext cx="3271200" cy="673500"/>
          </a:xfrm>
          <a:prstGeom prst="wedgeRoundRectCallout">
            <a:avLst>
              <a:gd fmla="val -90575" name="adj1"/>
              <a:gd fmla="val 14549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태그 </a:t>
            </a:r>
            <a:r>
              <a:rPr b="1" lang="ko">
                <a:solidFill>
                  <a:srgbClr val="A61C00"/>
                </a:solidFill>
              </a:rPr>
              <a:t>&lt;%@</a:t>
            </a:r>
            <a:r>
              <a:rPr lang="ko"/>
              <a:t>  ~~</a:t>
            </a:r>
            <a:r>
              <a:rPr b="1" lang="ko"/>
              <a:t> </a:t>
            </a:r>
            <a:r>
              <a:rPr b="1" lang="ko">
                <a:solidFill>
                  <a:srgbClr val="85200C"/>
                </a:solidFill>
              </a:rPr>
              <a:t>%&gt;</a:t>
            </a:r>
            <a:r>
              <a:rPr lang="ko"/>
              <a:t> 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디렉티브 (direcrive, ‘지시자’) </a:t>
            </a:r>
            <a:r>
              <a:rPr lang="ko"/>
              <a:t> 라고 합니다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5200C"/>
                </a:solidFill>
              </a:rPr>
              <a:t>&lt;%</a:t>
            </a:r>
            <a:r>
              <a:rPr lang="ko"/>
              <a:t>   ~ </a:t>
            </a:r>
            <a:r>
              <a:rPr lang="ko">
                <a:solidFill>
                  <a:srgbClr val="85200C"/>
                </a:solidFill>
              </a:rPr>
              <a:t>%&gt;</a:t>
            </a:r>
            <a:r>
              <a:rPr lang="ko"/>
              <a:t> 태그 안에 Java코드 삽입 가능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 &lt;% ~ %&gt; 태그에 대해 앞으로 배워야 할 많은 내용이 있지만, 일단 Java코드를 삽입해 봅니다.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88" y="2269063"/>
            <a:ext cx="42005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14383"/>
          <a:stretch/>
        </p:blipFill>
        <p:spPr>
          <a:xfrm>
            <a:off x="4476650" y="1659023"/>
            <a:ext cx="4486275" cy="17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7028125" y="585425"/>
            <a:ext cx="1851900" cy="948000"/>
          </a:xfrm>
          <a:prstGeom prst="wedgeRectCallout">
            <a:avLst>
              <a:gd fmla="val -90522" name="adj1"/>
              <a:gd fmla="val 72932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소스보기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724575" y="3558375"/>
            <a:ext cx="3015600" cy="1125300"/>
          </a:xfrm>
          <a:prstGeom prst="wedgeRoundRectCallout">
            <a:avLst>
              <a:gd fmla="val 92471" name="adj1"/>
              <a:gd fmla="val -80319" name="adj2"/>
              <a:gd fmla="val 0" name="adj3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Java 코드는 ‘서버’ 쪽에서 처리가 된뒤에 결과물만 클라이언트에 보이는 겁니다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00" y="1284750"/>
            <a:ext cx="4110325" cy="1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형태의 JSP 태그가 보입니다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271975" y="1360325"/>
            <a:ext cx="210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JSP 의 태그는 몇가지 형태가 있습니다.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88" y="1360325"/>
            <a:ext cx="42386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