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6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2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lael.be/post/61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ed96c52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ed96c52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&lt;%! // ←선언부 태그 : 변수 선언, 메소드 정의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i =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str = "test";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int hap(int a, int b){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 // ←스크립트릿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out.println("i = " + i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out.println("str = " + str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out.println("hap = " + hap(2, 10));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//public void method1(){}  // 에러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d96c52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ed96c52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d96c5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ed96c5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= &lt;%= i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 = &lt;%= str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hap = &lt;%= hap(10, 2)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ed96c52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ed96c52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d96c52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d96c52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URL은 Uniform Resource Locator  </a:t>
            </a:r>
            <a:br>
              <a:rPr lang="ko"/>
            </a:br>
            <a:r>
              <a:rPr lang="ko"/>
              <a:t>URI는 Uniform Resource Identifier  (통합 자원 식별자)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https://blog.lael.be/post/61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ed96c52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ed96c52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ed96c52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ed96c52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out.println("서버 : " + request.getServerName()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out.println("포트 : " + request.getServerPort()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out.println("요청방식 :" + request.getMethod()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out.println("프로토콜 :" + request.getProtocol()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out.println("URL :" + request.getRequestURL()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out.println("URI :" + request.getRequestURI()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out.println("ContextPath :" + request.getContextPath()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out.println("쿼리문자열: " + request.getQueryString()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b35c540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b35c540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ed96c52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ed96c52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ed96c52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ed96c52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ed89b3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ed89b3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f7026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f7026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70266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70266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d96c52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d96c52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import = "java.util.Arrays"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&lt;title&gt;request parameter&lt;/title&gt;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&lt;%!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String data1, data2;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String name, id, pw, gender, local, memo;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String [] hobbys;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request.setCharacterEncoding("utf-8");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data1 = request.getParameter("data1");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data2 = request.getParameter("data2");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name = request.getParameter("name");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id = request.getParameter("id");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pw = request.getParameter("pw");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gender = request.getParameter("gender");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local = request.getParameter("local");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hobbys = request.getParameterValues("hobby");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memo = request.getParameter("memo");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hidden : &lt;%= data1 %&gt;, &lt;%=data2 %&gt;&lt;br/&gt;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이름 : &lt;%= name %&gt; 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아이디 :&lt;%= id %&gt; 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비밀번호 :&lt;%= pw %&gt;&lt;br/&gt;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성별 :&lt;%= gender %&gt;&lt;br/&gt;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취미 :&lt;%= Arrays.toString(hobbys) %&gt;&lt;br/&gt;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지역 :&lt;%= local %&gt;&lt;br/&gt;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메모 :&lt;%= memo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f70266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f70266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f70266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f70266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f702666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f70266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f70266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f70266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f70266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f70266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&lt;title&gt;response내장객체&lt;/title&gt;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&lt;form action="test_response.jsp"&gt;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당신의 나이를 입력하세요&lt;br/&gt;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type="text" name="age" size=4/&gt;&lt;br/&gt;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type="submit" value = "전송"/&gt;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702666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f702666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&lt;%@ page language="java" contentType="text/html; charset=UTF-8"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pageEncoding="UTF-8"%&gt;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&lt;%! int age; %&gt;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&lt;%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	String str = request.getParameter("age");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	age = Integer.parseInt(str);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	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	if(age &gt;= 19){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		response.sendRedirect("adult.jsp?age=" + age);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	}else{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		response.sendRedirect("underage.jsp?age=" + age);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	} 	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%&gt;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f702666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f702666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&lt;title&gt;성인용 페이지&lt;/title&gt;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&lt;%! int age;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String str = request.getParameter("age");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age = Integer.parseInt(str);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당신은 &lt;%= age %&gt;세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당신은 성인 입니다... 사이트를 이용하실 수 있습니다..&lt;br/&gt;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&lt;a href="input_age.html"&gt;처음으로&lt;/a&gt;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ed89b3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ed89b3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f702666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f702666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&lt;title&gt;미성년자 페이지&lt;/title&gt;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&lt;%! int age;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String str = request.getParameter("age");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age = Integer.parseInt(str);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당신은 &lt;%= age %&gt;세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당신은 미성년자 입니다....사이트 이용이 불가능합니다...&lt;br/&gt;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&lt;%= (19 - age) %&gt;년 뒤에 사용 가능합니다 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&lt;a href="input_age.html"&gt; 처음으로&lt;/a&gt;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f702666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f702666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2bbd66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2bbd66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&lt;title&gt;version&lt;/title&gt;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&lt;h3&gt;버젼확인&lt;/h3&gt;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 서버 : &lt;%=application.getServerInfo() %&gt;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 서블릿 : &lt;%= application.getMajorVersion() %&gt;.&lt;%= application.getMinorVersion()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 JSP : &lt;%= JspFactory.getDefaultFactory().getEngineInfo().getSpecificationVersion()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d96c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ed96c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d96c5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d96c5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ed96c52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ed96c52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&lt;title&gt;out&lt;/title&gt;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i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while(true){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out.println("5 * " + i + "=" + 5 * i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----&lt;br&gt; &lt;!--순환문/조건문 사이에 html 요소 삽입 가능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if(i &gt;= 9)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ed96c5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ed96c5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b2210f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b2210f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d96c52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ed96c52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JSP09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내부 객체 (Implicit Object)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하단에 선언부 태그 사용 코드 추가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5630050" y="1266325"/>
            <a:ext cx="3202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일반적인 ‘변수’는 스크립트릿 에서도 선언이 가능하나,  ‘</a:t>
            </a:r>
            <a:r>
              <a:rPr b="1" lang="ko"/>
              <a:t>메소드’ 정의</a:t>
            </a:r>
            <a:r>
              <a:rPr lang="ko"/>
              <a:t>는 선언부태그에서만 가능.</a:t>
            </a:r>
            <a:br>
              <a:rPr lang="ko"/>
            </a:br>
            <a:br>
              <a:rPr lang="ko"/>
            </a:br>
            <a:br>
              <a:rPr lang="ko"/>
            </a:br>
            <a:r>
              <a:rPr lang="ko"/>
              <a:t>** 스크립트릿에 메소드 정의하면 어떻게 될까?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52425"/>
            <a:ext cx="492596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7176775" y="1266325"/>
            <a:ext cx="165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5855926" cy="1976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익스프레션식  으로 출력해보기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117650" y="1266325"/>
            <a:ext cx="371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표현식(expression)</a:t>
            </a:r>
            <a:r>
              <a:rPr lang="ko"/>
              <a:t> : </a:t>
            </a:r>
            <a:br>
              <a:rPr lang="ko"/>
            </a:br>
            <a:r>
              <a:rPr lang="ko"/>
              <a:t>변수의 값이나 메소드의 결과값을 출력할 때 사용한다.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표현식의 결과값은 String 타입니다.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; 은 사용할 수 없다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784025" y="4097575"/>
            <a:ext cx="2739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동일한 결과가 나오는지 확인해보자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63650" y="1457550"/>
            <a:ext cx="1451400" cy="311700"/>
          </a:xfrm>
          <a:prstGeom prst="wedgeRoundRectCallout">
            <a:avLst>
              <a:gd fmla="val 5258" name="adj1"/>
              <a:gd fmla="val 82587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일단 주석 처리하구..</a:t>
            </a:r>
            <a:endParaRPr sz="80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21650"/>
            <a:ext cx="4433901" cy="20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특별히 가장 많이 쓰이고 중요한 request, response 객체에 대해서 공부하겠습니다.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그밖의 다른 객체들은 추후에 배웁니다.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객체 :</a:t>
            </a:r>
            <a:r>
              <a:rPr lang="ko" sz="1800"/>
              <a:t>사용자(클라이언트)의 요청을 관리하는 객체</a:t>
            </a:r>
            <a:endParaRPr sz="18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83100" y="961525"/>
            <a:ext cx="930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관련 메소드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getContextPath()</a:t>
            </a:r>
            <a:r>
              <a:rPr lang="ko"/>
              <a:t> : 웹 어플리케이션의 컨텍스트 패스를 얻어올 때 사용하는 메소드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getMethod()</a:t>
            </a:r>
            <a:r>
              <a:rPr lang="ko"/>
              <a:t> : get방식과 post방식을 구분하기 위해서 사용하는 메소드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getSession()</a:t>
            </a:r>
            <a:r>
              <a:rPr lang="ko"/>
              <a:t> : 세션 객체를 얻을 때 사용하는 메소드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getProtocol() </a:t>
            </a:r>
            <a:r>
              <a:rPr lang="ko"/>
              <a:t>: 해당 프로토콜을 얻어올 때 사용하는 메소드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getRequestURL()</a:t>
            </a:r>
            <a:r>
              <a:rPr lang="ko"/>
              <a:t> : 요청한 URL을 얻어올 때 사용하는 메소드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getRequestURI()</a:t>
            </a:r>
            <a:r>
              <a:rPr lang="ko"/>
              <a:t> : 요청 URI를 얻어올 때 사용하는 메소드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getQueryString()</a:t>
            </a:r>
            <a:r>
              <a:rPr lang="ko"/>
              <a:t> : 쿼리스트링 얻습니다.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문서 만들기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77725" y="1266325"/>
            <a:ext cx="83055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test_request.jsp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4314475"/>
            <a:ext cx="2620500" cy="536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url, uri 차이 주목.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95225"/>
            <a:ext cx="7613376" cy="26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200" y="2997650"/>
            <a:ext cx="4079476" cy="19934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1378500" y="216425"/>
            <a:ext cx="394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객체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쿼리문자열 도 확인해봅시다.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81025"/>
            <a:ext cx="717232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7221275" y="2289275"/>
            <a:ext cx="1679100" cy="803400"/>
          </a:xfrm>
          <a:prstGeom prst="wedgeRoundRectCallout">
            <a:avLst>
              <a:gd fmla="val -92277" name="adj1"/>
              <a:gd fmla="val -5374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주소창에 직접 입력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객체 :  parameter </a:t>
            </a:r>
            <a:r>
              <a:rPr lang="ko" sz="2400"/>
              <a:t>관련 메소드</a:t>
            </a:r>
            <a:endParaRPr sz="240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87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 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95D46"/>
                </a:solidFill>
              </a:rPr>
              <a:t>getParameter(String name) </a:t>
            </a:r>
            <a:r>
              <a:rPr lang="ko">
                <a:solidFill>
                  <a:srgbClr val="695D46"/>
                </a:solidFill>
              </a:rPr>
              <a:t>: name에 해당하는 파라미터의 값을 구할 때 사용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getParameterValues(String name)</a:t>
            </a:r>
            <a:r>
              <a:rPr lang="ko"/>
              <a:t> : name에 해당하는 파라미터의 값들을 얻어올 수 있다.(반환타입은 배열) 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95D46"/>
                </a:solidFill>
              </a:rPr>
              <a:t>getParameterNames() </a:t>
            </a:r>
            <a:r>
              <a:rPr lang="ko">
                <a:solidFill>
                  <a:srgbClr val="695D46"/>
                </a:solidFill>
              </a:rPr>
              <a:t>: 모든 파라미터의 이름을 얻어 올 때 사용한다.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문서 만들기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53250" y="1384550"/>
            <a:ext cx="29265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test_request_param.jsp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122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내부 객체  Implicit Object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내부객체 : </a:t>
            </a:r>
            <a:r>
              <a:rPr b="1" lang="ko"/>
              <a:t>객체를 생성하지 않고 바로 사용할 수 있는 객체</a:t>
            </a:r>
            <a:r>
              <a:rPr lang="ko"/>
              <a:t>를 의미 </a:t>
            </a:r>
            <a:br>
              <a:rPr lang="ko"/>
            </a:br>
            <a:r>
              <a:rPr lang="ko" sz="1000"/>
              <a:t>                   (※ 번역서에 따라 ‘내장객체’ 로 기술한것도 있다)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JSP에서 제공되는 내부객체는  JSP 컨테이너에 의해 ‘Servlet으로 변환될 때’ ‘자동으로 객체가 생성’된다.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925" y="85725"/>
            <a:ext cx="2081225" cy="4888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5495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테스트를 위해 form 을 하나 준비</a:t>
            </a:r>
            <a:endParaRPr sz="2400"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70475" y="1240500"/>
            <a:ext cx="302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일전에 JSP05 프로젝트에서 만들었던 </a:t>
            </a:r>
            <a:r>
              <a:rPr b="1" lang="ko"/>
              <a:t>form.html</a:t>
            </a:r>
            <a:r>
              <a:rPr lang="ko"/>
              <a:t> 폼을 사용하겠습니다.   복사(CTRL+C) 해서 JSP09 프로젝트로 붙여넣기(CTRL+V) 합니다.  </a:t>
            </a:r>
            <a:br>
              <a:rPr lang="ko"/>
            </a:br>
            <a:r>
              <a:rPr lang="ko"/>
              <a:t>WebContent 폴더에 위치 시키세요</a:t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 flipH="1" rot="10800000">
            <a:off x="6466928" y="1912861"/>
            <a:ext cx="1144450" cy="2816789"/>
          </a:xfrm>
          <a:custGeom>
            <a:rect b="b" l="l" r="r" t="t"/>
            <a:pathLst>
              <a:path extrusionOk="0" h="106737" w="45778">
                <a:moveTo>
                  <a:pt x="0" y="105161"/>
                </a:moveTo>
                <a:cubicBezTo>
                  <a:pt x="5227" y="104242"/>
                  <a:pt x="23779" y="111939"/>
                  <a:pt x="31361" y="99647"/>
                </a:cubicBezTo>
                <a:cubicBezTo>
                  <a:pt x="38943" y="87355"/>
                  <a:pt x="47272" y="47494"/>
                  <a:pt x="45491" y="31411"/>
                </a:cubicBezTo>
                <a:cubicBezTo>
                  <a:pt x="43711" y="15329"/>
                  <a:pt x="26996" y="8321"/>
                  <a:pt x="20678" y="3152"/>
                </a:cubicBezTo>
                <a:cubicBezTo>
                  <a:pt x="14360" y="-2017"/>
                  <a:pt x="9765" y="855"/>
                  <a:pt x="7582" y="39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form.html 수정</a:t>
            </a:r>
            <a:endParaRPr sz="2400"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488075" y="1418725"/>
            <a:ext cx="8191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action 속성값을 을 좀전에 만든 jsp 로 수정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6725"/>
            <a:ext cx="8839201" cy="230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3" y="607148"/>
            <a:ext cx="3326004" cy="48306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64025"/>
            <a:ext cx="8520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test_request_param</a:t>
            </a:r>
            <a:r>
              <a:rPr lang="ko" sz="2400"/>
              <a:t>.jsp  작성</a:t>
            </a:r>
            <a:endParaRPr sz="2400"/>
          </a:p>
        </p:txBody>
      </p:sp>
      <p:sp>
        <p:nvSpPr>
          <p:cNvPr id="208" name="Google Shape;208;p34"/>
          <p:cNvSpPr/>
          <p:nvPr/>
        </p:nvSpPr>
        <p:spPr>
          <a:xfrm>
            <a:off x="4357375" y="1406250"/>
            <a:ext cx="2473500" cy="861600"/>
          </a:xfrm>
          <a:prstGeom prst="leftArrowCallout">
            <a:avLst>
              <a:gd fmla="val 25000" name="adj1"/>
              <a:gd fmla="val 25000" name="adj2"/>
              <a:gd fmla="val 25000" name="adj3"/>
              <a:gd fmla="val 77358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form.html의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폼 데이터를 받을 변수 선언</a:t>
            </a:r>
            <a:br>
              <a:rPr lang="ko"/>
            </a:br>
            <a:r>
              <a:rPr lang="ko"/>
              <a:t>String 타입!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4357375" y="2625450"/>
            <a:ext cx="2246700" cy="861600"/>
          </a:xfrm>
          <a:prstGeom prst="leftArrowCallout">
            <a:avLst>
              <a:gd fmla="val 25000" name="adj1"/>
              <a:gd fmla="val 25000" name="adj2"/>
              <a:gd fmla="val 25000" name="adj3"/>
              <a:gd fmla="val 77358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내장객체 </a:t>
            </a:r>
            <a:r>
              <a:rPr b="1" lang="ko"/>
              <a:t>request </a:t>
            </a:r>
            <a:r>
              <a:rPr lang="ko"/>
              <a:t>사용.</a:t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4509775" y="796650"/>
            <a:ext cx="2473500" cy="391500"/>
          </a:xfrm>
          <a:prstGeom prst="leftArrowCallout">
            <a:avLst>
              <a:gd fmla="val 25000" name="adj1"/>
              <a:gd fmla="val 25000" name="adj2"/>
              <a:gd fmla="val 25000" name="adj3"/>
              <a:gd fmla="val 77358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꼭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88176"/>
            <a:ext cx="2879810" cy="38791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5225"/>
            <a:ext cx="3899999" cy="32817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form.html 실행결과  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525550" y="3985575"/>
            <a:ext cx="83067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이와 같이 JSP 에서도 request 객체를 통해 form 데이터 처리가 가능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ko"/>
              <a:t>html에서 jsp 페이지를 요청하면 서블릿이 실행되어 처리가 됨 (동작원리 이해!)</a:t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4276575" y="2021225"/>
            <a:ext cx="1361400" cy="6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375" y="923825"/>
            <a:ext cx="2733675" cy="23145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 객체 :</a:t>
            </a:r>
            <a:endParaRPr sz="1800"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getCharacterEncoding()</a:t>
            </a:r>
            <a:r>
              <a:rPr lang="ko"/>
              <a:t> : 응답할 때 문자 인코딩을 얻어올때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addCookie(Cookie)</a:t>
            </a:r>
            <a:r>
              <a:rPr lang="ko"/>
              <a:t> : 쿠키를 지정할 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sendRedirect(URL)</a:t>
            </a:r>
            <a:r>
              <a:rPr lang="ko"/>
              <a:t> : 이동하고자 하는 URL을 지정할 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887400" y="2822475"/>
            <a:ext cx="4781700" cy="15594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가령, 특정조건 (ex: 나이) 에 따라 성인용 페이지와 비성인용 페이지로 보여지게 할수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기능을 하는 페이지를 예제로 만들어 봅니다.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>
            <a:off x="5927325" y="642725"/>
            <a:ext cx="1886400" cy="1059600"/>
          </a:xfrm>
          <a:prstGeom prst="foldedCorner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adult.jsp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성인</a:t>
            </a: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5927325" y="2852525"/>
            <a:ext cx="1886400" cy="1059600"/>
          </a:xfrm>
          <a:prstGeom prst="foldedCorner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underage.jsp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미성년자</a:t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2926475" y="1856700"/>
            <a:ext cx="1625700" cy="1059600"/>
          </a:xfrm>
          <a:prstGeom prst="foldedCorner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test_response.jsp</a:t>
            </a:r>
            <a:endParaRPr/>
          </a:p>
        </p:txBody>
      </p:sp>
      <p:cxnSp>
        <p:nvCxnSpPr>
          <p:cNvPr id="235" name="Google Shape;235;p37"/>
          <p:cNvCxnSpPr>
            <a:stCxn id="234" idx="3"/>
            <a:endCxn id="232" idx="1"/>
          </p:cNvCxnSpPr>
          <p:nvPr/>
        </p:nvCxnSpPr>
        <p:spPr>
          <a:xfrm flipH="1" rot="10800000">
            <a:off x="4552175" y="1172400"/>
            <a:ext cx="1375200" cy="12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7"/>
          <p:cNvCxnSpPr>
            <a:stCxn id="234" idx="3"/>
            <a:endCxn id="233" idx="1"/>
          </p:cNvCxnSpPr>
          <p:nvPr/>
        </p:nvCxnSpPr>
        <p:spPr>
          <a:xfrm>
            <a:off x="4552175" y="2386500"/>
            <a:ext cx="1375200" cy="99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7"/>
          <p:cNvSpPr/>
          <p:nvPr/>
        </p:nvSpPr>
        <p:spPr>
          <a:xfrm>
            <a:off x="479600" y="1861925"/>
            <a:ext cx="1375200" cy="1059600"/>
          </a:xfrm>
          <a:prstGeom prst="foldedCorner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input_age.html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나이입력</a:t>
            </a:r>
            <a:endParaRPr/>
          </a:p>
        </p:txBody>
      </p:sp>
      <p:cxnSp>
        <p:nvCxnSpPr>
          <p:cNvPr id="238" name="Google Shape;238;p37"/>
          <p:cNvCxnSpPr>
            <a:stCxn id="237" idx="3"/>
            <a:endCxn id="234" idx="1"/>
          </p:cNvCxnSpPr>
          <p:nvPr/>
        </p:nvCxnSpPr>
        <p:spPr>
          <a:xfrm flipH="1" rot="10800000">
            <a:off x="1854800" y="2386625"/>
            <a:ext cx="10716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7"/>
          <p:cNvSpPr txBox="1"/>
          <p:nvPr/>
        </p:nvSpPr>
        <p:spPr>
          <a:xfrm>
            <a:off x="1955725" y="1972200"/>
            <a:ext cx="1111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240" name="Google Shape;240;p37"/>
          <p:cNvSpPr txBox="1"/>
          <p:nvPr>
            <p:ph type="title"/>
          </p:nvPr>
        </p:nvSpPr>
        <p:spPr>
          <a:xfrm>
            <a:off x="118225" y="392300"/>
            <a:ext cx="50943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response 객체 예제: </a:t>
            </a:r>
            <a:r>
              <a:rPr lang="ko" sz="2400"/>
              <a:t>페이지 흐름 구성</a:t>
            </a:r>
            <a:endParaRPr sz="2400"/>
          </a:p>
        </p:txBody>
      </p:sp>
      <p:sp>
        <p:nvSpPr>
          <p:cNvPr id="241" name="Google Shape;241;p37"/>
          <p:cNvSpPr txBox="1"/>
          <p:nvPr/>
        </p:nvSpPr>
        <p:spPr>
          <a:xfrm>
            <a:off x="4173225" y="1223350"/>
            <a:ext cx="12750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4325625" y="3052150"/>
            <a:ext cx="1180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2612725" y="3747025"/>
            <a:ext cx="1793400" cy="990600"/>
          </a:xfrm>
          <a:prstGeom prst="wedgeRoundRectCallout">
            <a:avLst>
              <a:gd fmla="val 21574" name="adj1"/>
              <a:gd fmla="val -11800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조건에 따라 sendRedirect()로 response 페이지 전환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, html 문서 만들기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433550" y="1295900"/>
            <a:ext cx="41385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test_response.jsp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input_age.html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adult.jsp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underage.jsp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input_age.html 작성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6142900" y="1266325"/>
            <a:ext cx="268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5" y="1314675"/>
            <a:ext cx="5838100" cy="2353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508100" cy="27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test_response.jsp 작성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046150" y="885325"/>
            <a:ext cx="17862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단순히 redirect 만 할것이기 때문에 굳이 html 필요 없슴</a:t>
            </a:r>
            <a:endParaRPr sz="1400"/>
          </a:p>
        </p:txBody>
      </p:sp>
      <p:sp>
        <p:nvSpPr>
          <p:cNvPr id="264" name="Google Shape;264;p40"/>
          <p:cNvSpPr/>
          <p:nvPr/>
        </p:nvSpPr>
        <p:spPr>
          <a:xfrm>
            <a:off x="5523500" y="2060500"/>
            <a:ext cx="2758200" cy="855600"/>
          </a:xfrm>
          <a:prstGeom prst="wedgeRectCallout">
            <a:avLst>
              <a:gd fmla="val -121971" name="adj1"/>
              <a:gd fmla="val 3197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request로 받아온 폼데이터는 일단 String 이다.  산술연산을 위한거라면 parseInt() 등의 메소드로 변환시켜줘야 한다</a:t>
            </a:r>
            <a:endParaRPr sz="1200"/>
          </a:p>
        </p:txBody>
      </p:sp>
      <p:sp>
        <p:nvSpPr>
          <p:cNvPr id="265" name="Google Shape;265;p40"/>
          <p:cNvSpPr/>
          <p:nvPr/>
        </p:nvSpPr>
        <p:spPr>
          <a:xfrm>
            <a:off x="4561900" y="3873100"/>
            <a:ext cx="2758200" cy="855600"/>
          </a:xfrm>
          <a:prstGeom prst="wedgeRectCallout">
            <a:avLst>
              <a:gd fmla="val -76772" name="adj1"/>
              <a:gd fmla="val -74313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age 값에 따라 response객체의 sendRedirect() 메소드를 사용하여 response 페이지를 redirect(재지정) 할수 있습니다.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adult.jsp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6955100" y="1266325"/>
            <a:ext cx="187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0" y="1152425"/>
            <a:ext cx="6650300" cy="367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06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내부 객체의 종류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F00FF"/>
                </a:solidFill>
              </a:rPr>
              <a:t> 입출력 객체</a:t>
            </a:r>
            <a:r>
              <a:rPr b="1" lang="ko" sz="1400"/>
              <a:t> </a:t>
            </a:r>
            <a:r>
              <a:rPr lang="ko" sz="1400"/>
              <a:t>: </a:t>
            </a:r>
            <a:br>
              <a:rPr lang="ko" sz="1400"/>
            </a:br>
            <a:r>
              <a:rPr lang="ko" sz="1400"/>
              <a:t>           </a:t>
            </a:r>
            <a:r>
              <a:rPr b="1" lang="ko"/>
              <a:t>request</a:t>
            </a:r>
            <a:r>
              <a:rPr lang="ko"/>
              <a:t> </a:t>
            </a:r>
            <a:r>
              <a:rPr lang="ko" sz="1400"/>
              <a:t>- doGet, doPost 메서드의 첫번째 파라미터와 동일 한 역할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          </a:t>
            </a:r>
            <a:r>
              <a:rPr b="1" lang="ko"/>
              <a:t>response</a:t>
            </a:r>
            <a:r>
              <a:rPr lang="ko"/>
              <a:t> </a:t>
            </a:r>
            <a:r>
              <a:rPr lang="ko" sz="1400"/>
              <a:t>- doGet, doPost 메서드의 두번째 파라미터와 동일 한 역할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          </a:t>
            </a:r>
            <a:r>
              <a:rPr b="1" lang="ko"/>
              <a:t>out</a:t>
            </a:r>
            <a:r>
              <a:rPr lang="ko"/>
              <a:t> </a:t>
            </a:r>
            <a:r>
              <a:rPr lang="ko" sz="1400"/>
              <a:t>- 웹브라우저로 HTML코드를 출력하는 기능 (javax.servlet.jsp.jspWriter)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F00FF"/>
                </a:solidFill>
              </a:rPr>
              <a:t> 서블릿 객체</a:t>
            </a:r>
            <a:r>
              <a:rPr b="1" lang="ko" sz="1400"/>
              <a:t> </a:t>
            </a:r>
            <a:r>
              <a:rPr lang="ko" sz="1400"/>
              <a:t>: </a:t>
            </a:r>
            <a:br>
              <a:rPr lang="ko" sz="1400"/>
            </a:br>
            <a:r>
              <a:rPr lang="ko" sz="1400"/>
              <a:t>            </a:t>
            </a:r>
            <a:r>
              <a:rPr b="1" lang="ko"/>
              <a:t>page</a:t>
            </a:r>
            <a:r>
              <a:rPr lang="ko"/>
              <a:t> </a:t>
            </a:r>
            <a:r>
              <a:rPr lang="ko" sz="1400"/>
              <a:t>-JSP페이지로 부터 생성된 서블릿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          </a:t>
            </a:r>
            <a:r>
              <a:rPr b="1" lang="ko"/>
              <a:t>config</a:t>
            </a:r>
            <a:r>
              <a:rPr lang="ko"/>
              <a:t> </a:t>
            </a:r>
            <a:r>
              <a:rPr lang="ko" sz="1400"/>
              <a:t>- JSP 페이지의 구성정보를 가져오는 기능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F00FF"/>
                </a:solidFill>
              </a:rPr>
              <a:t> 세션 객체</a:t>
            </a:r>
            <a:r>
              <a:rPr b="1" lang="ko" sz="1400"/>
              <a:t> </a:t>
            </a:r>
            <a:r>
              <a:rPr lang="ko" sz="1400"/>
              <a:t>: </a:t>
            </a:r>
            <a:br>
              <a:rPr lang="ko" sz="1400"/>
            </a:br>
            <a:r>
              <a:rPr lang="ko" sz="1400"/>
              <a:t>	</a:t>
            </a:r>
            <a:r>
              <a:rPr b="1" lang="ko"/>
              <a:t>session </a:t>
            </a:r>
            <a:r>
              <a:rPr lang="ko" sz="1400"/>
              <a:t>-세션과 관련된 기능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F00FF"/>
                </a:solidFill>
              </a:rPr>
              <a:t> 예외 객체</a:t>
            </a:r>
            <a:r>
              <a:rPr b="1" lang="ko" sz="1400"/>
              <a:t> </a:t>
            </a:r>
            <a:r>
              <a:rPr lang="ko" sz="1400"/>
              <a:t>: </a:t>
            </a:r>
            <a:br>
              <a:rPr lang="ko" sz="1400"/>
            </a:br>
            <a:r>
              <a:rPr lang="ko" sz="1400"/>
              <a:t>	</a:t>
            </a:r>
            <a:r>
              <a:rPr b="1" lang="ko"/>
              <a:t>exception</a:t>
            </a:r>
            <a:r>
              <a:rPr lang="ko"/>
              <a:t> </a:t>
            </a:r>
            <a:r>
              <a:rPr lang="ko" sz="1400"/>
              <a:t>- 예외처리와 관련된 기능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underage.jsp</a:t>
            </a: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47625"/>
            <a:ext cx="631113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896325" y="278575"/>
            <a:ext cx="47061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input_age.html 에서 시작.</a:t>
            </a:r>
            <a:endParaRPr/>
          </a:p>
        </p:txBody>
      </p:sp>
      <p:sp>
        <p:nvSpPr>
          <p:cNvPr id="285" name="Google Shape;285;p43"/>
          <p:cNvSpPr/>
          <p:nvPr/>
        </p:nvSpPr>
        <p:spPr>
          <a:xfrm>
            <a:off x="1747875" y="2492075"/>
            <a:ext cx="573600" cy="99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6" y="1152475"/>
            <a:ext cx="3826250" cy="1227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7" name="Google Shape;2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47" y="3575175"/>
            <a:ext cx="3428825" cy="13062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967" y="959725"/>
            <a:ext cx="3149883" cy="1343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7346" y="3482500"/>
            <a:ext cx="3090875" cy="1461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43"/>
          <p:cNvSpPr/>
          <p:nvPr/>
        </p:nvSpPr>
        <p:spPr>
          <a:xfrm>
            <a:off x="6650975" y="2433200"/>
            <a:ext cx="573600" cy="99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서블릿, JSP, 톰캣 버젼 확인  : </a:t>
            </a:r>
            <a:r>
              <a:rPr lang="ko" sz="2400"/>
              <a:t>내장객체사용</a:t>
            </a:r>
            <a:endParaRPr sz="2400"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809125"/>
            <a:ext cx="331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000"/>
              <a:t>version.jsp  작성</a:t>
            </a:r>
            <a:endParaRPr sz="3000"/>
          </a:p>
        </p:txBody>
      </p:sp>
      <p:pic>
        <p:nvPicPr>
          <p:cNvPr id="297" name="Google Shape;297;p44"/>
          <p:cNvPicPr preferRelativeResize="0"/>
          <p:nvPr/>
        </p:nvPicPr>
        <p:blipFill rotWithShape="1">
          <a:blip r:embed="rId3">
            <a:alphaModFix/>
          </a:blip>
          <a:srcRect b="0" l="0" r="0" t="34759"/>
          <a:stretch/>
        </p:blipFill>
        <p:spPr>
          <a:xfrm>
            <a:off x="3825500" y="3406800"/>
            <a:ext cx="3048000" cy="15784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4213"/>
            <a:ext cx="9144002" cy="170442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44"/>
          <p:cNvSpPr/>
          <p:nvPr/>
        </p:nvSpPr>
        <p:spPr>
          <a:xfrm flipH="1" rot="10800000">
            <a:off x="2033700" y="3404650"/>
            <a:ext cx="1119300" cy="1239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JSP09_ImplicitObject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이전 시간에 배운 스크립팅 요소 태그 요소를 사용하여 페이지를 만들어 봅니다.    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out 내부객체도 등장합니다.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문서 만들기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18800" y="1233625"/>
            <a:ext cx="2120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test_out.jsp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 내장객체 사용하여 출력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6685700" y="1266325"/>
            <a:ext cx="21465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스크립팅요소 태그를 사용하여 이와 같이 순환문 /조건문 사이에 html 태그를 삽입할수도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/>
              <a:t>out 의 타입도 확인해보자</a:t>
            </a:r>
            <a:endParaRPr sz="11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8625"/>
            <a:ext cx="6380902" cy="348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7133700" y="1266325"/>
            <a:ext cx="1698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구구단 출력 가능할까 ^^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000" y="224500"/>
            <a:ext cx="4429425" cy="4658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거슬리는 빨간 선….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779425" y="1266325"/>
            <a:ext cx="505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프로그래밍을 하다보면, 에러도 아닌데 빨간 선이 뜨면서 신경거슬리게 합니다 -_-...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Multiple annotations found at this 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이클립스의 버그입니다.    이클립스 종료했다가 다시 켜면 사라지곤 합니다.</a:t>
            </a:r>
            <a:br>
              <a:rPr lang="ko"/>
            </a:br>
            <a:br>
              <a:rPr lang="ko"/>
            </a:br>
            <a:r>
              <a:rPr lang="ko"/>
              <a:t>혹은 프로젝트 clean 해보세요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88" y="1266313"/>
            <a:ext cx="19526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주석 태그 처리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7392175" y="1266325"/>
            <a:ext cx="144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52425"/>
            <a:ext cx="686957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