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f74193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f74193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f741934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f74193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&lt;title&gt;param&lt;/title&gt;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Action Tag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&lt;p&gt; 지금 현재 페이지는 param 페이지 입니다...&lt;/p&gt;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num = 788;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&lt;jsp:forward page = "subParam.jsp"&gt;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&lt;jsp:param value="test123" name="id"/&gt;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&lt;jsp:param value="&lt;%= num %&gt;" name="pw"/&gt;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&lt;/jsp:forward&gt;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&lt;p&gt; 위 라인의 내용은 subParam 페이지 의 내용입니다 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c24a5a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c24a5a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&lt;title&gt;subParam&lt;/title&gt;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&lt;%! String id, pw;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id = request.getParameter("id");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pw = request.getParameter("pw");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&lt;p&gt; 현재 페이지는 subParam 입니다.. 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: &lt;%= id %&gt;&lt;br&gt;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: &lt;%= pw %&gt;&lt;br&gt;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c24a5a1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c24a5a1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6f21661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6f21661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&lt;title&gt;param2&lt;/title&gt;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Action Tag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&lt;p&gt; 지금 현재 페이지는 param2 페이지 입니다...&lt;/p&gt;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num = 788;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id = "홍길동"; // 한글..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&lt;jsp:include page = "subParam.jsp"&gt;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&lt;jsp:param value="&lt;%= id %&gt;" name="id"/&gt;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&lt;jsp:param value="&lt;%= num %&gt;" name="pw"/&gt;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&lt;/jsp:include&gt;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&lt;p&gt; 위 라인의 내용은 subParam 페이지 의 내용입니다 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6f21661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6f21661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6f216612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6f216612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f216612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f216612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6f216612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6f216612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a54369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a54369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ed96c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ed96c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6a54369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6a54369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6a543692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6a543692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6a543692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6a543692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6a543692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6a543692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6a543692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6a543692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6a543692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6a543692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6a543692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6a543692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f74193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f74193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ed96c5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ed96c5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&lt;p&gt; 현재 페이지는 ex06_1 페이지 입니다 ... &lt;/p&gt;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c24a5a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c24a5a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&lt;title&gt;sub&lt;/title&gt;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&lt;p&gt; 현재 페이지는 sub 페이지 입니다... 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f74193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f74193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Action Tag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&lt;p&gt; 지금 현재 페이지는 forward 페이지 입니다...&lt;/p&gt;  &lt;!--  과연 표시 될까?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&lt;jsp:forward page = "sub.jsp"/&gt;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&lt;p&gt; 위 라인의 내용은 sub 페이지 의 내용입니다 &lt;/p&gt; &lt;!--  과연 표시 될까?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f74193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f74193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&lt;title&gt;include&lt;/title&gt;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Action Tag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&lt;p&gt; 지금 현재 페이지는 include 페이지 입니다...&lt;/p&gt;  &lt;!--  과연 표시 될까?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&lt;jsp:include page = "sub.jsp"/&gt;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&lt;p&gt; 위 라인의 내용은 sub 페이지 의 내용입니다 &lt;/p&gt; &lt;!--  과연 표시 될까?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6a5436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6a5436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c24a5a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c24a5a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JSP10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액션태그 (Action Tag)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문서 만들기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49850" y="1266325"/>
            <a:ext cx="514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param.jsp</a:t>
            </a:r>
            <a:r>
              <a:rPr lang="ko"/>
              <a:t>  파일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param2.jsp</a:t>
            </a:r>
            <a:r>
              <a:rPr lang="ko"/>
              <a:t>  파일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subParam.jsp </a:t>
            </a:r>
            <a:r>
              <a:rPr lang="ko"/>
              <a:t>파일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param.jsp 작성 &amp; 실행 결과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6223075" y="579750"/>
            <a:ext cx="2766900" cy="25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이와 같이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jsp:forward 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jsp:param 액션태그들을 사용하여  값을 넘겨줄수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jsp:param 은 jsp:include 와도 같이 사용 가능!!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5760575" cy="357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4582700" y="3082600"/>
            <a:ext cx="376800" cy="368100"/>
          </a:xfrm>
          <a:prstGeom prst="wedgeRoundRectCallout">
            <a:avLst>
              <a:gd fmla="val -52322" name="adj1"/>
              <a:gd fmla="val 7616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!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subParam.jsp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6107350" y="1266325"/>
            <a:ext cx="272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jsp:param 액션태그로 넘겨진 값들은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request 내장객체로 받아올수 있다.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75" y="1266325"/>
            <a:ext cx="4829975" cy="3433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결과 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90125"/>
            <a:ext cx="8520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/param.jsp</a:t>
            </a:r>
            <a:endParaRPr b="1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1723525"/>
            <a:ext cx="53530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&lt;jsp:inclue&gt; + &lt;jsp:param&gt;  그리고.. 한글..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13925"/>
            <a:ext cx="8520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param2.jsp</a:t>
            </a:r>
            <a:endParaRPr b="1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375" y="1113925"/>
            <a:ext cx="5025025" cy="36813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037725"/>
            <a:ext cx="85206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/param2.jsp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450" y="1102000"/>
            <a:ext cx="6255950" cy="331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/>
          <p:nvPr/>
        </p:nvSpPr>
        <p:spPr>
          <a:xfrm>
            <a:off x="740225" y="2764125"/>
            <a:ext cx="1424400" cy="1141800"/>
          </a:xfrm>
          <a:prstGeom prst="wedgeRoundRectCallout">
            <a:avLst>
              <a:gd fmla="val 83330" name="adj1"/>
              <a:gd fmla="val -26237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한글 깨진다.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인코딩 필요!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한글 인코딩 : URLEncoder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885325"/>
            <a:ext cx="2412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param2.jsp</a:t>
            </a:r>
            <a:endParaRPr b="1"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26025"/>
            <a:ext cx="5966623" cy="35126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69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한글 디코딩 : URLDecoder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123275" y="923825"/>
            <a:ext cx="2412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subParam.jsp</a:t>
            </a:r>
            <a:endParaRPr b="1"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40725"/>
            <a:ext cx="7442097" cy="34741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: 한글 jsp:param 동작 확인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266325"/>
            <a:ext cx="26388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/param2.jsp</a:t>
            </a:r>
            <a:endParaRPr b="1"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500" y="1304825"/>
            <a:ext cx="5995475" cy="32223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&lt;%@ include file=...&gt;</a:t>
            </a:r>
            <a:r>
              <a:rPr lang="ko"/>
              <a:t>   </a:t>
            </a:r>
            <a:r>
              <a:rPr lang="ko">
                <a:solidFill>
                  <a:srgbClr val="FF0000"/>
                </a:solidFill>
              </a:rPr>
              <a:t>VS</a:t>
            </a:r>
            <a:r>
              <a:rPr lang="ko"/>
              <a:t>   </a:t>
            </a:r>
            <a:r>
              <a:rPr lang="ko">
                <a:solidFill>
                  <a:srgbClr val="0000FF"/>
                </a:solidFill>
              </a:rPr>
              <a:t>&lt;jsp:include page=...&gt;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62425" y="1789725"/>
            <a:ext cx="85206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4800"/>
              <a:t>비슷하지만, 다르다!!!</a:t>
            </a:r>
            <a:endParaRPr sz="4800"/>
          </a:p>
        </p:txBody>
      </p:sp>
      <p:sp>
        <p:nvSpPr>
          <p:cNvPr id="198" name="Google Shape;198;p31"/>
          <p:cNvSpPr/>
          <p:nvPr/>
        </p:nvSpPr>
        <p:spPr>
          <a:xfrm>
            <a:off x="194875" y="3266900"/>
            <a:ext cx="1148400" cy="707400"/>
          </a:xfrm>
          <a:prstGeom prst="homePlate">
            <a:avLst>
              <a:gd fmla="val 28706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*.jsp</a:t>
            </a:r>
            <a:endParaRPr sz="2400"/>
          </a:p>
        </p:txBody>
      </p:sp>
      <p:sp>
        <p:nvSpPr>
          <p:cNvPr id="199" name="Google Shape;199;p31"/>
          <p:cNvSpPr/>
          <p:nvPr/>
        </p:nvSpPr>
        <p:spPr>
          <a:xfrm>
            <a:off x="2709475" y="3266900"/>
            <a:ext cx="1263600" cy="707400"/>
          </a:xfrm>
          <a:prstGeom prst="homePlate">
            <a:avLst>
              <a:gd fmla="val 22571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*.java</a:t>
            </a:r>
            <a:endParaRPr sz="2400"/>
          </a:p>
        </p:txBody>
      </p:sp>
      <p:sp>
        <p:nvSpPr>
          <p:cNvPr id="200" name="Google Shape;200;p31"/>
          <p:cNvSpPr/>
          <p:nvPr/>
        </p:nvSpPr>
        <p:spPr>
          <a:xfrm>
            <a:off x="7357675" y="3266900"/>
            <a:ext cx="1559400" cy="7074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html</a:t>
            </a:r>
            <a:endParaRPr sz="2400"/>
          </a:p>
        </p:txBody>
      </p:sp>
      <p:cxnSp>
        <p:nvCxnSpPr>
          <p:cNvPr id="201" name="Google Shape;201;p31"/>
          <p:cNvCxnSpPr>
            <a:stCxn id="198" idx="3"/>
            <a:endCxn id="199" idx="1"/>
          </p:cNvCxnSpPr>
          <p:nvPr/>
        </p:nvCxnSpPr>
        <p:spPr>
          <a:xfrm>
            <a:off x="1343275" y="3620600"/>
            <a:ext cx="136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1"/>
          <p:cNvCxnSpPr>
            <a:stCxn id="199" idx="3"/>
            <a:endCxn id="203" idx="1"/>
          </p:cNvCxnSpPr>
          <p:nvPr/>
        </p:nvCxnSpPr>
        <p:spPr>
          <a:xfrm>
            <a:off x="3973075" y="3620600"/>
            <a:ext cx="109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31"/>
          <p:cNvSpPr txBox="1"/>
          <p:nvPr/>
        </p:nvSpPr>
        <p:spPr>
          <a:xfrm>
            <a:off x="1436625" y="3237275"/>
            <a:ext cx="11877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서블릿변환</a:t>
            </a: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5071675" y="3266900"/>
            <a:ext cx="1263600" cy="707400"/>
          </a:xfrm>
          <a:prstGeom prst="homePlate">
            <a:avLst>
              <a:gd fmla="val 22571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*.class</a:t>
            </a:r>
            <a:endParaRPr sz="2400"/>
          </a:p>
        </p:txBody>
      </p:sp>
      <p:cxnSp>
        <p:nvCxnSpPr>
          <p:cNvPr id="205" name="Google Shape;205;p31"/>
          <p:cNvCxnSpPr>
            <a:stCxn id="203" idx="3"/>
            <a:endCxn id="200" idx="1"/>
          </p:cNvCxnSpPr>
          <p:nvPr/>
        </p:nvCxnSpPr>
        <p:spPr>
          <a:xfrm>
            <a:off x="6335275" y="3620600"/>
            <a:ext cx="102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31"/>
          <p:cNvSpPr txBox="1"/>
          <p:nvPr/>
        </p:nvSpPr>
        <p:spPr>
          <a:xfrm>
            <a:off x="4103625" y="3237275"/>
            <a:ext cx="803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6542025" y="3237275"/>
            <a:ext cx="803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</a:t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1343275" y="1126975"/>
            <a:ext cx="1500600" cy="517500"/>
          </a:xfrm>
          <a:prstGeom prst="wedgeRoundRectCallout">
            <a:avLst>
              <a:gd fmla="val -5904" name="adj1"/>
              <a:gd fmla="val -9684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include 지시자</a:t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5762875" y="1126975"/>
            <a:ext cx="1500600" cy="517500"/>
          </a:xfrm>
          <a:prstGeom prst="wedgeRoundRectCallout">
            <a:avLst>
              <a:gd fmla="val -5904" name="adj1"/>
              <a:gd fmla="val -9684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include page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프로젝트 작성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/>
              <a:t>JSP10_ActionTag</a:t>
            </a:r>
            <a:endParaRPr b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&lt;%@ include file=...&gt;</a:t>
            </a:r>
            <a:r>
              <a:rPr lang="ko"/>
              <a:t>   </a:t>
            </a:r>
            <a:r>
              <a:rPr lang="ko">
                <a:solidFill>
                  <a:srgbClr val="FF0000"/>
                </a:solidFill>
              </a:rPr>
              <a:t>VS</a:t>
            </a:r>
            <a:r>
              <a:rPr lang="ko"/>
              <a:t>   </a:t>
            </a:r>
            <a:r>
              <a:rPr lang="ko">
                <a:solidFill>
                  <a:srgbClr val="0000FF"/>
                </a:solidFill>
              </a:rPr>
              <a:t>&lt;jsp:include page=...&gt;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2785675" y="809125"/>
            <a:ext cx="3382500" cy="431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inlcude 삽입시점!!</a:t>
            </a:r>
            <a:endParaRPr b="1"/>
          </a:p>
        </p:txBody>
      </p:sp>
      <p:sp>
        <p:nvSpPr>
          <p:cNvPr id="216" name="Google Shape;216;p32"/>
          <p:cNvSpPr/>
          <p:nvPr/>
        </p:nvSpPr>
        <p:spPr>
          <a:xfrm>
            <a:off x="194875" y="2504900"/>
            <a:ext cx="1148400" cy="707400"/>
          </a:xfrm>
          <a:prstGeom prst="homePlate">
            <a:avLst>
              <a:gd fmla="val 28706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*</a:t>
            </a:r>
            <a:r>
              <a:rPr lang="ko" sz="2400"/>
              <a:t>.jsp</a:t>
            </a:r>
            <a:endParaRPr sz="2400"/>
          </a:p>
        </p:txBody>
      </p:sp>
      <p:sp>
        <p:nvSpPr>
          <p:cNvPr id="217" name="Google Shape;217;p32"/>
          <p:cNvSpPr/>
          <p:nvPr/>
        </p:nvSpPr>
        <p:spPr>
          <a:xfrm>
            <a:off x="2709475" y="2504900"/>
            <a:ext cx="1263600" cy="707400"/>
          </a:xfrm>
          <a:prstGeom prst="homePlate">
            <a:avLst>
              <a:gd fmla="val 22571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*.java</a:t>
            </a:r>
            <a:endParaRPr sz="2400"/>
          </a:p>
        </p:txBody>
      </p:sp>
      <p:sp>
        <p:nvSpPr>
          <p:cNvPr id="218" name="Google Shape;218;p32"/>
          <p:cNvSpPr/>
          <p:nvPr/>
        </p:nvSpPr>
        <p:spPr>
          <a:xfrm>
            <a:off x="7357675" y="2504900"/>
            <a:ext cx="1559400" cy="7074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html</a:t>
            </a:r>
            <a:endParaRPr sz="2400"/>
          </a:p>
        </p:txBody>
      </p:sp>
      <p:cxnSp>
        <p:nvCxnSpPr>
          <p:cNvPr id="219" name="Google Shape;219;p32"/>
          <p:cNvCxnSpPr>
            <a:stCxn id="216" idx="3"/>
            <a:endCxn id="217" idx="1"/>
          </p:cNvCxnSpPr>
          <p:nvPr/>
        </p:nvCxnSpPr>
        <p:spPr>
          <a:xfrm>
            <a:off x="1343275" y="2858600"/>
            <a:ext cx="136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2"/>
          <p:cNvCxnSpPr>
            <a:stCxn id="217" idx="3"/>
            <a:endCxn id="221" idx="1"/>
          </p:cNvCxnSpPr>
          <p:nvPr/>
        </p:nvCxnSpPr>
        <p:spPr>
          <a:xfrm>
            <a:off x="3973075" y="2858600"/>
            <a:ext cx="87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32"/>
          <p:cNvSpPr txBox="1"/>
          <p:nvPr/>
        </p:nvSpPr>
        <p:spPr>
          <a:xfrm>
            <a:off x="1436625" y="2475275"/>
            <a:ext cx="11877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서블릿변환</a:t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4843075" y="2504900"/>
            <a:ext cx="1263600" cy="707400"/>
          </a:xfrm>
          <a:prstGeom prst="homePlate">
            <a:avLst>
              <a:gd fmla="val 22571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*.class</a:t>
            </a:r>
            <a:endParaRPr sz="2400"/>
          </a:p>
        </p:txBody>
      </p:sp>
      <p:cxnSp>
        <p:nvCxnSpPr>
          <p:cNvPr id="223" name="Google Shape;223;p32"/>
          <p:cNvCxnSpPr>
            <a:stCxn id="221" idx="3"/>
            <a:endCxn id="218" idx="1"/>
          </p:cNvCxnSpPr>
          <p:nvPr/>
        </p:nvCxnSpPr>
        <p:spPr>
          <a:xfrm>
            <a:off x="6106675" y="2858600"/>
            <a:ext cx="125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2"/>
          <p:cNvSpPr txBox="1"/>
          <p:nvPr/>
        </p:nvSpPr>
        <p:spPr>
          <a:xfrm>
            <a:off x="4103625" y="2475275"/>
            <a:ext cx="803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6313425" y="2475275"/>
            <a:ext cx="803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</a:t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144150" y="1309475"/>
            <a:ext cx="4128000" cy="1096800"/>
          </a:xfrm>
          <a:prstGeom prst="downArrowCallout">
            <a:avLst>
              <a:gd fmla="val 22408" name="adj1"/>
              <a:gd fmla="val 25352" name="adj2"/>
              <a:gd fmla="val 25000" name="adj3"/>
              <a:gd fmla="val 75000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99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&lt;%@ include file=</a:t>
            </a:r>
            <a:r>
              <a:rPr b="1" lang="ko" sz="2400">
                <a:solidFill>
                  <a:srgbClr val="9900FF"/>
                </a:solidFill>
              </a:rPr>
              <a:t>"a.jsp"</a:t>
            </a:r>
            <a:r>
              <a:rPr b="1" lang="ko" sz="2400">
                <a:solidFill>
                  <a:srgbClr val="99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&gt;</a:t>
            </a:r>
            <a:endParaRPr b="1" sz="2400"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java로 변환될때</a:t>
            </a:r>
            <a:r>
              <a:rPr lang="ko">
                <a:latin typeface="PT Sans Narrow"/>
                <a:ea typeface="PT Sans Narrow"/>
                <a:cs typeface="PT Sans Narrow"/>
                <a:sym typeface="PT Sans Narrow"/>
              </a:rPr>
              <a:t> java코드로 삽입된후 함께 컴파일됨</a:t>
            </a:r>
            <a:r>
              <a:rPr lang="ko">
                <a:solidFill>
                  <a:srgbClr val="99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2472125" y="4226200"/>
            <a:ext cx="698100" cy="510000"/>
          </a:xfrm>
          <a:prstGeom prst="homePlate">
            <a:avLst>
              <a:gd fmla="val 28706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b</a:t>
            </a:r>
            <a:r>
              <a:rPr b="1" lang="ko">
                <a:solidFill>
                  <a:srgbClr val="0000FF"/>
                </a:solidFill>
              </a:rPr>
              <a:t>.jsp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3619671" y="4226200"/>
            <a:ext cx="768000" cy="510000"/>
          </a:xfrm>
          <a:prstGeom prst="homePlate">
            <a:avLst>
              <a:gd fmla="val 22571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*</a:t>
            </a:r>
            <a:r>
              <a:rPr b="1" lang="ko">
                <a:solidFill>
                  <a:srgbClr val="0000FF"/>
                </a:solidFill>
              </a:rPr>
              <a:t>.java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6140365" y="4226200"/>
            <a:ext cx="948000" cy="5100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html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230" name="Google Shape;230;p32"/>
          <p:cNvCxnSpPr>
            <a:stCxn id="227" idx="3"/>
            <a:endCxn id="228" idx="1"/>
          </p:cNvCxnSpPr>
          <p:nvPr/>
        </p:nvCxnSpPr>
        <p:spPr>
          <a:xfrm>
            <a:off x="3170225" y="4481200"/>
            <a:ext cx="44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2"/>
          <p:cNvCxnSpPr>
            <a:stCxn id="228" idx="3"/>
            <a:endCxn id="232" idx="1"/>
          </p:cNvCxnSpPr>
          <p:nvPr/>
        </p:nvCxnSpPr>
        <p:spPr>
          <a:xfrm>
            <a:off x="4387671" y="4481200"/>
            <a:ext cx="43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32"/>
          <p:cNvSpPr/>
          <p:nvPr/>
        </p:nvSpPr>
        <p:spPr>
          <a:xfrm>
            <a:off x="4826974" y="4226200"/>
            <a:ext cx="948000" cy="510000"/>
          </a:xfrm>
          <a:prstGeom prst="homePlate">
            <a:avLst>
              <a:gd fmla="val 22571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*</a:t>
            </a:r>
            <a:r>
              <a:rPr b="1" lang="ko">
                <a:solidFill>
                  <a:srgbClr val="0000FF"/>
                </a:solidFill>
              </a:rPr>
              <a:t>.class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233" name="Google Shape;233;p32"/>
          <p:cNvCxnSpPr>
            <a:stCxn id="232" idx="3"/>
            <a:endCxn id="229" idx="1"/>
          </p:cNvCxnSpPr>
          <p:nvPr/>
        </p:nvCxnSpPr>
        <p:spPr>
          <a:xfrm>
            <a:off x="5774974" y="4481200"/>
            <a:ext cx="36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2"/>
          <p:cNvCxnSpPr>
            <a:stCxn id="229" idx="3"/>
            <a:endCxn id="218" idx="1"/>
          </p:cNvCxnSpPr>
          <p:nvPr/>
        </p:nvCxnSpPr>
        <p:spPr>
          <a:xfrm flipH="1" rot="10800000">
            <a:off x="7088365" y="2858500"/>
            <a:ext cx="269400" cy="162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32"/>
          <p:cNvSpPr/>
          <p:nvPr/>
        </p:nvSpPr>
        <p:spPr>
          <a:xfrm>
            <a:off x="3461275" y="3330238"/>
            <a:ext cx="3649500" cy="769800"/>
          </a:xfrm>
          <a:prstGeom prst="wedgeRectCallout">
            <a:avLst>
              <a:gd fmla="val 42595" name="adj1"/>
              <a:gd fmla="val -96186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&lt;jsp:include page="b.jsp"&gt;</a:t>
            </a:r>
            <a:endParaRPr b="1" sz="2400"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T Sans Narrow"/>
                <a:ea typeface="PT Sans Narrow"/>
                <a:cs typeface="PT Sans Narrow"/>
                <a:sym typeface="PT Sans Narrow"/>
              </a:rPr>
              <a:t>이미 b.jsp 의 ‘</a:t>
            </a:r>
            <a:r>
              <a:rPr b="1" lang="ko">
                <a:latin typeface="PT Sans Narrow"/>
                <a:ea typeface="PT Sans Narrow"/>
                <a:cs typeface="PT Sans Narrow"/>
                <a:sym typeface="PT Sans Narrow"/>
              </a:rPr>
              <a:t>html 결과’</a:t>
            </a:r>
            <a:r>
              <a:rPr lang="ko">
                <a:latin typeface="PT Sans Narrow"/>
                <a:ea typeface="PT Sans Narrow"/>
                <a:cs typeface="PT Sans Narrow"/>
                <a:sym typeface="PT Sans Narrow"/>
              </a:rPr>
              <a:t>를 </a:t>
            </a:r>
            <a:r>
              <a:rPr lang="ko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실행시점</a:t>
            </a:r>
            <a:r>
              <a:rPr lang="ko">
                <a:latin typeface="PT Sans Narrow"/>
                <a:ea typeface="PT Sans Narrow"/>
                <a:cs typeface="PT Sans Narrow"/>
                <a:sym typeface="PT Sans Narrow"/>
              </a:rPr>
              <a:t>에서 삽입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&lt;%@ include file=...&gt;</a:t>
            </a:r>
            <a:r>
              <a:rPr lang="ko"/>
              <a:t>   </a:t>
            </a:r>
            <a:r>
              <a:rPr lang="ko">
                <a:solidFill>
                  <a:srgbClr val="FF0000"/>
                </a:solidFill>
              </a:rPr>
              <a:t>VS</a:t>
            </a:r>
            <a:r>
              <a:rPr lang="ko"/>
              <a:t>   </a:t>
            </a:r>
            <a:r>
              <a:rPr lang="ko">
                <a:solidFill>
                  <a:srgbClr val="0000FF"/>
                </a:solidFill>
              </a:rPr>
              <a:t>&lt;jsp:include page=...&gt;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2785675" y="809125"/>
            <a:ext cx="3382500" cy="415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상위 파일 변수 관련</a:t>
            </a:r>
            <a:endParaRPr b="1"/>
          </a:p>
        </p:txBody>
      </p:sp>
      <p:sp>
        <p:nvSpPr>
          <p:cNvPr id="242" name="Google Shape;242;p33"/>
          <p:cNvSpPr/>
          <p:nvPr/>
        </p:nvSpPr>
        <p:spPr>
          <a:xfrm>
            <a:off x="194875" y="2657300"/>
            <a:ext cx="1148400" cy="707400"/>
          </a:xfrm>
          <a:prstGeom prst="homePlate">
            <a:avLst>
              <a:gd fmla="val 28706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*.jsp</a:t>
            </a:r>
            <a:endParaRPr sz="2400"/>
          </a:p>
        </p:txBody>
      </p:sp>
      <p:sp>
        <p:nvSpPr>
          <p:cNvPr id="243" name="Google Shape;243;p33"/>
          <p:cNvSpPr/>
          <p:nvPr/>
        </p:nvSpPr>
        <p:spPr>
          <a:xfrm>
            <a:off x="2709475" y="2657300"/>
            <a:ext cx="1263600" cy="707400"/>
          </a:xfrm>
          <a:prstGeom prst="homePlate">
            <a:avLst>
              <a:gd fmla="val 22571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*.java</a:t>
            </a:r>
            <a:endParaRPr sz="2400"/>
          </a:p>
        </p:txBody>
      </p:sp>
      <p:sp>
        <p:nvSpPr>
          <p:cNvPr id="244" name="Google Shape;244;p33"/>
          <p:cNvSpPr/>
          <p:nvPr/>
        </p:nvSpPr>
        <p:spPr>
          <a:xfrm>
            <a:off x="7357675" y="2657300"/>
            <a:ext cx="1559400" cy="7074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html</a:t>
            </a:r>
            <a:endParaRPr sz="2400"/>
          </a:p>
        </p:txBody>
      </p:sp>
      <p:cxnSp>
        <p:nvCxnSpPr>
          <p:cNvPr id="245" name="Google Shape;245;p33"/>
          <p:cNvCxnSpPr>
            <a:stCxn id="242" idx="3"/>
            <a:endCxn id="243" idx="1"/>
          </p:cNvCxnSpPr>
          <p:nvPr/>
        </p:nvCxnSpPr>
        <p:spPr>
          <a:xfrm>
            <a:off x="1343275" y="3011000"/>
            <a:ext cx="136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3"/>
          <p:cNvCxnSpPr>
            <a:stCxn id="243" idx="3"/>
            <a:endCxn id="247" idx="1"/>
          </p:cNvCxnSpPr>
          <p:nvPr/>
        </p:nvCxnSpPr>
        <p:spPr>
          <a:xfrm>
            <a:off x="3973075" y="3011000"/>
            <a:ext cx="87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3"/>
          <p:cNvSpPr txBox="1"/>
          <p:nvPr/>
        </p:nvSpPr>
        <p:spPr>
          <a:xfrm>
            <a:off x="1436625" y="2627675"/>
            <a:ext cx="11877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서블릿변환</a:t>
            </a:r>
            <a:endParaRPr/>
          </a:p>
        </p:txBody>
      </p:sp>
      <p:sp>
        <p:nvSpPr>
          <p:cNvPr id="247" name="Google Shape;247;p33"/>
          <p:cNvSpPr/>
          <p:nvPr/>
        </p:nvSpPr>
        <p:spPr>
          <a:xfrm>
            <a:off x="4843075" y="2657300"/>
            <a:ext cx="1263600" cy="707400"/>
          </a:xfrm>
          <a:prstGeom prst="homePlate">
            <a:avLst>
              <a:gd fmla="val 22571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*.class</a:t>
            </a:r>
            <a:endParaRPr sz="2400"/>
          </a:p>
        </p:txBody>
      </p:sp>
      <p:cxnSp>
        <p:nvCxnSpPr>
          <p:cNvPr id="249" name="Google Shape;249;p33"/>
          <p:cNvCxnSpPr>
            <a:stCxn id="247" idx="3"/>
            <a:endCxn id="244" idx="1"/>
          </p:cNvCxnSpPr>
          <p:nvPr/>
        </p:nvCxnSpPr>
        <p:spPr>
          <a:xfrm>
            <a:off x="6106675" y="3011000"/>
            <a:ext cx="125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3"/>
          <p:cNvSpPr txBox="1"/>
          <p:nvPr/>
        </p:nvSpPr>
        <p:spPr>
          <a:xfrm>
            <a:off x="4103625" y="2627675"/>
            <a:ext cx="803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</a:t>
            </a:r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6313425" y="2627675"/>
            <a:ext cx="803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</a:t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144150" y="1309475"/>
            <a:ext cx="4337700" cy="1263000"/>
          </a:xfrm>
          <a:prstGeom prst="downArrowCallout">
            <a:avLst>
              <a:gd fmla="val 22408" name="adj1"/>
              <a:gd fmla="val 25352" name="adj2"/>
              <a:gd fmla="val 25000" name="adj3"/>
              <a:gd fmla="val 75000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99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&lt;%@ include file=</a:t>
            </a:r>
            <a:r>
              <a:rPr b="1" lang="ko" sz="2400">
                <a:solidFill>
                  <a:srgbClr val="9900FF"/>
                </a:solidFill>
              </a:rPr>
              <a:t>"a.jsp"</a:t>
            </a:r>
            <a:r>
              <a:rPr b="1" lang="ko" sz="2400">
                <a:solidFill>
                  <a:srgbClr val="99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&gt;</a:t>
            </a:r>
            <a:endParaRPr b="1" sz="2400"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상위 파일에서 쓰던 변수 그대로 사용 가능</a:t>
            </a:r>
            <a:endParaRPr>
              <a:solidFill>
                <a:srgbClr val="FF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include file 에 정의한 변수를 상위 파일에서 사용 가능</a:t>
            </a:r>
            <a:endParaRPr>
              <a:solidFill>
                <a:srgbClr val="FF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4147075" y="3787450"/>
            <a:ext cx="4462500" cy="769800"/>
          </a:xfrm>
          <a:prstGeom prst="wedgeRectCallout">
            <a:avLst>
              <a:gd fmla="val 21110" name="adj1"/>
              <a:gd fmla="val -143438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&lt;jsp:include page="b.jsp"&gt;</a:t>
            </a:r>
            <a:endParaRPr b="1" sz="2400"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&lt;jsp:param .. &gt;  으로 파라미터를 넘겨줄수 있다.</a:t>
            </a:r>
            <a:endParaRPr>
              <a:solidFill>
                <a:srgbClr val="FF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include page 에 정의한 변수는 상위 jsp 에서 사용 불가</a:t>
            </a:r>
            <a:endParaRPr>
              <a:solidFill>
                <a:srgbClr val="FF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&lt;%@ include file=...&gt;</a:t>
            </a:r>
            <a:r>
              <a:rPr lang="ko"/>
              <a:t>   </a:t>
            </a:r>
            <a:r>
              <a:rPr lang="ko">
                <a:solidFill>
                  <a:srgbClr val="FF0000"/>
                </a:solidFill>
              </a:rPr>
              <a:t>VS</a:t>
            </a:r>
            <a:r>
              <a:rPr lang="ko"/>
              <a:t>   </a:t>
            </a:r>
            <a:r>
              <a:rPr lang="ko">
                <a:solidFill>
                  <a:srgbClr val="0000FF"/>
                </a:solidFill>
              </a:rPr>
              <a:t>&lt;jsp:include page=...&gt;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1947475" y="809125"/>
            <a:ext cx="4703400" cy="415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include 파일 수정시 컴파일 이슈 관련</a:t>
            </a:r>
            <a:endParaRPr b="1"/>
          </a:p>
        </p:txBody>
      </p:sp>
      <p:sp>
        <p:nvSpPr>
          <p:cNvPr id="260" name="Google Shape;260;p34"/>
          <p:cNvSpPr/>
          <p:nvPr/>
        </p:nvSpPr>
        <p:spPr>
          <a:xfrm>
            <a:off x="194875" y="2657300"/>
            <a:ext cx="1148400" cy="707400"/>
          </a:xfrm>
          <a:prstGeom prst="homePlate">
            <a:avLst>
              <a:gd fmla="val 28706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*.jsp</a:t>
            </a:r>
            <a:endParaRPr sz="2400"/>
          </a:p>
        </p:txBody>
      </p:sp>
      <p:sp>
        <p:nvSpPr>
          <p:cNvPr id="261" name="Google Shape;261;p34"/>
          <p:cNvSpPr/>
          <p:nvPr/>
        </p:nvSpPr>
        <p:spPr>
          <a:xfrm>
            <a:off x="2709475" y="2657300"/>
            <a:ext cx="1263600" cy="707400"/>
          </a:xfrm>
          <a:prstGeom prst="homePlate">
            <a:avLst>
              <a:gd fmla="val 22571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*.java</a:t>
            </a:r>
            <a:endParaRPr sz="2400"/>
          </a:p>
        </p:txBody>
      </p:sp>
      <p:sp>
        <p:nvSpPr>
          <p:cNvPr id="262" name="Google Shape;262;p34"/>
          <p:cNvSpPr/>
          <p:nvPr/>
        </p:nvSpPr>
        <p:spPr>
          <a:xfrm>
            <a:off x="7357675" y="2657300"/>
            <a:ext cx="1559400" cy="7074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html</a:t>
            </a:r>
            <a:endParaRPr sz="2400"/>
          </a:p>
        </p:txBody>
      </p:sp>
      <p:cxnSp>
        <p:nvCxnSpPr>
          <p:cNvPr id="263" name="Google Shape;263;p34"/>
          <p:cNvCxnSpPr>
            <a:stCxn id="260" idx="3"/>
            <a:endCxn id="261" idx="1"/>
          </p:cNvCxnSpPr>
          <p:nvPr/>
        </p:nvCxnSpPr>
        <p:spPr>
          <a:xfrm>
            <a:off x="1343275" y="3011000"/>
            <a:ext cx="136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4"/>
          <p:cNvCxnSpPr>
            <a:stCxn id="261" idx="3"/>
            <a:endCxn id="265" idx="1"/>
          </p:cNvCxnSpPr>
          <p:nvPr/>
        </p:nvCxnSpPr>
        <p:spPr>
          <a:xfrm>
            <a:off x="3973075" y="3011000"/>
            <a:ext cx="87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4"/>
          <p:cNvSpPr txBox="1"/>
          <p:nvPr/>
        </p:nvSpPr>
        <p:spPr>
          <a:xfrm>
            <a:off x="1436625" y="2627675"/>
            <a:ext cx="11877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서블릿변환</a:t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4843075" y="2657300"/>
            <a:ext cx="1263600" cy="707400"/>
          </a:xfrm>
          <a:prstGeom prst="homePlate">
            <a:avLst>
              <a:gd fmla="val 22571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*.class</a:t>
            </a:r>
            <a:endParaRPr sz="2400"/>
          </a:p>
        </p:txBody>
      </p:sp>
      <p:cxnSp>
        <p:nvCxnSpPr>
          <p:cNvPr id="267" name="Google Shape;267;p34"/>
          <p:cNvCxnSpPr>
            <a:stCxn id="265" idx="3"/>
            <a:endCxn id="262" idx="1"/>
          </p:cNvCxnSpPr>
          <p:nvPr/>
        </p:nvCxnSpPr>
        <p:spPr>
          <a:xfrm>
            <a:off x="6106675" y="3011000"/>
            <a:ext cx="125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34"/>
          <p:cNvSpPr txBox="1"/>
          <p:nvPr/>
        </p:nvSpPr>
        <p:spPr>
          <a:xfrm>
            <a:off x="4103625" y="2627675"/>
            <a:ext cx="803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</a:t>
            </a:r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6313425" y="2627675"/>
            <a:ext cx="803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</a:t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144150" y="1309475"/>
            <a:ext cx="4586700" cy="1263000"/>
          </a:xfrm>
          <a:prstGeom prst="downArrowCallout">
            <a:avLst>
              <a:gd fmla="val 22408" name="adj1"/>
              <a:gd fmla="val 25352" name="adj2"/>
              <a:gd fmla="val 25000" name="adj3"/>
              <a:gd fmla="val 75000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99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&lt;%@ include file=</a:t>
            </a:r>
            <a:r>
              <a:rPr b="1" lang="ko" sz="2400">
                <a:solidFill>
                  <a:srgbClr val="9900FF"/>
                </a:solidFill>
              </a:rPr>
              <a:t>"a.jsp"</a:t>
            </a:r>
            <a:r>
              <a:rPr b="1" lang="ko" sz="2400">
                <a:solidFill>
                  <a:srgbClr val="99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&gt;</a:t>
            </a:r>
            <a:endParaRPr b="1" sz="2400"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수정하게 되면, 서버 캐시를 지우고 다시 로딩하든지,</a:t>
            </a:r>
            <a:endParaRPr>
              <a:solidFill>
                <a:srgbClr val="FF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상위 파일을 수정(touch)하여  </a:t>
            </a:r>
            <a:r>
              <a:rPr b="1" lang="ko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강제로 </a:t>
            </a:r>
            <a:r>
              <a:rPr lang="ko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컴파일 시켜야 한다</a:t>
            </a:r>
            <a:endParaRPr>
              <a:solidFill>
                <a:srgbClr val="FF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3842275" y="3863650"/>
            <a:ext cx="4462500" cy="769800"/>
          </a:xfrm>
          <a:prstGeom prst="wedgeRectCallout">
            <a:avLst>
              <a:gd fmla="val 21110" name="adj1"/>
              <a:gd fmla="val -143438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&lt;jsp:include page="b.jsp"&gt;</a:t>
            </a:r>
            <a:endParaRPr b="1" sz="2400">
              <a:solidFill>
                <a:srgbClr val="99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수정할때마다, 매번 (거의 </a:t>
            </a:r>
            <a:r>
              <a:rPr b="1" lang="ko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자동으로</a:t>
            </a:r>
            <a:r>
              <a:rPr lang="ko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 컴파일 된다.</a:t>
            </a:r>
            <a:endParaRPr>
              <a:solidFill>
                <a:srgbClr val="FF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5150050" y="1284225"/>
            <a:ext cx="3767100" cy="70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</a:rPr>
              <a:t>즉, a.jsp 나 b.jsp 를 수정할때 어떻게 컴파일이 진행되느냐의 문제.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include.jsp 수정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6971575" y="1266325"/>
            <a:ext cx="186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확인해보고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결과 페이지 ‘소스보기’ 로 확인해보자.</a:t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5" y="1180350"/>
            <a:ext cx="6666774" cy="3020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변수 주고 받는지 확인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11700" y="885325"/>
            <a:ext cx="34362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include.jsp</a:t>
            </a:r>
            <a:r>
              <a:rPr lang="ko"/>
              <a:t> 에 추가</a:t>
            </a:r>
            <a:endParaRPr/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25" y="1380996"/>
            <a:ext cx="3496645" cy="1789698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5188500" y="809125"/>
            <a:ext cx="24234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sub2</a:t>
            </a:r>
            <a:r>
              <a:rPr b="1" lang="ko"/>
              <a:t>.jsp</a:t>
            </a:r>
            <a:r>
              <a:rPr lang="ko"/>
              <a:t> 새로 작성</a:t>
            </a:r>
            <a:endParaRPr/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231" y="1286625"/>
            <a:ext cx="3496644" cy="1896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5600" y="3475499"/>
            <a:ext cx="1671300" cy="14257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36"/>
          <p:cNvSpPr/>
          <p:nvPr/>
        </p:nvSpPr>
        <p:spPr>
          <a:xfrm>
            <a:off x="989375" y="3669250"/>
            <a:ext cx="1808400" cy="1048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결과</a:t>
            </a:r>
            <a:endParaRPr sz="2400"/>
          </a:p>
        </p:txBody>
      </p:sp>
      <p:sp>
        <p:nvSpPr>
          <p:cNvPr id="291" name="Google Shape;291;p36"/>
          <p:cNvSpPr/>
          <p:nvPr/>
        </p:nvSpPr>
        <p:spPr>
          <a:xfrm>
            <a:off x="5130400" y="3833050"/>
            <a:ext cx="2201700" cy="943500"/>
          </a:xfrm>
          <a:prstGeom prst="wedgeRoundRectCallout">
            <a:avLst>
              <a:gd fmla="val -65476" name="adj1"/>
              <a:gd fmla="val -14581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‘소스보기’ 로 확인해보자</a:t>
            </a:r>
            <a:endParaRPr/>
          </a:p>
        </p:txBody>
      </p:sp>
      <p:cxnSp>
        <p:nvCxnSpPr>
          <p:cNvPr id="292" name="Google Shape;292;p36"/>
          <p:cNvCxnSpPr>
            <a:stCxn id="288" idx="1"/>
          </p:cNvCxnSpPr>
          <p:nvPr/>
        </p:nvCxnSpPr>
        <p:spPr>
          <a:xfrm flipH="1">
            <a:off x="3689031" y="2235025"/>
            <a:ext cx="988200" cy="3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36"/>
          <p:cNvSpPr/>
          <p:nvPr/>
        </p:nvSpPr>
        <p:spPr>
          <a:xfrm>
            <a:off x="7845700" y="1920175"/>
            <a:ext cx="1247100" cy="661500"/>
          </a:xfrm>
          <a:prstGeom prst="wedgeRoundRectCallout">
            <a:avLst>
              <a:gd fmla="val -65476" name="adj1"/>
              <a:gd fmla="val -14581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단독으론 실행안됨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&lt;jsp:inlude page 로 될까?</a:t>
            </a:r>
            <a:endParaRPr/>
          </a:p>
        </p:txBody>
      </p:sp>
      <p:sp>
        <p:nvSpPr>
          <p:cNvPr id="299" name="Google Shape;299;p37"/>
          <p:cNvSpPr txBox="1"/>
          <p:nvPr>
            <p:ph idx="1" type="body"/>
          </p:nvPr>
        </p:nvSpPr>
        <p:spPr>
          <a:xfrm>
            <a:off x="6670175" y="1266325"/>
            <a:ext cx="2162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과연???</a:t>
            </a:r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 rotWithShape="1">
          <a:blip r:embed="rId3">
            <a:alphaModFix/>
          </a:blip>
          <a:srcRect b="0" l="931" r="0" t="0"/>
          <a:stretch/>
        </p:blipFill>
        <p:spPr>
          <a:xfrm>
            <a:off x="203125" y="1304825"/>
            <a:ext cx="53975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&lt;jsp:include&gt;  와 &lt;jsp:param&gt; 사용해보기</a:t>
            </a:r>
            <a:endParaRPr/>
          </a:p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311700" y="1266325"/>
            <a:ext cx="85206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param.jsp  → 복사 → param2.jsp 생성후 수정</a:t>
            </a:r>
            <a:endParaRPr/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50" y="1860100"/>
            <a:ext cx="4916399" cy="25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450" y="2164174"/>
            <a:ext cx="3074625" cy="1333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9" name="Google Shape;309;p38"/>
          <p:cNvSpPr/>
          <p:nvPr/>
        </p:nvSpPr>
        <p:spPr>
          <a:xfrm>
            <a:off x="5254900" y="2706075"/>
            <a:ext cx="537300" cy="4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액션 태그 란?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00FF"/>
                </a:solidFill>
              </a:rPr>
              <a:t>jsp 페이지 내에서 어떤 동작을 하도록 지시하는 태그</a:t>
            </a:r>
            <a:r>
              <a:rPr b="1" lang="ko" sz="1200"/>
              <a:t>를 의미한다.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	예&gt; 페이지이동(forward), include, param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	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200"/>
              <a:t>‘</a:t>
            </a:r>
            <a:r>
              <a:rPr b="1" lang="ko" sz="1200"/>
              <a:t>웹컨테이너에서 실행’</a:t>
            </a:r>
            <a:r>
              <a:rPr lang="ko" sz="1200"/>
              <a:t>되는 태그,    ‘</a:t>
            </a:r>
            <a:r>
              <a:rPr b="1" lang="ko" sz="1200"/>
              <a:t>결과만 웹브라우저에 전달’</a:t>
            </a:r>
            <a:r>
              <a:rPr lang="ko" sz="1200"/>
              <a:t>되어 출력된다.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	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 sz="1200"/>
              <a:t>자바 빈(bean)연관</a:t>
            </a:r>
            <a:r>
              <a:rPr lang="ko" sz="1200"/>
              <a:t>이 있는 태그이다.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	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종류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	. </a:t>
            </a:r>
            <a:r>
              <a:rPr lang="ko" sz="1200">
                <a:solidFill>
                  <a:srgbClr val="0000FF"/>
                </a:solidFill>
              </a:rPr>
              <a:t>표준 액션</a:t>
            </a:r>
            <a:r>
              <a:rPr lang="ko" sz="1200"/>
              <a:t>(standard action) :jsp 페이지에서 바로 사용할 수 있는 액션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	. </a:t>
            </a:r>
            <a:r>
              <a:rPr lang="ko" sz="1200">
                <a:solidFill>
                  <a:srgbClr val="0000FF"/>
                </a:solidFill>
              </a:rPr>
              <a:t>커스텀 액션</a:t>
            </a:r>
            <a:r>
              <a:rPr lang="ko" sz="1200"/>
              <a:t> (custom action) : 별도의 라이브러리를 설치해서 사용하는 액션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	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표준 액션 사용예&gt;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&lt;jsp:include page="a.jsp" /&gt; // jsp 접두어는 표준 액션을 의미함.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커스텀 액션 사용예&gt;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200"/>
              <a:t>	&lt;c: set var="i" value="0"/&gt;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문서 만들기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49850" y="1266325"/>
            <a:ext cx="514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forward</a:t>
            </a:r>
            <a:r>
              <a:rPr b="1" lang="ko"/>
              <a:t>.jsp</a:t>
            </a:r>
            <a:r>
              <a:rPr lang="ko"/>
              <a:t>  파일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include.jsp</a:t>
            </a:r>
            <a:r>
              <a:rPr lang="ko"/>
              <a:t>  파일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sub</a:t>
            </a:r>
            <a:r>
              <a:rPr b="1" lang="ko"/>
              <a:t>.jsp</a:t>
            </a:r>
            <a:r>
              <a:rPr lang="ko"/>
              <a:t> 파일 생성 :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sub.jsp 파일 작성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2775225"/>
            <a:ext cx="8520600" cy="1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75" y="1304825"/>
            <a:ext cx="4259964" cy="1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</a:rPr>
              <a:t>jsp:forward</a:t>
            </a:r>
            <a:r>
              <a:rPr lang="ko"/>
              <a:t> 테스트 &amp; 결과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656725"/>
            <a:ext cx="32598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forward</a:t>
            </a:r>
            <a:r>
              <a:rPr b="1" lang="ko"/>
              <a:t>.jsp</a:t>
            </a:r>
            <a:r>
              <a:rPr lang="ko"/>
              <a:t> 작성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213025" y="2848300"/>
            <a:ext cx="1335300" cy="39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663675" y="3699325"/>
            <a:ext cx="3012900" cy="6636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3764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 의 내용과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표시된 페이지 주목!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93825" y="4652575"/>
            <a:ext cx="8313300" cy="39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페이지 유지 보수시 ‘공사중’ 표시 등에 활용 가능.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99724"/>
            <a:ext cx="5452347" cy="22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430" y="3327338"/>
            <a:ext cx="5038894" cy="1082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593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</a:rPr>
              <a:t>jsp:include</a:t>
            </a:r>
            <a:r>
              <a:rPr lang="ko"/>
              <a:t> 테스트 &amp; 결과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159300" y="885325"/>
            <a:ext cx="85206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include.jsp</a:t>
            </a:r>
            <a:r>
              <a:rPr lang="ko"/>
              <a:t> 작성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473850" y="4330200"/>
            <a:ext cx="8358600" cy="447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jsp:forward  와 jsp:include 의 차이점!  보이시나요?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2366525" y="3391300"/>
            <a:ext cx="3012900" cy="6636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3764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 의 내용과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표시된 페이지 주목!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97" y="1298272"/>
            <a:ext cx="4810272" cy="197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700" y="2867475"/>
            <a:ext cx="3333625" cy="14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include 동작 잠깐 주목!   :   결과 소스 확인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885325"/>
            <a:ext cx="2846400" cy="18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주의!!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page=”파일” 의 결과 html 코드가 ‘그.대.로’  include 된다…  헉?!?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025" y="771425"/>
            <a:ext cx="5410780" cy="368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228600" y="3340675"/>
            <a:ext cx="3000000" cy="1183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&lt;jsp:include page&gt; 나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&lt;%@ include file&gt; 나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이 결과는 동일함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55375" y="46247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Parameter 건내주기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jsp 액션태그를 사용하여 </a:t>
            </a:r>
            <a:br>
              <a:rPr lang="ko"/>
            </a:br>
            <a:r>
              <a:rPr b="1" lang="ko"/>
              <a:t>&lt;jsp:forward&gt; </a:t>
            </a:r>
            <a:r>
              <a:rPr lang="ko"/>
              <a:t>나</a:t>
            </a:r>
            <a:r>
              <a:rPr b="1" lang="ko"/>
              <a:t>  &lt;jsp:include&gt; 페이지</a:t>
            </a:r>
            <a:r>
              <a:rPr lang="ko"/>
              <a:t>에 parameter 를 건내줄수 있습니다.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