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c6936f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c6936f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sessionName = "id";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sessionValue = "" + Math.floor(Math.random() * 10);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세션생성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setAttribute(String arg0, Object arg1) 두번째 매개변수는 Object 타입이다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session.setAttribute(sessionName, sessionValue);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session 객체는 웹 브라우저와 매핑되므로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해당 웹 브라우저를 닫지 않는 한 같은 창에서 열려진 페이지는 모두 같은 session 객체를 공유하게 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따라서 session 객체의 setAttribute() 메소드를 사용해서 세션의 속성을 지정하게 되면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계속 상태를 유지하는 기능을 사용할 수 있게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alert("&lt;%= sessionName %&gt; 세션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location.href = "sessionList.jsp";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6936f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6936f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c6936f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c6936f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sessionName = "id";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세션 삭제 (name)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session.removeAttribute(sessionName);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alert("&lt;%= sessionName %&gt; 세션 삭제");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location.href = "sessionList.jsp";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c6936fb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c6936f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5f290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5f290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c6936f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c6936f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out.println("---- session.invalidate() 후 -----&lt;br&gt;");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세션 무효화 invalidate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세션의 모든 attribute (이름)을 무효화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심지어 sessionId 마저 무효화.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session.invalidate();  // 세션 무효화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sessionId = session.getId();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sessionInterval = session.getMaxInactiveInterval();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out.println("세션 ID: " + sessionId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out.println("세션 유효시간: " + sessionInterval + "&lt;br&gt;");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'새로고침 하면서'  어떻게 바뀌는지 보자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if(request.isRequestedSessionIdValid()){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out.println("유효한 세션 있습니다...");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out.println("유효한 세션이 없습니다...");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6936fb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6936fb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c6936f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c6936f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b3d3c6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b3d3c6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b3d3c6b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b3d3c6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ac61a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ac61a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fac61a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fac61a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d96c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ed96c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fac61a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fac61a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6936f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c6936f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sessionName, sessionValue;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Enumeration enumeration = session.getAttributeNames();  // Enumeratoin&lt;String&gt;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i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while(enumeration.hasMoreElements()){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sessionName = enumeration.nextElement().toString();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sessionValue = session.getAttribute(sessionName).toString();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out.println((i + 1) + "] " + sessionName + " : " + sessionValue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if(i == 0){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out.println("세션이 없습니다 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c6936f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c6936f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action="sessionCreate.jsp" method="get"&gt;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 type="submit" value="세선생성"&gt;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action="sessionDelete.jsp" method="get"&gt;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 type="submit" value="세션삭제"&gt;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sessionId = session.getId();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sessionInterval = session.getMaxInactiveInterval();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out.println("세션 ID: " + sessionId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out.println("세션 유효시간: " + sessionInterval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c6936f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c6936f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fac61a9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fac61a9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 ( Session 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 생성   sessionCreate.jsp   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3618000" cy="4086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session.setAttribute() 사용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865025"/>
            <a:ext cx="6014100" cy="2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5652375" y="2888750"/>
            <a:ext cx="34155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session 객체는 웹 브라우저와 1:1 매핑되므로 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해당 웹 브라우저를 닫지 않는 한 같은 창에서 열려진 페이지는 모두 같은 session 객체를 공유하게 된다. 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따라서 session 객체의 setAttribute() 메소드를 사용해서 세션의 속성을 지정하게 되면  계속 상태를 유지하는 기능을 사용할 수 있게 된다.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실행화면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5789700" y="3445025"/>
            <a:ext cx="22653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50" y="1418725"/>
            <a:ext cx="2066925" cy="10001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825" y="2853800"/>
            <a:ext cx="1566375" cy="15914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175" y="889600"/>
            <a:ext cx="1848000" cy="17535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3"/>
          <p:cNvSpPr/>
          <p:nvPr/>
        </p:nvSpPr>
        <p:spPr>
          <a:xfrm rot="2879304">
            <a:off x="2540373" y="2702944"/>
            <a:ext cx="838213" cy="1610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 rot="-2701740">
            <a:off x="4893004" y="2846560"/>
            <a:ext cx="838346" cy="161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 삭제   sessionDelete.jsp   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961525"/>
            <a:ext cx="3618000" cy="4086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session.removeAttribute() 사용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50" y="1484025"/>
            <a:ext cx="59912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실행화면 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00" y="771425"/>
            <a:ext cx="1832625" cy="18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900" y="2673650"/>
            <a:ext cx="1432525" cy="14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250" y="727361"/>
            <a:ext cx="1832625" cy="194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 rot="2879304">
            <a:off x="2616573" y="2702944"/>
            <a:ext cx="838213" cy="1610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 rot="-2701740">
            <a:off x="4969204" y="2846560"/>
            <a:ext cx="838346" cy="161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45875" y="191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/>
              <a:t>세션은 브라우저마다 생성된다!     ..   확인해보자.</a:t>
            </a:r>
            <a:endParaRPr sz="29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66325"/>
            <a:ext cx="7860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동일 URL로 브라우저 마다 열어보자.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816050"/>
            <a:ext cx="3818725" cy="2285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350" y="1816050"/>
            <a:ext cx="4048125" cy="26384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1" name="Google Shape;171;p26"/>
          <p:cNvCxnSpPr/>
          <p:nvPr/>
        </p:nvCxnSpPr>
        <p:spPr>
          <a:xfrm rot="10800000">
            <a:off x="3889800" y="3740750"/>
            <a:ext cx="759000" cy="311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 무효화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64500"/>
            <a:ext cx="85206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sessionList.jsp 하단에 코드 추가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719400"/>
            <a:ext cx="3618000" cy="4086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session.invalidate() 사용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750" y="838275"/>
            <a:ext cx="4880750" cy="3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939875" y="2426050"/>
            <a:ext cx="1816500" cy="1292400"/>
          </a:xfrm>
          <a:prstGeom prst="wedgeRoundRectCallout">
            <a:avLst>
              <a:gd fmla="val 87011" name="adj1"/>
              <a:gd fmla="val 2094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추가후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새로고침 할때마다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 아이디가 바뀜을 알수 있다.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세션을</a:t>
            </a:r>
            <a:r>
              <a:rPr lang="ko"/>
              <a:t> 활용한 회원 인증 실습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회원로그인 하고, 이후 세션으로 회원 인증하는 과정을 간단하게 실습합니다.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페이지흐름 구성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3725325" y="2211550"/>
            <a:ext cx="1423800" cy="10653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로그인화면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6925725" y="2057400"/>
            <a:ext cx="1224900" cy="14577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loginOk.jsp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처리</a:t>
            </a:r>
            <a:br>
              <a:rPr lang="ko"/>
            </a:br>
            <a:br>
              <a:rPr lang="ko"/>
            </a:br>
            <a:r>
              <a:rPr lang="ko"/>
              <a:t>성공시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세션</a:t>
            </a:r>
            <a:r>
              <a:rPr lang="ko">
                <a:solidFill>
                  <a:srgbClr val="FF0000"/>
                </a:solidFill>
              </a:rPr>
              <a:t>생성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4" name="Google Shape;194;p29"/>
          <p:cNvCxnSpPr>
            <a:stCxn id="192" idx="3"/>
            <a:endCxn id="193" idx="1"/>
          </p:cNvCxnSpPr>
          <p:nvPr/>
        </p:nvCxnSpPr>
        <p:spPr>
          <a:xfrm>
            <a:off x="5149125" y="2744200"/>
            <a:ext cx="1776600" cy="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9"/>
          <p:cNvSpPr txBox="1"/>
          <p:nvPr/>
        </p:nvSpPr>
        <p:spPr>
          <a:xfrm>
            <a:off x="5543650" y="2321125"/>
            <a:ext cx="1083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id, pw 입력 </a:t>
            </a:r>
            <a:endParaRPr sz="1200"/>
          </a:p>
        </p:txBody>
      </p:sp>
      <p:cxnSp>
        <p:nvCxnSpPr>
          <p:cNvPr id="196" name="Google Shape;196;p29"/>
          <p:cNvCxnSpPr>
            <a:stCxn id="193" idx="2"/>
            <a:endCxn id="192" idx="2"/>
          </p:cNvCxnSpPr>
          <p:nvPr/>
        </p:nvCxnSpPr>
        <p:spPr>
          <a:xfrm flipH="1" rot="5400000">
            <a:off x="5868675" y="1845600"/>
            <a:ext cx="238200" cy="3100800"/>
          </a:xfrm>
          <a:prstGeom prst="bentConnector3">
            <a:avLst>
              <a:gd fmla="val -999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9"/>
          <p:cNvSpPr txBox="1"/>
          <p:nvPr/>
        </p:nvSpPr>
        <p:spPr>
          <a:xfrm>
            <a:off x="5391250" y="3768925"/>
            <a:ext cx="1083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실패</a:t>
            </a:r>
            <a:endParaRPr sz="1200"/>
          </a:p>
        </p:txBody>
      </p:sp>
      <p:sp>
        <p:nvSpPr>
          <p:cNvPr id="198" name="Google Shape;198;p29"/>
          <p:cNvSpPr txBox="1"/>
          <p:nvPr/>
        </p:nvSpPr>
        <p:spPr>
          <a:xfrm>
            <a:off x="5391250" y="3311725"/>
            <a:ext cx="1083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성공</a:t>
            </a:r>
            <a:endParaRPr sz="1200"/>
          </a:p>
        </p:txBody>
      </p:sp>
      <p:sp>
        <p:nvSpPr>
          <p:cNvPr id="199" name="Google Shape;199;p29"/>
          <p:cNvSpPr/>
          <p:nvPr/>
        </p:nvSpPr>
        <p:spPr>
          <a:xfrm>
            <a:off x="1363125" y="2363950"/>
            <a:ext cx="972300" cy="848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logout.jsp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세션</a:t>
            </a:r>
            <a:r>
              <a:rPr lang="ko">
                <a:solidFill>
                  <a:srgbClr val="FF0000"/>
                </a:solidFill>
              </a:rPr>
              <a:t>삭제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0" name="Google Shape;200;p29"/>
          <p:cNvCxnSpPr>
            <a:stCxn id="192" idx="1"/>
            <a:endCxn id="199" idx="3"/>
          </p:cNvCxnSpPr>
          <p:nvPr/>
        </p:nvCxnSpPr>
        <p:spPr>
          <a:xfrm flipH="1">
            <a:off x="2335425" y="2744200"/>
            <a:ext cx="1389900" cy="4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>
            <a:stCxn id="199" idx="1"/>
            <a:endCxn id="192" idx="0"/>
          </p:cNvCxnSpPr>
          <p:nvPr/>
        </p:nvCxnSpPr>
        <p:spPr>
          <a:xfrm flipH="1" rot="10800000">
            <a:off x="1363125" y="2211400"/>
            <a:ext cx="3074100" cy="576600"/>
          </a:xfrm>
          <a:prstGeom prst="bentConnector4">
            <a:avLst>
              <a:gd fmla="val -7746" name="adj1"/>
              <a:gd fmla="val 1412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 txBox="1"/>
          <p:nvPr/>
        </p:nvSpPr>
        <p:spPr>
          <a:xfrm>
            <a:off x="2648050" y="2244925"/>
            <a:ext cx="898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로그아웃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버튼</a:t>
            </a:r>
            <a:endParaRPr sz="1200"/>
          </a:p>
        </p:txBody>
      </p:sp>
      <p:sp>
        <p:nvSpPr>
          <p:cNvPr id="203" name="Google Shape;203;p29"/>
          <p:cNvSpPr txBox="1"/>
          <p:nvPr/>
        </p:nvSpPr>
        <p:spPr>
          <a:xfrm>
            <a:off x="384225" y="827850"/>
            <a:ext cx="8400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login.jsp :  본문 페이지, 반드시 로그인 한 사람만 볼수 있도록 처리 되어야 함.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5597825" y="429250"/>
            <a:ext cx="3269700" cy="4437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2092625" y="429350"/>
            <a:ext cx="3269700" cy="4437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16492"/>
          <a:stretch/>
        </p:blipFill>
        <p:spPr>
          <a:xfrm>
            <a:off x="2245650" y="985750"/>
            <a:ext cx="2691250" cy="125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050" y="2015683"/>
            <a:ext cx="1267275" cy="130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 rotWithShape="1">
          <a:blip r:embed="rId5">
            <a:alphaModFix/>
          </a:blip>
          <a:srcRect b="0" l="0" r="0" t="14037"/>
          <a:stretch/>
        </p:blipFill>
        <p:spPr>
          <a:xfrm>
            <a:off x="2171375" y="3563000"/>
            <a:ext cx="2859725" cy="10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60975"/>
            <a:ext cx="1267275" cy="10154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>
            <a:stCxn id="211" idx="2"/>
            <a:endCxn id="212" idx="3"/>
          </p:cNvCxnSpPr>
          <p:nvPr/>
        </p:nvCxnSpPr>
        <p:spPr>
          <a:xfrm rot="5400000">
            <a:off x="6164487" y="2185475"/>
            <a:ext cx="751800" cy="301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0"/>
          <p:cNvCxnSpPr>
            <a:stCxn id="212" idx="1"/>
            <a:endCxn id="213" idx="2"/>
          </p:cNvCxnSpPr>
          <p:nvPr/>
        </p:nvCxnSpPr>
        <p:spPr>
          <a:xfrm rot="10800000">
            <a:off x="785975" y="3176400"/>
            <a:ext cx="1385400" cy="89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>
            <a:stCxn id="213" idx="0"/>
            <a:endCxn id="210" idx="1"/>
          </p:cNvCxnSpPr>
          <p:nvPr/>
        </p:nvCxnSpPr>
        <p:spPr>
          <a:xfrm rot="-5400000">
            <a:off x="1242787" y="1158225"/>
            <a:ext cx="546000" cy="145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>
            <a:stCxn id="210" idx="3"/>
            <a:endCxn id="211" idx="0"/>
          </p:cNvCxnSpPr>
          <p:nvPr/>
        </p:nvCxnSpPr>
        <p:spPr>
          <a:xfrm>
            <a:off x="4936900" y="1615013"/>
            <a:ext cx="3112800" cy="40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0"/>
          <p:cNvSpPr txBox="1"/>
          <p:nvPr/>
        </p:nvSpPr>
        <p:spPr>
          <a:xfrm>
            <a:off x="6794800" y="942175"/>
            <a:ext cx="1922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id, pw 입력 : 로그인 성공 </a:t>
            </a:r>
            <a:endParaRPr sz="1200"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4800" y="2051925"/>
            <a:ext cx="1267281" cy="13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0"/>
          <p:cNvCxnSpPr>
            <a:stCxn id="210" idx="3"/>
            <a:endCxn id="219" idx="1"/>
          </p:cNvCxnSpPr>
          <p:nvPr/>
        </p:nvCxnSpPr>
        <p:spPr>
          <a:xfrm>
            <a:off x="4936900" y="1615013"/>
            <a:ext cx="757800" cy="10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0"/>
          <p:cNvCxnSpPr>
            <a:stCxn id="219" idx="2"/>
            <a:endCxn id="210" idx="2"/>
          </p:cNvCxnSpPr>
          <p:nvPr/>
        </p:nvCxnSpPr>
        <p:spPr>
          <a:xfrm flipH="1" rot="5400000">
            <a:off x="4404390" y="1431075"/>
            <a:ext cx="1110900" cy="2737200"/>
          </a:xfrm>
          <a:prstGeom prst="bentConnector3">
            <a:avLst>
              <a:gd fmla="val -107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0"/>
          <p:cNvSpPr txBox="1"/>
          <p:nvPr/>
        </p:nvSpPr>
        <p:spPr>
          <a:xfrm>
            <a:off x="5362350" y="1640738"/>
            <a:ext cx="1922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id, pw 입력 : 로그인 실패</a:t>
            </a:r>
            <a:endParaRPr sz="1200"/>
          </a:p>
        </p:txBody>
      </p:sp>
      <p:sp>
        <p:nvSpPr>
          <p:cNvPr id="223" name="Google Shape;223;p30"/>
          <p:cNvSpPr txBox="1"/>
          <p:nvPr/>
        </p:nvSpPr>
        <p:spPr>
          <a:xfrm>
            <a:off x="785975" y="3949600"/>
            <a:ext cx="898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로그아웃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버튼</a:t>
            </a:r>
            <a:endParaRPr sz="1200"/>
          </a:p>
        </p:txBody>
      </p:sp>
      <p:sp>
        <p:nvSpPr>
          <p:cNvPr id="224" name="Google Shape;224;p30"/>
          <p:cNvSpPr txBox="1"/>
          <p:nvPr/>
        </p:nvSpPr>
        <p:spPr>
          <a:xfrm>
            <a:off x="111425" y="429250"/>
            <a:ext cx="1708800" cy="4437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601125" y="77950"/>
            <a:ext cx="898800" cy="4764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logout.jsp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3115725" y="77950"/>
            <a:ext cx="898800" cy="4764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login.jsp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6925725" y="77950"/>
            <a:ext cx="898800" cy="4764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loginOk.jsp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세션이란?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쿠키와 마찬가지로 서버와의 connection 관계를 유지하기 위해서 이용자 정보를 저장하는 객체,  기존의 ‘쿠키’ 가 클라이언트 에 저장되는 반면, </a:t>
            </a:r>
            <a:r>
              <a:rPr b="1" lang="ko">
                <a:solidFill>
                  <a:srgbClr val="0000FF"/>
                </a:solidFill>
              </a:rPr>
              <a:t>‘세션’ 은 서버에 저장</a:t>
            </a:r>
            <a:r>
              <a:rPr lang="ko"/>
              <a:t>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세션은 서버에서만 접근이 가능, 따라서 쿠키보다 </a:t>
            </a:r>
            <a:r>
              <a:rPr b="1" lang="ko">
                <a:solidFill>
                  <a:srgbClr val="0000FF"/>
                </a:solidFill>
              </a:rPr>
              <a:t>보안성</a:t>
            </a:r>
            <a:r>
              <a:rPr lang="ko"/>
              <a:t>이 뛰어나다.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쿠키의 기본 용량이 4KB, 300개로 제한적인 반면에 </a:t>
            </a:r>
            <a:r>
              <a:rPr b="1" lang="ko">
                <a:solidFill>
                  <a:srgbClr val="0000FF"/>
                </a:solidFill>
              </a:rPr>
              <a:t>세션은 데이터에 대한 제한이 없다</a:t>
            </a:r>
            <a:r>
              <a:rPr lang="ko"/>
              <a:t>. WAS 에서는 connection이 만들어지는 브라우저 별로 세션객체를 생성해서 관리함.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세션은 </a:t>
            </a:r>
            <a:r>
              <a:rPr b="1" lang="ko">
                <a:solidFill>
                  <a:srgbClr val="0000FF"/>
                </a:solidFill>
              </a:rPr>
              <a:t>‘브라우저’ 별로 생성</a:t>
            </a:r>
            <a:r>
              <a:rPr lang="ko"/>
              <a:t>되며, </a:t>
            </a:r>
            <a:r>
              <a:rPr lang="ko"/>
              <a:t>각각의 세션은 유니크한 아이디(세션 아이디)로 관리됨.  서버에서 발급한 </a:t>
            </a:r>
            <a:r>
              <a:rPr b="1" lang="ko">
                <a:solidFill>
                  <a:srgbClr val="0000FF"/>
                </a:solidFill>
              </a:rPr>
              <a:t>세션아이디</a:t>
            </a:r>
            <a:r>
              <a:rPr lang="ko"/>
              <a:t>는 클라이언트의 쿠키에 저장된다. (no expiry)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 관련 메소드 </a:t>
            </a:r>
            <a:r>
              <a:rPr lang="ko" sz="3000"/>
              <a:t>( </a:t>
            </a:r>
            <a:r>
              <a:rPr lang="ko" sz="3000">
                <a:solidFill>
                  <a:srgbClr val="0000FF"/>
                </a:solidFill>
              </a:rPr>
              <a:t>session </a:t>
            </a:r>
            <a:r>
              <a:rPr lang="ko" sz="3000"/>
              <a:t>내부객체 메소드)</a:t>
            </a:r>
            <a:endParaRPr sz="30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25"/>
            <a:ext cx="8520600" cy="3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/>
              <a:t>setAttribute()</a:t>
            </a:r>
            <a:r>
              <a:rPr lang="ko" sz="1400"/>
              <a:t> : 세션의 속성 설정      /   ex) session.setAttribute("id", "test");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/>
              <a:t>getAttribute()</a:t>
            </a:r>
            <a:r>
              <a:rPr lang="ko" sz="1400"/>
              <a:t> : 세션에서 데이터를 얻을 때(세션의 속성을 사용할 때)  리턴 타입이 object이다.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/>
              <a:t>                              ex) String id = (String)session.getAttribute("id");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/>
              <a:t>getAttributeNames()</a:t>
            </a:r>
            <a:r>
              <a:rPr lang="ko" sz="1400"/>
              <a:t> : 세션에 저장되어 있는 모든 데이터의 이름을 얻어올 때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/>
              <a:t>removeAttribute()</a:t>
            </a:r>
            <a:r>
              <a:rPr lang="ko" sz="1400"/>
              <a:t> : 세션에서 특정 데이터를 제거한다. / ex) session.removeAttribute("id");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/>
              <a:t>invalidate()</a:t>
            </a:r>
            <a:r>
              <a:rPr lang="ko" sz="1400"/>
              <a:t> : 세션의 모든 데이터를 삭제한다.     ex) session.invalidate();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/>
              <a:t>getId()</a:t>
            </a:r>
            <a:r>
              <a:rPr lang="ko" sz="1400"/>
              <a:t> :  자동생성된 ‘세션 아이디’를 얻어올 때 사용한다.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/>
              <a:t>isNew()</a:t>
            </a:r>
            <a:r>
              <a:rPr lang="ko" sz="1400"/>
              <a:t> : 세션이 최초로 생성되었는지 여부를 알고자 할때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/>
              <a:t>getMaxInactiveInterval()</a:t>
            </a:r>
            <a:r>
              <a:rPr lang="ko" sz="1400"/>
              <a:t> : 세션의 유효시간을 얻어올 때  (세션은 최근에 요청된 시간 기준으로 카운트 됨)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프로젝트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JSP12_Session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파일생성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sessionList.jsp</a:t>
            </a:r>
            <a:r>
              <a:rPr lang="ko"/>
              <a:t>      		// 세션 목록 (이름-값) 리스트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sessionCreate.jsp</a:t>
            </a:r>
            <a:r>
              <a:rPr lang="ko"/>
              <a:t>		// 세션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sessionDelete.jsp</a:t>
            </a:r>
            <a:r>
              <a:rPr lang="ko"/>
              <a:t>		// 세션 삭제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세션목록  sessionList.jsp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732925"/>
            <a:ext cx="5547900" cy="41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session.</a:t>
            </a:r>
            <a:r>
              <a:rPr b="1" lang="ko"/>
              <a:t>getAttributeNames() </a:t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6625"/>
            <a:ext cx="5451825" cy="3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50" y="1716125"/>
            <a:ext cx="6979796" cy="283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6697900" y="1716125"/>
            <a:ext cx="2245200" cy="1106100"/>
          </a:xfrm>
          <a:prstGeom prst="leftArrowCallout">
            <a:avLst>
              <a:gd fmla="val 25000" name="adj1"/>
              <a:gd fmla="val 25000" name="adj2"/>
              <a:gd fmla="val 25000" name="adj3"/>
              <a:gd fmla="val 75099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getAttributeNames 는 Enumeration 객체 리턴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사용법 눈여겨 두세요</a:t>
            </a:r>
            <a:endParaRPr sz="1100"/>
          </a:p>
        </p:txBody>
      </p:sp>
      <p:sp>
        <p:nvSpPr>
          <p:cNvPr id="101" name="Google Shape;101;p18"/>
          <p:cNvSpPr/>
          <p:nvPr/>
        </p:nvSpPr>
        <p:spPr>
          <a:xfrm>
            <a:off x="6230175" y="1145150"/>
            <a:ext cx="2712900" cy="417000"/>
          </a:xfrm>
          <a:prstGeom prst="leftArrowCallout">
            <a:avLst>
              <a:gd fmla="val 25000" name="adj1"/>
              <a:gd fmla="val 25000" name="adj2"/>
              <a:gd fmla="val 25000" name="adj3"/>
              <a:gd fmla="val 75099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import 꼭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sessionList.jsp   에 생성/ 삭제 버튼 추가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780950" y="951075"/>
            <a:ext cx="31035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세션은 브라우저 별로 생성되어 서버 컨테이너에 저장됩니다.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각각 고유 세션아이디가 부여됩니다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세션아이디확인은 </a:t>
            </a:r>
            <a:r>
              <a:rPr b="1" lang="ko" sz="1400"/>
              <a:t>getId()</a:t>
            </a:r>
            <a:br>
              <a:rPr lang="ko" sz="1400"/>
            </a:br>
            <a:br>
              <a:rPr lang="ko" sz="1400"/>
            </a:br>
            <a:r>
              <a:rPr lang="ko" sz="1400"/>
              <a:t>유효시간도 확인은 </a:t>
            </a:r>
            <a:r>
              <a:rPr b="1" lang="ko" sz="1400"/>
              <a:t>getMaxInactiveInterval()</a:t>
            </a:r>
            <a:endParaRPr b="1" sz="14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75" y="847625"/>
            <a:ext cx="5541617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378625" y="3252950"/>
            <a:ext cx="1551900" cy="23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607225" y="3481550"/>
            <a:ext cx="3329100" cy="23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sessionList.jsp 실행결과.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825"/>
            <a:ext cx="5065751" cy="2801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594550" y="3885325"/>
            <a:ext cx="1531200" cy="302700"/>
          </a:xfrm>
          <a:prstGeom prst="wedgeRoundRectCallout">
            <a:avLst>
              <a:gd fmla="val -17666" name="adj1"/>
              <a:gd fmla="val -13480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1800초 = 30분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세션의 유효시간은 어디에 설정?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5541500" y="1037725"/>
            <a:ext cx="32910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Server 의 web.xml</a:t>
            </a:r>
            <a:r>
              <a:rPr lang="ko"/>
              <a:t> 파일에 설정되어 있습니다. (분 단위)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24875"/>
            <a:ext cx="26193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263" y="3161913"/>
            <a:ext cx="7496175" cy="13811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21"/>
          <p:cNvSpPr/>
          <p:nvPr/>
        </p:nvSpPr>
        <p:spPr>
          <a:xfrm rot="5400000">
            <a:off x="2888125" y="2307400"/>
            <a:ext cx="806700" cy="586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