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PT Sans Narrow"/>
      <p:regular r:id="rId67"/>
      <p:bold r:id="rId68"/>
    </p:embeddedFont>
    <p:embeddedFont>
      <p:font typeface="Open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schemas.openxmlformats.org/officeDocument/2006/relationships/font" Target="fonts/OpenSans-bold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italic.fntdata"/><Relationship Id="rId70" Type="http://schemas.openxmlformats.org/officeDocument/2006/relationships/font" Target="fonts/OpenSa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PTSansNarrow-bold.fntdata"/><Relationship Id="rId23" Type="http://schemas.openxmlformats.org/officeDocument/2006/relationships/slide" Target="slides/slide19.xml"/><Relationship Id="rId67" Type="http://schemas.openxmlformats.org/officeDocument/2006/relationships/font" Target="fonts/PTSansNarrow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0a1b07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0a1b07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&lt;jsp:useBean id="person" class="com.lec.jsp.beans.Person" scope="page"/&gt;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&lt;%-- 다음과 같은 일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Person person = new com.test.ex.Person();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&lt;title&gt;자바빈&lt;/title&gt;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&lt;jsp:setProperty name="person" property="name" value="고길동"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&lt;%-- 다음과 같이 대소문자 틀리면 에러다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&lt;jsp:setProperty name="person" property="Name" value="고길동"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&lt;jsp:setProperty name="person" property="age" value="24"/&gt;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&lt;jsp:setProperty name="person" property="id" value="1515"/&gt;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&lt;jsp:setProperty name="person" property="gender" value="남"/&gt;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&lt;%-- 다음과 같은 일을 수행한다.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person.setName("고길동");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person.setAge(24);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person.setId(1515);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person.setGender("남");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이름: &lt;jsp:getProperty name="person" property="name"/&gt;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나이: &lt;jsp:getProperty name="person" property="age"/&gt;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아이디: &lt;jsp:getProperty name="person" property="id"/&gt;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성별: &lt;jsp:getProperty name="person" property="gender"/&gt;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&lt;%-- 다음과 같은 일을 수행한다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&lt;%= person.getName()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&lt;%= person.getAge()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&lt;%= person.getId()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&lt;%= person.getGender()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a1b07b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0a1b07b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cd9f4b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cd9f4b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d9f4b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d9f4b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cd9f4b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cd9f4b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99909e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99909e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bc0943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bc0943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&lt;!DOCTYPE 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&lt;meta charset="UTF-8"&gt;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&lt;title&gt;person form&lt;/title&gt;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&lt;!-- form element 의 name 값들 중요!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Bean 의 필드명과 동일해야 한다!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--&gt;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&lt;form action="BeanBasic.jsp"&gt;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이름: &lt;input type="text" name="name" value="토니 스타크"/&gt;&lt;br&gt;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나이: &lt;input type="number" name="age" value="47"/&gt;&lt;br&gt;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id: &lt;input type="number" name="id" value="8989"/&gt;&lt;br&gt;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성별: &lt;input type="text" name="gender" value="Male"/&gt;&lt;br&gt;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&lt;input type="submit"/&gt;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&lt;/form&gt;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bc09434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bc09434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bc09434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bc09434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bc09434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bc09434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b3c4ff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b3c4ff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bc09434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bc09434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cd9f4b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cd9f4b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cd9f4b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cd9f4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cd9f4b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cd9f4b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cd9f4b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cd9f4b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cd9f4bb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cd9f4bb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d9080c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d9080c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99909b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c99909b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0a1b07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0a1b07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0a1b07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0a1b07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com.test.ex;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CountBean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//멤버변수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private int cntNumber;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//기본 생성자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CountBean(){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System.out.println("CountBean 생성 !!!!");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setCount(int 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cntNumber += n;  // 기존의 값에 더해진다!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int getCount(){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cntNumber;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a1b07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a1b07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0a1b07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0a1b07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0a1b07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0a1b07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&lt;title&gt;page scope&lt;/title&gt;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&lt;h3&gt;Page Scope&lt;/h3&gt;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&lt;b&gt;카운트 초기값을 입력하세요...&lt;/b&gt;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&lt;P&gt;----------------------------------&lt;/P&gt;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&lt;form action="scope1_page1.jsp"&gt;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&lt;!-- 카운터 시작값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type="text" name="count"&gt;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type="submit" value="전송"/&gt;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0a1b07b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0a1b07b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0a1b07b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0a1b07b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scope="page"/&gt;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&lt;jsp:setProperty name="cnt" property="count"/&gt;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위의 setProperty 에선 value 속성이 없다!?  그러면 request시 넘어오는 값에서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form 의 name 값이 count 인것을 받아옵니다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cnt.setCount( Integer.parseInt(request.getParameter("count")));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&lt;h3&gt;page1&lt;br&gt;cnt의 getCount 호출&lt;/h3&gt;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아래와 동일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&lt;%= cnt.getCount()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href="scope1_page2.jsp"&gt;page2로..&lt;/a&gt;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예제를 위해 HTML 기본 태그들 생략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0a1b07b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0a1b07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scope="page"/&gt;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&lt;b&gt;cnt의 getCount 호출&lt;/b&gt;&lt;br/&gt;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href="scope1_page1.jsp"&gt;page1로..&lt;/a&gt;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예제를 위해 HTML 기본 태그들 생략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0a1b07b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0a1b07b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cd9f4b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cd9f4b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0a1b07b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0a1b07b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심각: Servlet.service() for servlet [jsp] in context with path [/jsp_Ex_2] threw exception [Cannot find any information on property 'cound' in a bean of type 'com.test.ex.CountBean'] with root cause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A86E8"/>
                </a:solidFill>
              </a:rPr>
              <a:t>org.apache.jasper.JasperException:</a:t>
            </a:r>
            <a:r>
              <a:rPr lang="ko">
                <a:solidFill>
                  <a:srgbClr val="FF0000"/>
                </a:solidFill>
              </a:rPr>
              <a:t> Cannot find any information on property 'cound' in a bean of type 'com.test.ex.CountBean'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0df06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0df06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0df06d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0df06d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&lt;title&gt;request scope&lt;/title&gt;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&lt;b&gt;카운트 초기값을 입력하세요...&lt;/b&gt;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&lt;P&gt;----------------------------------&lt;/P&gt;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&lt;form action="scope2_request1.jsp"&gt;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&lt;!-- 카운터 시작값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type="text" name="count"&gt;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type="submit" value="전송"/&gt;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0a1b07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0a1b07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0df06d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0df06d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scope="request"/&gt;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&lt;jsp:setProperty name="cnt" property="count"/&gt;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&lt;b&gt;cnt의 getCount 호출&lt;/b&gt;&lt;br/&gt;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href="scope2_request2.jsp"&gt;request2로..&lt;/a&gt;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예제를 위해 HTML 기본 태그들 생략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0df06d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50df06d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scope="request"/&gt;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&lt;h3&gt;request2&lt;br&gt;cnt의 getCount 호출&lt;/h3&gt;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href="scope2_request1.jsp"&gt;request1 으로..&lt;/a&gt;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예제를 위해 HTML 기본 태그들 생략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cd9f4b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cd9f4b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0df06d6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0df06d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&lt;jsp:forward page="scope2_request2.jsp"/&gt;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0df06d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0df06d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0df06d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0df06d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0df06d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0df06d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0df06d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50df06d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0df06d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0df06d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&lt;title&gt;session scope&lt;/title&gt;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&lt;h3&gt;Session Scope&lt;/h3&gt;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&lt;b&gt;카운트 초기값을 입력하세요...&lt;/b&gt;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&lt;P&gt;----------------------------------&lt;/P&gt;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&lt;form action="scope3_session1.jsp"&gt;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&lt;!-- 카운터 시작값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type="text" name="count"&gt;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type="submit" value="전송"/&gt;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0df06d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0df06d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scope="session"/&gt;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&lt;jsp:setProperty name="cnt" property="count"/&gt;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&lt;h3&gt;session1&lt;br&gt;cnt의 getCount 호출&lt;/h3&gt;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href="scope3_session2.jsp"&gt;session2로..&lt;/a&gt;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a1b07b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a1b07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0df06d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0df06d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scope="session"/&gt;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&lt;h3&gt;session2&lt;br&gt;cnt의 getCount 호출&lt;/h3&gt;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href="scope3_session1.jsp"&gt;session1 으로..&lt;/a&gt;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예제를 위해 HTML 기본 태그들 생략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0df06d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0df06d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0df06d6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50df06d6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50df06d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50df06d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50df06d6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50df06d6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50df06d6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50df06d6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0df06d6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50df06d6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0df06d6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0df06d6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&lt;title&gt;application scope&lt;/title&gt;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&lt;h3&gt;Application Scope&lt;/h3&gt;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&lt;b&gt;카운트 초기값을 입력하세요...&lt;/b&gt;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&lt;P&gt;----------------------------------&lt;/P&gt;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&lt;form action="scope4_application1.jsp"&gt;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&lt;!-- 카운터 시작값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type="text" name="count"&gt;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type="submit" value="전송"/&gt;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50df06d6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50df06d6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scope="application"/&gt;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&lt;jsp:setProperty name="cnt" property="count"/&gt;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&lt;h3&gt;application1&lt;br&gt;cnt의 getCount 호출&lt;/h3&gt;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href="scope4_application2.jsp"&gt;application2로..&lt;/a&gt;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예제를 위해 HTML 기본 태그들 생략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0df06d6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0df06d6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 id="cnt" class="com.test.ex.CountBean" scope="application"/&gt;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&lt;h3&gt;application2&lt;br&gt;cnt의 getCount 호출&lt;/h3&gt;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&lt;jsp:getProperty name="cnt" property="count"/&gt;&lt;br/&gt;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href="scope4_application1.jsp"&gt;application1 으로..&lt;/a&gt;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예제를 위해 HTML 기본 태그들 생략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a1b07b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a1b07b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50df06d6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50df06d6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50df06d6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50df06d6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bc094344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bc09434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a1b07b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a1b07b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0a1b07b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0a1b07b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Person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String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int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int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private String gender;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생성자들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Person(){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System.out.println("Person()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Person(String name, int age, int id, String gender)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System.out.println("Person(" + name + ", " + age + ", " + id + ", " + gender + ")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this.age =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this.id =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this.gender = gender;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getter / setter 메소드 정의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getName()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System.out.println("getName()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setName(String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System.out.println("setName(" + name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int getAge()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System.out.println("getAge()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setAge(int age)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System.out.println("setAge(" + age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this.age =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int getId()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System.out.println("getId()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setId(int 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System.out.println("setId(" + id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this.id =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String getGender()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System.out.println("getGender()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gender;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setGender(String gender)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System.out.println("setGender(" + gender + ")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this.gender = gender;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 // end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99909e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99909e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Relationship Id="rId7" Type="http://schemas.openxmlformats.org/officeDocument/2006/relationships/image" Target="../media/image37.png"/><Relationship Id="rId8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62.png"/><Relationship Id="rId7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JSP14 자바빈(JavaBean)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자바커피 원두(Bean)?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useBean,   setPropery,  getProperty 사용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7163469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6406225" y="1266325"/>
            <a:ext cx="242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52482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350"/>
            <a:ext cx="8839200" cy="116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고찰1   jsp:useBean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52400" y="2142650"/>
            <a:ext cx="8520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/>
              <a:t> 속성의 값이 변수명화(?) 되어 생성됨. (기본생성자)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“</a:t>
            </a:r>
            <a:r>
              <a:rPr lang="ko" sz="1200"/>
              <a:t>빈(bean) id”  라 불린다</a:t>
            </a:r>
            <a:endParaRPr sz="1200"/>
          </a:p>
        </p:txBody>
      </p:sp>
      <p:cxnSp>
        <p:nvCxnSpPr>
          <p:cNvPr id="138" name="Google Shape;138;p24"/>
          <p:cNvCxnSpPr/>
          <p:nvPr/>
        </p:nvCxnSpPr>
        <p:spPr>
          <a:xfrm>
            <a:off x="1848300" y="1558925"/>
            <a:ext cx="494700" cy="5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4"/>
          <p:cNvSpPr/>
          <p:nvPr/>
        </p:nvSpPr>
        <p:spPr>
          <a:xfrm>
            <a:off x="5585500" y="2705575"/>
            <a:ext cx="2781900" cy="1152000"/>
          </a:xfrm>
          <a:prstGeom prst="wedgeRoundRectCallout">
            <a:avLst>
              <a:gd fmla="val -66561" name="adj1"/>
              <a:gd fmla="val -4259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기술적으로 정확한 설명은 아니나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일단, 지금은 개념적으로 이렇게 이해해 주세요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8640"/>
            <a:ext cx="9143999" cy="2916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고찰2 : jsp:setProperty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3780925"/>
            <a:ext cx="8520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/>
              <a:t> 속성의 값이 그대로 변수명이 된다.</a:t>
            </a:r>
            <a:br>
              <a:rPr lang="ko"/>
            </a:br>
            <a:r>
              <a:rPr b="1" lang="ko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lang="ko"/>
              <a:t>  속성의 값으로  그대로 앞에 set이 붙여져서 getter/setter 메소드가 호출된다.</a:t>
            </a:r>
            <a:endParaRPr/>
          </a:p>
        </p:txBody>
      </p:sp>
      <p:cxnSp>
        <p:nvCxnSpPr>
          <p:cNvPr id="147" name="Google Shape;147;p25"/>
          <p:cNvCxnSpPr/>
          <p:nvPr/>
        </p:nvCxnSpPr>
        <p:spPr>
          <a:xfrm flipH="1">
            <a:off x="2705550" y="1123350"/>
            <a:ext cx="3295200" cy="115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/>
          <p:nvPr/>
        </p:nvCxnSpPr>
        <p:spPr>
          <a:xfrm flipH="1">
            <a:off x="1181525" y="1087625"/>
            <a:ext cx="2649300" cy="126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5"/>
          <p:cNvSpPr/>
          <p:nvPr/>
        </p:nvSpPr>
        <p:spPr>
          <a:xfrm>
            <a:off x="5585500" y="2705575"/>
            <a:ext cx="2781900" cy="1152000"/>
          </a:xfrm>
          <a:prstGeom prst="wedgeRoundRectCallout">
            <a:avLst>
              <a:gd fmla="val -75502" name="adj1"/>
              <a:gd fmla="val 3589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기술적으로 정확한 설명은 아니나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일단, 지금은 개념적으로 이렇게 이해해 주세요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고찰3: jsp:getProperty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625"/>
            <a:ext cx="8839198" cy="337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/>
          <p:nvPr/>
        </p:nvCxnSpPr>
        <p:spPr>
          <a:xfrm flipH="1">
            <a:off x="1997725" y="1418900"/>
            <a:ext cx="2109600" cy="127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6"/>
          <p:cNvCxnSpPr/>
          <p:nvPr/>
        </p:nvCxnSpPr>
        <p:spPr>
          <a:xfrm flipH="1">
            <a:off x="3248500" y="1428225"/>
            <a:ext cx="3612600" cy="126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useBean + setPropery  사용 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825"/>
            <a:ext cx="8245352" cy="1745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7800"/>
            <a:ext cx="6445124" cy="10751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1024" y="2791950"/>
            <a:ext cx="1638300" cy="17430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7"/>
          <p:cNvSpPr/>
          <p:nvPr/>
        </p:nvSpPr>
        <p:spPr>
          <a:xfrm>
            <a:off x="6419475" y="3333375"/>
            <a:ext cx="971400" cy="52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자바빈을 사용하여, form parameter 받기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809125"/>
            <a:ext cx="85206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form.html</a:t>
            </a:r>
            <a:r>
              <a:rPr lang="ko"/>
              <a:t>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자바빈을 통해서 form 에서 서버로 submit 된 parameter 들을 한번에 받을수 있습니다.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25325"/>
            <a:ext cx="7382061" cy="2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BeanBasic.jsp 에 추가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7325"/>
            <a:ext cx="8839199" cy="18299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19689"/>
            <a:ext cx="8839199" cy="154847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043550" y="275725"/>
            <a:ext cx="18651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콘솔창의 내용도 확인해보자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생성자와 setter/getter 들이 호출된것들을 보자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52425"/>
            <a:ext cx="3830875" cy="1652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1128275"/>
            <a:ext cx="2009775" cy="1676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30"/>
          <p:cNvSpPr/>
          <p:nvPr/>
        </p:nvSpPr>
        <p:spPr>
          <a:xfrm>
            <a:off x="3452075" y="1859575"/>
            <a:ext cx="8409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839201" cy="99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/>
          <p:nvPr/>
        </p:nvSpPr>
        <p:spPr>
          <a:xfrm>
            <a:off x="5585500" y="2705575"/>
            <a:ext cx="2781900" cy="1152000"/>
          </a:xfrm>
          <a:prstGeom prst="wedgeRoundRectCallout">
            <a:avLst>
              <a:gd fmla="val -76911" name="adj1"/>
              <a:gd fmla="val -7707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기술적으로 정확한 설명은 아니나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일단, 지금은 개념적으로 이렇게 이해해 주세요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JavaEE 의 중요한 기술중 하나인 JavaBean 입니다</a:t>
            </a:r>
            <a:br>
              <a:rPr lang="ko"/>
            </a:br>
            <a:r>
              <a:rPr lang="ko"/>
              <a:t>처음 등장하는 만큼.   생각하면서 익혀봅시다.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152400" y="64025"/>
            <a:ext cx="86799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lang="ko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="*"</a:t>
            </a:r>
            <a:r>
              <a:rPr lang="ko" sz="30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  parameter 일괄 처리 가능!</a:t>
            </a:r>
            <a:endParaRPr sz="30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2136"/>
            <a:ext cx="9144000" cy="94842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1571"/>
            <a:ext cx="5249390" cy="948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7975" y="2131571"/>
            <a:ext cx="1952625" cy="16573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32"/>
          <p:cNvSpPr/>
          <p:nvPr/>
        </p:nvSpPr>
        <p:spPr>
          <a:xfrm>
            <a:off x="5661875" y="2392975"/>
            <a:ext cx="8409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실험1 : 만약 name 이 다르다면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266325"/>
            <a:ext cx="8520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jsp:useBean 에서 설정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258950" y="3587950"/>
            <a:ext cx="8429700" cy="12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org.apache.jasper.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JasperException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WAS서버의 JSP 엔진에서 발생되는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온갖 예외 의 기본 예외 클래스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179" y="3616100"/>
            <a:ext cx="3846119" cy="1058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33"/>
          <p:cNvSpPr txBox="1"/>
          <p:nvPr/>
        </p:nvSpPr>
        <p:spPr>
          <a:xfrm>
            <a:off x="152400" y="2649150"/>
            <a:ext cx="8688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org.apache.jasper.JasperException: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 exception occurred processing JSP page /BeanBasic.jsp at line 16</a:t>
            </a:r>
            <a:br>
              <a:rPr lang="ko"/>
            </a:b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802125"/>
            <a:ext cx="8839198" cy="26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실험2: 만약 property 값이 다르다면?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6200" y="2508650"/>
            <a:ext cx="9047700" cy="20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org.apache.jasper.JasperException: </a:t>
            </a:r>
            <a:br>
              <a:rPr lang="ko"/>
            </a:br>
            <a:r>
              <a:rPr lang="ko"/>
              <a:t>Cannot find any information on property 'naMe' in a bean of type 'com.test.ex.Person'</a:t>
            </a:r>
            <a:br>
              <a:rPr lang="ko" sz="2400"/>
            </a:br>
            <a:br>
              <a:rPr lang="ko" sz="2400"/>
            </a:br>
            <a:r>
              <a:rPr lang="ko" sz="2400"/>
              <a:t>** 내부적으로 person.setNaMe() 을 호출하려 했을 것이다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32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실험3 : Bean 의 setter 이름이 다르면?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2799750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잘 동작한다!!</a:t>
            </a:r>
            <a:b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getter/setter 쪽 대소문자는 괜찮다?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setname() 혹은 setName() 을 호출한다.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49815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5920375" y="1230500"/>
            <a:ext cx="3089700" cy="821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Bean 객체 수정시, 가급적 꼭! 꼭!</a:t>
            </a: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서버를 재시작 하길 바랍니다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실험4: setnAme() 으로 하면? 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133100" y="2263975"/>
            <a:ext cx="8520600" cy="190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org.apache.jasper.JasperException: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Can't find a method to write property 'name' of type 'java.lang.String' in a bean of type 'com.test.ex.Person'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8" y="847613"/>
            <a:ext cx="50006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80375" y="3440300"/>
            <a:ext cx="8742300" cy="90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152400" y="15927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실험5: setName()  .. setname() 둘다 있으면?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5032775" y="3684975"/>
            <a:ext cx="35754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</a:t>
            </a:r>
            <a:r>
              <a:rPr lang="ko">
                <a:solidFill>
                  <a:srgbClr val="0000FF"/>
                </a:solidFill>
              </a:rPr>
              <a:t>name</a:t>
            </a:r>
            <a:r>
              <a:rPr lang="ko"/>
              <a:t>() 을 우선적으로 찾는다.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950"/>
            <a:ext cx="4499375" cy="195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35180"/>
            <a:ext cx="44005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50" y="4702676"/>
            <a:ext cx="5785849" cy="2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6159125" y="4592250"/>
            <a:ext cx="2878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N</a:t>
            </a:r>
            <a:r>
              <a:rPr lang="ko" sz="1100"/>
              <a:t>ame 으로 했다고 이게 동작되지는 않는다.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실험6 : 기본생성자 없으면?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67400" y="3074925"/>
            <a:ext cx="84648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 발생 </a:t>
            </a:r>
            <a:br>
              <a:rPr lang="ko"/>
            </a:br>
            <a:r>
              <a:rPr lang="ko">
                <a:solidFill>
                  <a:srgbClr val="695D46"/>
                </a:solidFill>
              </a:rPr>
              <a:t>org.apache.jasper.JasperException: javax.servlet.ServletException: java.lang.</a:t>
            </a:r>
            <a:r>
              <a:rPr b="1" lang="ko">
                <a:solidFill>
                  <a:srgbClr val="695D46"/>
                </a:solidFill>
              </a:rPr>
              <a:t>NoSuchMethodError</a:t>
            </a:r>
            <a:r>
              <a:rPr lang="ko">
                <a:solidFill>
                  <a:srgbClr val="695D46"/>
                </a:solidFill>
              </a:rPr>
              <a:t>: com.test.ex.Person: method &lt;init&gt;()V not found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25" y="1363821"/>
            <a:ext cx="3583150" cy="1494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JavaBean 의 scope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빈의 Scope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자바빈의 영역(Scope)은 총 ‘4가지의 스코프 영역’이 있다.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page(기본값) </a:t>
            </a:r>
            <a:r>
              <a:rPr lang="ko"/>
              <a:t>: 현재 페이지의 범위에만 한정, 페이지 처리가 끝나면 유효하지 않는다.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request </a:t>
            </a:r>
            <a:r>
              <a:rPr lang="ko"/>
              <a:t>: request의 생명주기는 요청을 받고 요청처리를 완료하는 시점이다. 따라서, 빈의 Scope는 request의 생명주기와 같다.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session</a:t>
            </a:r>
            <a:r>
              <a:rPr lang="ko"/>
              <a:t> : 세션의 생명주기는 설정된 유효시간이다. 따라서 빈의 스코프는 세션의 유효시간동안 유효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application</a:t>
            </a:r>
            <a:r>
              <a:rPr lang="ko"/>
              <a:t> :  웹사이트가 실행되는 동안 (즉 웹 어플리케이션이 실행되는 동안) 유효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220850" y="12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CountBean 클래스 파일 작성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159300" y="732925"/>
            <a:ext cx="23784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패키지: </a:t>
            </a:r>
            <a:r>
              <a:rPr b="1" lang="ko"/>
              <a:t>com.test.ex</a:t>
            </a:r>
            <a:br>
              <a:rPr lang="ko"/>
            </a:br>
            <a:r>
              <a:rPr lang="ko"/>
              <a:t>클래스: </a:t>
            </a:r>
            <a:r>
              <a:rPr b="1" lang="ko"/>
              <a:t>CountBean</a:t>
            </a:r>
            <a:endParaRPr b="1"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32727"/>
            <a:ext cx="4208884" cy="3250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/>
          <p:nvPr/>
        </p:nvSpPr>
        <p:spPr>
          <a:xfrm>
            <a:off x="6256175" y="1575025"/>
            <a:ext cx="2582700" cy="872100"/>
          </a:xfrm>
          <a:prstGeom prst="wedgeRoundRectCallout">
            <a:avLst>
              <a:gd fmla="val -110650" name="adj1"/>
              <a:gd fmla="val 98076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 시점 확인을 위해 </a:t>
            </a:r>
            <a:br>
              <a:rPr lang="ko"/>
            </a:br>
            <a:r>
              <a:rPr lang="ko"/>
              <a:t>생성자에 콘솔 출력</a:t>
            </a:r>
            <a:endParaRPr/>
          </a:p>
        </p:txBody>
      </p:sp>
      <p:sp>
        <p:nvSpPr>
          <p:cNvPr id="275" name="Google Shape;275;p41"/>
          <p:cNvSpPr/>
          <p:nvPr/>
        </p:nvSpPr>
        <p:spPr>
          <a:xfrm>
            <a:off x="6125950" y="3616200"/>
            <a:ext cx="2865300" cy="872100"/>
          </a:xfrm>
          <a:prstGeom prst="wedgeRoundRectCallout">
            <a:avLst>
              <a:gd fmla="val -113104" name="adj1"/>
              <a:gd fmla="val -65096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테스트를 위해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setter 호출시 기존값에서 증가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빈 (Bean)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정보의 덩어리, 즉 데이터 저장소(데이터 객체)</a:t>
            </a:r>
            <a:br>
              <a:rPr lang="ko"/>
            </a:br>
            <a:r>
              <a:rPr lang="ko"/>
              <a:t>데이터를 저장하기 위한 </a:t>
            </a:r>
            <a:r>
              <a:rPr b="1" lang="ko"/>
              <a:t>필드</a:t>
            </a:r>
            <a:r>
              <a:rPr lang="ko"/>
              <a:t> +</a:t>
            </a:r>
            <a:br>
              <a:rPr lang="ko"/>
            </a:br>
            <a:r>
              <a:rPr lang="ko"/>
              <a:t>데이터를 컨트롤하는 </a:t>
            </a:r>
            <a:r>
              <a:rPr b="1" lang="ko"/>
              <a:t>getter/setter 메소드를 하나의 쌍</a:t>
            </a:r>
            <a:r>
              <a:rPr lang="ko"/>
              <a:t>으로 가지고 있는 클래스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getter/setter 메소드는 자바빈의 필드에 데이터를 저장하고 조회하는 작업을 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회원가입 페이지의 경우 아이디/패스워드/... 등의 정보를 따로따로 서버에 전송하는 것이 아니라, </a:t>
            </a:r>
            <a:r>
              <a:rPr b="1" lang="ko"/>
              <a:t> ‘하나로 묶어서’ </a:t>
            </a:r>
            <a:r>
              <a:rPr lang="ko"/>
              <a:t>전송하는 것이 더 효율적.  하나로 묶어서 관리하는 메커니즘 으로 자바빈 등장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</a:t>
            </a:r>
            <a:r>
              <a:rPr lang="ko"/>
              <a:t> scope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page(기본값) </a:t>
            </a:r>
            <a:r>
              <a:rPr lang="ko"/>
              <a:t>: 현재 페이지의 범위에만 한정, 페이지 처리가 끝나면 유효하지 않는다.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새파일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scope1_page.html</a:t>
            </a:r>
            <a:br>
              <a:rPr b="1" lang="ko"/>
            </a:br>
            <a:r>
              <a:rPr b="1" lang="ko"/>
              <a:t>scope1_page1.jsp</a:t>
            </a:r>
            <a:br>
              <a:rPr b="1" lang="ko"/>
            </a:br>
            <a:r>
              <a:rPr b="1" lang="ko"/>
              <a:t>scope1_page2.jsp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scope1_page.html 작성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6759375" y="1266325"/>
            <a:ext cx="207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64484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scope1_page1.jsp 파일 작성 ← 자바빈 사용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383025" y="1266325"/>
            <a:ext cx="8449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파일 상단에 자바빈 사용 액션태그 설정</a:t>
            </a:r>
            <a:endParaRPr/>
          </a:p>
        </p:txBody>
      </p:sp>
      <p:sp>
        <p:nvSpPr>
          <p:cNvPr id="295" name="Google Shape;295;p44"/>
          <p:cNvSpPr/>
          <p:nvPr/>
        </p:nvSpPr>
        <p:spPr>
          <a:xfrm>
            <a:off x="167250" y="3413050"/>
            <a:ext cx="2226900" cy="872100"/>
          </a:xfrm>
          <a:prstGeom prst="wedgeRoundRectCallout">
            <a:avLst>
              <a:gd fmla="val 67552" name="adj1"/>
              <a:gd fmla="val -116546" name="adj2"/>
              <a:gd fmla="val 0" name="adj3"/>
            </a:avLst>
          </a:prstGeom>
          <a:solidFill>
            <a:srgbClr val="CFE2F3">
              <a:alpha val="55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useBean 에서의 id 값과</a:t>
            </a:r>
            <a:br>
              <a:rPr lang="ko"/>
            </a:br>
            <a:r>
              <a:rPr lang="ko"/>
              <a:t>setProperty 에서의 name 값이 같아야 한다.</a:t>
            </a:r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98575"/>
            <a:ext cx="7131700" cy="9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/>
          <p:nvPr/>
        </p:nvSpPr>
        <p:spPr>
          <a:xfrm>
            <a:off x="2750075" y="3477150"/>
            <a:ext cx="2711700" cy="1413000"/>
          </a:xfrm>
          <a:prstGeom prst="wedgeRoundRectCallout">
            <a:avLst>
              <a:gd fmla="val 19758" name="adj1"/>
              <a:gd fmla="val -102712" name="adj2"/>
              <a:gd fmla="val 0" name="adj3"/>
            </a:avLst>
          </a:prstGeom>
          <a:solidFill>
            <a:srgbClr val="CFE2F3">
              <a:alpha val="55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serProperty 에 value 가 없다?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setProperty 에선 html request 에서 넘어오는 form 의 name 값 count 인것을 자동으로 받아 옵니다</a:t>
            </a:r>
            <a:endParaRPr/>
          </a:p>
        </p:txBody>
      </p:sp>
      <p:sp>
        <p:nvSpPr>
          <p:cNvPr id="298" name="Google Shape;298;p44"/>
          <p:cNvSpPr/>
          <p:nvPr/>
        </p:nvSpPr>
        <p:spPr>
          <a:xfrm>
            <a:off x="5817700" y="3210150"/>
            <a:ext cx="2582700" cy="872100"/>
          </a:xfrm>
          <a:prstGeom prst="wedgeRoundRectCallout">
            <a:avLst>
              <a:gd fmla="val -85819" name="adj1"/>
              <a:gd fmla="val -100473" name="adj2"/>
              <a:gd fmla="val 0" name="adj3"/>
            </a:avLst>
          </a:prstGeom>
          <a:solidFill>
            <a:srgbClr val="CFE2F3">
              <a:alpha val="55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궁극적으로 </a:t>
            </a:r>
            <a:br>
              <a:rPr lang="ko"/>
            </a:br>
            <a:r>
              <a:rPr lang="ko"/>
              <a:t>CountBean 의 setCount() 호출 됨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scope1_page1</a:t>
            </a:r>
            <a:r>
              <a:rPr lang="ko"/>
              <a:t>.jsp 완성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7080375" y="1266325"/>
            <a:ext cx="175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17123"/>
            <a:ext cx="6199225" cy="1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/>
          <p:nvPr/>
        </p:nvSpPr>
        <p:spPr>
          <a:xfrm>
            <a:off x="5553800" y="3805025"/>
            <a:ext cx="3129900" cy="1073100"/>
          </a:xfrm>
          <a:prstGeom prst="wedgeRoundRectCallout">
            <a:avLst>
              <a:gd fmla="val -59903" name="adj1"/>
              <a:gd fmla="val -213091" name="adj2"/>
              <a:gd fmla="val 0" name="adj3"/>
            </a:avLst>
          </a:prstGeom>
          <a:solidFill>
            <a:srgbClr val="CFE2F3">
              <a:alpha val="55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CountBean 의 getCount() 호출 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&lt;%= cnt.getCount() %&gt; 와 마찬가지 동작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scope1_page2.jsp 작성</a:t>
            </a:r>
            <a:endParaRPr/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5133000" y="3806550"/>
            <a:ext cx="36993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자바빈 의 page scope 일때 어떠한 결과가 보이는 지 테스트 하기 위함</a:t>
            </a:r>
            <a:endParaRPr/>
          </a:p>
        </p:txBody>
      </p:sp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701"/>
            <a:ext cx="7188350" cy="2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951" y="849149"/>
            <a:ext cx="3487484" cy="1089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75" y="1052525"/>
            <a:ext cx="2594299" cy="131778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292625"/>
            <a:ext cx="2625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570275" y="2538325"/>
            <a:ext cx="4345200" cy="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 원리!  꼭 이해를</a:t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2561875" y="1778175"/>
            <a:ext cx="451800" cy="23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/>
          <p:nvPr/>
        </p:nvSpPr>
        <p:spPr>
          <a:xfrm rot="1147283">
            <a:off x="5687549" y="2034200"/>
            <a:ext cx="783953" cy="2365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7"/>
          <p:cNvSpPr/>
          <p:nvPr/>
        </p:nvSpPr>
        <p:spPr>
          <a:xfrm rot="9899705">
            <a:off x="5727705" y="3212650"/>
            <a:ext cx="451908" cy="2366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6635800" y="340875"/>
            <a:ext cx="2158800" cy="545700"/>
          </a:xfrm>
          <a:prstGeom prst="wedgeRoundRectCallout">
            <a:avLst>
              <a:gd fmla="val -58510" name="adj1"/>
              <a:gd fmla="val 9717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548" y="404947"/>
            <a:ext cx="2041900" cy="3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693" y="2385443"/>
            <a:ext cx="2697126" cy="952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47"/>
          <p:cNvSpPr/>
          <p:nvPr/>
        </p:nvSpPr>
        <p:spPr>
          <a:xfrm>
            <a:off x="6817025" y="3644975"/>
            <a:ext cx="2158800" cy="1263600"/>
          </a:xfrm>
          <a:prstGeom prst="wedgeRoundRectCallout">
            <a:avLst>
              <a:gd fmla="val -29973" name="adj1"/>
              <a:gd fmla="val -7723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↑ 다시 빈이 생성된다!</a:t>
            </a:r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7320" y="3568775"/>
            <a:ext cx="2780655" cy="952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5644" y="4271575"/>
            <a:ext cx="1542132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888" y="3735091"/>
            <a:ext cx="1809075" cy="62009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/>
          <p:nvPr/>
        </p:nvSpPr>
        <p:spPr>
          <a:xfrm>
            <a:off x="7431175" y="1393825"/>
            <a:ext cx="1461900" cy="707400"/>
          </a:xfrm>
          <a:prstGeom prst="wedgeRoundRectCallout">
            <a:avLst>
              <a:gd fmla="val -108034" name="adj1"/>
              <a:gd fmla="val 5387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page 넘어가는 순간 빈은 소멸..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</a:t>
            </a:r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5" y="1316550"/>
            <a:ext cx="8831775" cy="1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실험해보자</a:t>
            </a:r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126632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scope_test_1.html 의 &lt;input&gt; 의 name을 다른 이름으로 바꾸면?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scope1_page1.jsp 의 액션 태그에서 property 를 count 가 아닌 다른이름으 로 하면?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CountBean.java 에서 setCount(), getCount() 아닌 다른이름으 로 하면?</a:t>
            </a:r>
            <a:br>
              <a:rPr lang="ko"/>
            </a:br>
            <a:br>
              <a:rPr lang="ko"/>
            </a:br>
            <a:r>
              <a:rPr lang="ko"/>
              <a:t>에러가 나는 것은?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html의 폼 name</a:t>
            </a:r>
            <a:r>
              <a:rPr lang="ko">
                <a:solidFill>
                  <a:srgbClr val="FF0000"/>
                </a:solidFill>
              </a:rPr>
              <a:t>  = </a:t>
            </a:r>
            <a:br>
              <a:rPr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자바빈의 getter/setter 이름</a:t>
            </a:r>
            <a:r>
              <a:rPr lang="ko">
                <a:solidFill>
                  <a:srgbClr val="FF0000"/>
                </a:solidFill>
              </a:rPr>
              <a:t> = </a:t>
            </a:r>
            <a:br>
              <a:rPr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jsp 의 property 이름</a:t>
            </a:r>
            <a:r>
              <a:rPr lang="ko">
                <a:solidFill>
                  <a:srgbClr val="FF0000"/>
                </a:solidFill>
              </a:rPr>
              <a:t> 일치 시켜 주어야 함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scope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request </a:t>
            </a:r>
            <a:r>
              <a:rPr lang="ko"/>
              <a:t>: request의 생명주기는 요청을 받고 요청처리를 완료하는 시점이다. 따라서, 빈의 Scope는 request의 생명주기와 같다.</a:t>
            </a:r>
            <a:br>
              <a:rPr lang="ko"/>
            </a:br>
            <a:br>
              <a:rPr lang="ko"/>
            </a:br>
            <a:r>
              <a:rPr lang="ko"/>
              <a:t>과연 </a:t>
            </a:r>
            <a:r>
              <a:rPr b="1" lang="ko"/>
              <a:t>‘request 생명주기’</a:t>
            </a:r>
            <a:r>
              <a:rPr lang="ko"/>
              <a:t> 란 뭘까?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새파일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scope2_request.html</a:t>
            </a:r>
            <a:br>
              <a:rPr b="1" lang="ko"/>
            </a:br>
            <a:r>
              <a:rPr b="1" lang="ko"/>
              <a:t>scope2_request1.jsp</a:t>
            </a:r>
            <a:br>
              <a:rPr b="1" lang="ko"/>
            </a:br>
            <a:r>
              <a:rPr b="1" lang="ko"/>
              <a:t>scope2_request2.jsp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scope2_request.html 생성</a:t>
            </a:r>
            <a:endParaRPr/>
          </a:p>
        </p:txBody>
      </p:sp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5951725" y="1701225"/>
            <a:ext cx="29568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scope1_page.html 을 복사생성한뒤 수정해도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575"/>
            <a:ext cx="5119426" cy="278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빈 만들기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패키지 선언</a:t>
            </a:r>
            <a:br>
              <a:rPr lang="ko"/>
            </a:br>
            <a:r>
              <a:rPr lang="ko"/>
              <a:t>  com.lec.beans.클래스이름(빈(bean) 클래스명)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필드 선언</a:t>
            </a:r>
            <a:br>
              <a:rPr lang="ko"/>
            </a:br>
            <a:r>
              <a:rPr lang="ko"/>
              <a:t>  private String name; // 이름을 저장할 필드 선언</a:t>
            </a:r>
            <a:br>
              <a:rPr lang="ko"/>
            </a:br>
            <a:r>
              <a:rPr lang="ko"/>
              <a:t>  private String userid; // 아이디를 저장할 필드 선언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getter/setter 메소드</a:t>
            </a:r>
            <a:r>
              <a:rPr lang="ko"/>
              <a:t> 정의 (프로퍼티 방식)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프로퍼티: private 필드를 외부에서 접근하기 위해서 공개형 접근제어자 </a:t>
            </a:r>
            <a:br>
              <a:rPr lang="ko"/>
            </a:br>
            <a:r>
              <a:rPr lang="ko"/>
              <a:t>                    public 으로 메소드를 정의해 놓고 이를 통해서 </a:t>
            </a:r>
            <a:br>
              <a:rPr lang="ko"/>
            </a:br>
            <a:r>
              <a:rPr lang="ko"/>
              <a:t>                    간접적으로 필드에 접근하는 방식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: 필드형태로 기술하고 간접적을 메소드를 호출하는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scope2_request1.jsp 파일 작성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7111025" y="1266325"/>
            <a:ext cx="172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scope 를 request 로 변경!</a:t>
            </a:r>
            <a:endParaRPr/>
          </a:p>
        </p:txBody>
      </p:sp>
      <p:pic>
        <p:nvPicPr>
          <p:cNvPr id="365" name="Google Shape;3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6806225" cy="236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scope2_request2.jsp 파일 작성</a:t>
            </a:r>
            <a:endParaRPr/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7061075" y="1266325"/>
            <a:ext cx="177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756273" cy="201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예제를 동작 시키면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scope2_request1  에서 scope2_request2 로 ‘새로운 request’ 가 발생되고 기존의 </a:t>
            </a:r>
            <a:r>
              <a:rPr b="1" lang="ko"/>
              <a:t>‘request 생명주기’</a:t>
            </a:r>
            <a:r>
              <a:rPr lang="ko"/>
              <a:t>은 끝나게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따라서 scope=request 였던 bean객체도 결국 소멸되었고, 다시 새로 생성된거다.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과연 request 생명주기를 종료하지 않고 넘기는 방법은?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바로 forwarding 이다!!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scope2_request1.jsp 파일 수정 : </a:t>
            </a:r>
            <a:br>
              <a:rPr lang="ko"/>
            </a:br>
            <a:r>
              <a:rPr lang="ko"/>
              <a:t>&lt;jsp:forward&gt; 사용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379525" y="1266325"/>
            <a:ext cx="84528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request scope 의 동작을 확인하기 위해  &lt;a&gt; 대신</a:t>
            </a:r>
            <a:br>
              <a:rPr lang="ko"/>
            </a:br>
            <a:r>
              <a:rPr lang="ko"/>
              <a:t>&lt;jsp:forward&gt; 로 </a:t>
            </a:r>
            <a:r>
              <a:rPr b="1" lang="ko"/>
              <a:t>포워딩 </a:t>
            </a:r>
            <a:r>
              <a:rPr lang="ko"/>
              <a:t>시킨다</a:t>
            </a:r>
            <a:endParaRPr/>
          </a:p>
        </p:txBody>
      </p:sp>
      <p:pic>
        <p:nvPicPr>
          <p:cNvPr id="385" name="Google Shape;3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3025"/>
            <a:ext cx="8839201" cy="73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참고: JSP웹에서 forwarding 하는 3가지 방법</a:t>
            </a:r>
            <a:endParaRPr/>
          </a:p>
        </p:txBody>
      </p:sp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b="1" lang="ko"/>
              <a:t>forward액션</a:t>
            </a:r>
            <a:r>
              <a:rPr lang="ko"/>
              <a:t> : 페이지 이동시킨다.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 이동후 페이지와 이동 전의 페이지는 </a:t>
            </a:r>
            <a:r>
              <a:rPr b="1" lang="ko" u="sng">
                <a:solidFill>
                  <a:srgbClr val="0000FF"/>
                </a:solidFill>
              </a:rPr>
              <a:t>request를 공유</a:t>
            </a:r>
            <a:r>
              <a:rPr lang="ko"/>
              <a:t>를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b="1" lang="ko"/>
              <a:t>response.sendRedirect("result_2.jsp");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. forward 방식과의 차이점은 </a:t>
            </a:r>
            <a:r>
              <a:rPr b="1" lang="ko" u="sng">
                <a:solidFill>
                  <a:srgbClr val="0000FF"/>
                </a:solidFill>
              </a:rPr>
              <a:t>새로운 request를 발생</a:t>
            </a:r>
            <a:r>
              <a:rPr lang="ko"/>
              <a:t>시킨다는 점이다.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. 새로운 요청을 발생시키기 때문에 페이지를 이동시킨 이후에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  로직을 계속 수행한다. </a:t>
            </a:r>
            <a:br>
              <a:rPr lang="ko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ko"/>
              <a:t>3. 자바스크립트의 location.href="result_2.jsp";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. 지정된 url로 이동시킨다.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. href이후로도 계속 로직을 수행함.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b="1" lang="ko"/>
              <a:t> sendRedirect() 비슷</a:t>
            </a:r>
            <a:r>
              <a:rPr lang="ko"/>
              <a:t>하다. (즉 </a:t>
            </a:r>
            <a:r>
              <a:rPr b="1" lang="ko">
                <a:solidFill>
                  <a:srgbClr val="0000FF"/>
                </a:solidFill>
              </a:rPr>
              <a:t>새로운 request 발생</a:t>
            </a:r>
            <a:r>
              <a:rPr lang="ko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/>
              <a:t>   .로직을 수행하지 않도록 하려면 return;해야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400" y="3652663"/>
            <a:ext cx="3711800" cy="12292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7" name="Google Shape;397;p5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3592675" y="2360725"/>
            <a:ext cx="55446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주소줄에는 request1.jsp 이지만,  실제 표시된 페이지는 request2.jsp</a:t>
            </a:r>
            <a:br>
              <a:rPr lang="ko" sz="1200"/>
            </a:br>
            <a:r>
              <a:rPr lang="ko" sz="1200"/>
              <a:t>request1.jsp 를 거쳐 request2.jsp 가 표시되었지만, 입력된 100 값이 그대로 유지되어 표시!   즉! </a:t>
            </a:r>
            <a:r>
              <a:rPr b="1" lang="ko" sz="1200"/>
              <a:t>request 생명주기</a:t>
            </a:r>
            <a:r>
              <a:rPr lang="ko" sz="1200"/>
              <a:t> 가 살아있는 동안 bean객체가 살아있다는 뜻</a:t>
            </a:r>
            <a:endParaRPr sz="1200"/>
          </a:p>
        </p:txBody>
      </p:sp>
      <p:sp>
        <p:nvSpPr>
          <p:cNvPr id="399" name="Google Shape;399;p57"/>
          <p:cNvSpPr/>
          <p:nvPr/>
        </p:nvSpPr>
        <p:spPr>
          <a:xfrm>
            <a:off x="2796475" y="1687875"/>
            <a:ext cx="491400" cy="2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7"/>
          <p:cNvSpPr/>
          <p:nvPr/>
        </p:nvSpPr>
        <p:spPr>
          <a:xfrm rot="7200541">
            <a:off x="2341926" y="2811626"/>
            <a:ext cx="1380224" cy="2795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7"/>
          <p:cNvSpPr/>
          <p:nvPr/>
        </p:nvSpPr>
        <p:spPr>
          <a:xfrm>
            <a:off x="84100" y="2766300"/>
            <a:ext cx="1140900" cy="928800"/>
          </a:xfrm>
          <a:prstGeom prst="wedgeRoundRectCallout">
            <a:avLst>
              <a:gd fmla="val 23825" name="adj1"/>
              <a:gd fmla="val 111273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&lt;a&gt; 는 새로운 request를 발생시키므로</a:t>
            </a:r>
            <a:br>
              <a:rPr lang="ko" sz="1000"/>
            </a:br>
            <a:r>
              <a:rPr lang="ko" sz="1000"/>
              <a:t>bean값이 유지안됨.</a:t>
            </a:r>
            <a:endParaRPr sz="1000"/>
          </a:p>
        </p:txBody>
      </p:sp>
      <p:pic>
        <p:nvPicPr>
          <p:cNvPr id="402" name="Google Shape;40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00" y="1091450"/>
            <a:ext cx="2322500" cy="1564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3" name="Google Shape;40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223" y="445023"/>
            <a:ext cx="5643399" cy="16764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4" name="Google Shape;404;p57"/>
          <p:cNvSpPr/>
          <p:nvPr/>
        </p:nvSpPr>
        <p:spPr>
          <a:xfrm>
            <a:off x="6638250" y="3693675"/>
            <a:ext cx="2156400" cy="1299600"/>
          </a:xfrm>
          <a:prstGeom prst="wedgeRoundRectCallout">
            <a:avLst>
              <a:gd fmla="val -60594" name="adj1"/>
              <a:gd fmla="val -9715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scope2_request1 에서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scope2_request2 를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거치는 동안 CountBean 은 단 한번만 생성되어 있다.</a:t>
            </a:r>
            <a:endParaRPr sz="1100"/>
          </a:p>
        </p:txBody>
      </p:sp>
      <p:pic>
        <p:nvPicPr>
          <p:cNvPr id="405" name="Google Shape;40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548" y="3757747"/>
            <a:ext cx="2041900" cy="3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scope 에서의 흐름도 정리</a:t>
            </a:r>
            <a:endParaRPr/>
          </a:p>
        </p:txBody>
      </p:sp>
      <p:sp>
        <p:nvSpPr>
          <p:cNvPr id="411" name="Google Shape;411;p58"/>
          <p:cNvSpPr txBox="1"/>
          <p:nvPr>
            <p:ph idx="1" type="body"/>
          </p:nvPr>
        </p:nvSpPr>
        <p:spPr>
          <a:xfrm>
            <a:off x="7799025" y="1342525"/>
            <a:ext cx="126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8"/>
          <p:cNvSpPr/>
          <p:nvPr/>
        </p:nvSpPr>
        <p:spPr>
          <a:xfrm>
            <a:off x="163175" y="2348650"/>
            <a:ext cx="1480500" cy="707400"/>
          </a:xfrm>
          <a:prstGeom prst="homePlate">
            <a:avLst>
              <a:gd fmla="val 15328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request.html</a:t>
            </a:r>
            <a:endParaRPr/>
          </a:p>
        </p:txBody>
      </p:sp>
      <p:sp>
        <p:nvSpPr>
          <p:cNvPr id="413" name="Google Shape;413;p58"/>
          <p:cNvSpPr/>
          <p:nvPr/>
        </p:nvSpPr>
        <p:spPr>
          <a:xfrm>
            <a:off x="3287700" y="2348650"/>
            <a:ext cx="1797600" cy="707400"/>
          </a:xfrm>
          <a:prstGeom prst="homePlate">
            <a:avLst>
              <a:gd fmla="val 15328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request1.jsp</a:t>
            </a:r>
            <a:endParaRPr/>
          </a:p>
        </p:txBody>
      </p:sp>
      <p:sp>
        <p:nvSpPr>
          <p:cNvPr id="414" name="Google Shape;414;p58"/>
          <p:cNvSpPr/>
          <p:nvPr/>
        </p:nvSpPr>
        <p:spPr>
          <a:xfrm>
            <a:off x="5497500" y="2348650"/>
            <a:ext cx="1797600" cy="707400"/>
          </a:xfrm>
          <a:prstGeom prst="homePlate">
            <a:avLst>
              <a:gd fmla="val 15328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request2.jsp</a:t>
            </a:r>
            <a:endParaRPr/>
          </a:p>
        </p:txBody>
      </p:sp>
      <p:sp>
        <p:nvSpPr>
          <p:cNvPr id="415" name="Google Shape;415;p58"/>
          <p:cNvSpPr/>
          <p:nvPr/>
        </p:nvSpPr>
        <p:spPr>
          <a:xfrm rot="5400000">
            <a:off x="5136225" y="291475"/>
            <a:ext cx="118800" cy="3801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8"/>
          <p:cNvSpPr txBox="1"/>
          <p:nvPr/>
        </p:nvSpPr>
        <p:spPr>
          <a:xfrm>
            <a:off x="3042450" y="1366800"/>
            <a:ext cx="440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jsp:forward 로 </a:t>
            </a:r>
            <a:r>
              <a:rPr b="1" lang="ko">
                <a:solidFill>
                  <a:srgbClr val="FF00FF"/>
                </a:solidFill>
              </a:rPr>
              <a:t>request</a:t>
            </a:r>
            <a:r>
              <a:rPr b="1" lang="ko">
                <a:solidFill>
                  <a:srgbClr val="0000FF"/>
                </a:solidFill>
              </a:rPr>
              <a:t> 공유</a:t>
            </a:r>
            <a:r>
              <a:rPr lang="ko">
                <a:solidFill>
                  <a:srgbClr val="0000FF"/>
                </a:solidFill>
              </a:rPr>
              <a:t> (</a:t>
            </a:r>
            <a:r>
              <a:rPr lang="ko">
                <a:solidFill>
                  <a:srgbClr val="FF00FF"/>
                </a:solidFill>
              </a:rPr>
              <a:t>request</a:t>
            </a:r>
            <a:r>
              <a:rPr lang="ko">
                <a:solidFill>
                  <a:srgbClr val="0000FF"/>
                </a:solidFill>
              </a:rPr>
              <a:t>가 끝나지 않고 request2.jsp 까지 공유했다가, request2 페이지처리후 request 종료)  </a:t>
            </a:r>
            <a:r>
              <a:rPr lang="ko"/>
              <a:t>그때까지는 bean값 유지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417" name="Google Shape;417;p58"/>
          <p:cNvCxnSpPr>
            <a:stCxn id="412" idx="3"/>
            <a:endCxn id="413" idx="1"/>
          </p:cNvCxnSpPr>
          <p:nvPr/>
        </p:nvCxnSpPr>
        <p:spPr>
          <a:xfrm>
            <a:off x="1643675" y="2702350"/>
            <a:ext cx="16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58"/>
          <p:cNvCxnSpPr>
            <a:stCxn id="413" idx="3"/>
            <a:endCxn id="414" idx="1"/>
          </p:cNvCxnSpPr>
          <p:nvPr/>
        </p:nvCxnSpPr>
        <p:spPr>
          <a:xfrm>
            <a:off x="5085300" y="2702350"/>
            <a:ext cx="4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58"/>
          <p:cNvCxnSpPr>
            <a:stCxn id="414" idx="2"/>
            <a:endCxn id="413" idx="2"/>
          </p:cNvCxnSpPr>
          <p:nvPr/>
        </p:nvCxnSpPr>
        <p:spPr>
          <a:xfrm rot="5400000">
            <a:off x="5236885" y="1951450"/>
            <a:ext cx="600" cy="2209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58"/>
          <p:cNvSpPr txBox="1"/>
          <p:nvPr/>
        </p:nvSpPr>
        <p:spPr>
          <a:xfrm>
            <a:off x="4414050" y="3424200"/>
            <a:ext cx="14805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&lt;a&gt; 클릭</a:t>
            </a:r>
            <a:br>
              <a:rPr lang="ko"/>
            </a:br>
            <a:r>
              <a:rPr lang="ko"/>
              <a:t>새로운 </a:t>
            </a:r>
            <a:r>
              <a:rPr lang="ko">
                <a:solidFill>
                  <a:srgbClr val="FF00FF"/>
                </a:solidFill>
              </a:rPr>
              <a:t>request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21" name="Google Shape;421;p58"/>
          <p:cNvSpPr txBox="1"/>
          <p:nvPr/>
        </p:nvSpPr>
        <p:spPr>
          <a:xfrm>
            <a:off x="1880550" y="3043200"/>
            <a:ext cx="1480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submit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</a:t>
            </a:r>
            <a:r>
              <a:rPr lang="ko">
                <a:solidFill>
                  <a:srgbClr val="FF00FF"/>
                </a:solidFill>
              </a:rPr>
              <a:t>request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 scope</a:t>
            </a:r>
            <a:endParaRPr/>
          </a:p>
        </p:txBody>
      </p:sp>
      <p:sp>
        <p:nvSpPr>
          <p:cNvPr id="427" name="Google Shape;427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session</a:t>
            </a:r>
            <a:r>
              <a:rPr lang="ko"/>
              <a:t> : 세션의 생명주기는 설정된 유효시간이다. 따라서 빈의 스코프는 세션의 유효시간동안 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새파일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scope3_session.html</a:t>
            </a:r>
            <a:br>
              <a:rPr b="1" lang="ko"/>
            </a:br>
            <a:r>
              <a:rPr b="1" lang="ko"/>
              <a:t>scope3_session1.jsp</a:t>
            </a:r>
            <a:br>
              <a:rPr b="1" lang="ko"/>
            </a:br>
            <a:r>
              <a:rPr b="1" lang="ko"/>
              <a:t>scope3_session2.jsp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scope3_session.html 생성</a:t>
            </a:r>
            <a:endParaRPr/>
          </a:p>
        </p:txBody>
      </p:sp>
      <p:sp>
        <p:nvSpPr>
          <p:cNvPr id="433" name="Google Shape;433;p60"/>
          <p:cNvSpPr txBox="1"/>
          <p:nvPr>
            <p:ph idx="1" type="body"/>
          </p:nvPr>
        </p:nvSpPr>
        <p:spPr>
          <a:xfrm>
            <a:off x="5424225" y="1266325"/>
            <a:ext cx="340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5" y="1314475"/>
            <a:ext cx="5119426" cy="291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scope3_session1.jsp 파일 작성</a:t>
            </a:r>
            <a:endParaRPr/>
          </a:p>
        </p:txBody>
      </p:sp>
      <p:sp>
        <p:nvSpPr>
          <p:cNvPr id="440" name="Google Shape;440;p61"/>
          <p:cNvSpPr txBox="1"/>
          <p:nvPr>
            <p:ph idx="1" type="body"/>
          </p:nvPr>
        </p:nvSpPr>
        <p:spPr>
          <a:xfrm>
            <a:off x="6538200" y="1485950"/>
            <a:ext cx="24465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 를 session 으로 변경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이번에는 &lt;jsp:forward&gt; 대신 &lt;a&gt; 사용</a:t>
            </a:r>
            <a:endParaRPr/>
          </a:p>
        </p:txBody>
      </p:sp>
      <p:pic>
        <p:nvPicPr>
          <p:cNvPr id="441" name="Google Shape;44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5" y="1567507"/>
            <a:ext cx="6388075" cy="168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자바빈 과 관련된 액션 태그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&lt;jsp:useBean&gt;</a:t>
            </a:r>
            <a:r>
              <a:rPr lang="ko"/>
              <a:t>         --&gt; 자바 빈을 생성</a:t>
            </a:r>
            <a:br>
              <a:rPr lang="ko"/>
            </a:br>
            <a:r>
              <a:rPr b="1" lang="ko"/>
              <a:t> &lt;jsp:getProperty&gt; </a:t>
            </a:r>
            <a:r>
              <a:rPr lang="ko"/>
              <a:t>  --&gt; 자바 빈에서 정보를 얻어온다.  </a:t>
            </a:r>
            <a:br>
              <a:rPr lang="ko"/>
            </a:br>
            <a:r>
              <a:rPr b="1" lang="ko"/>
              <a:t> &lt;jsp:setProperty&gt; </a:t>
            </a:r>
            <a:r>
              <a:rPr lang="ko"/>
              <a:t>  --&gt; 자바 빈에 정보를 저장한다. </a:t>
            </a:r>
            <a:br>
              <a:rPr lang="ko"/>
            </a:br>
            <a:br>
              <a:rPr lang="ko"/>
            </a:br>
            <a:r>
              <a:rPr b="1" lang="ko" sz="1200"/>
              <a:t>  &lt;jsp:useBean&gt; 기본 형식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     &lt;jsp:useBean class="클래스 풀 네임" id=</a:t>
            </a:r>
            <a:r>
              <a:rPr lang="ko" sz="1200">
                <a:highlight>
                  <a:srgbClr val="00FFFF"/>
                </a:highlight>
              </a:rPr>
              <a:t>"빈 이름"</a:t>
            </a:r>
            <a:r>
              <a:rPr lang="ko" sz="1200"/>
              <a:t> [scope="범위"] /&gt;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200"/>
              <a:t>  &lt;jsp:getProperty&gt; 형식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     &lt;jsp:getProperty name=</a:t>
            </a:r>
            <a:r>
              <a:rPr lang="ko" sz="1200">
                <a:highlight>
                  <a:srgbClr val="00FFFF"/>
                </a:highlight>
              </a:rPr>
              <a:t>"빈 이름"</a:t>
            </a:r>
            <a:r>
              <a:rPr lang="ko" sz="1200"/>
              <a:t> property="프로퍼티 이름"/&gt;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      :회원의 이름을 얻기 위해서 getName()호출하는 것과 같음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200"/>
              <a:t>  &lt;jsp:setProperty&gt;형식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ko" sz="1200"/>
              <a:t>     &lt;jsp:setProperty name=</a:t>
            </a:r>
            <a:r>
              <a:rPr lang="ko" sz="1200">
                <a:highlight>
                  <a:srgbClr val="00FFFF"/>
                </a:highlight>
              </a:rPr>
              <a:t>"빈 이름"</a:t>
            </a:r>
            <a:r>
              <a:rPr lang="ko" sz="1200"/>
              <a:t> property="프로퍼티 이름" value="값"/&gt;</a:t>
            </a:r>
            <a:endParaRPr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scope3_session2.jsp 파일 작성</a:t>
            </a:r>
            <a:endParaRPr/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2347025" y="3485600"/>
            <a:ext cx="64854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179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100" y="887438"/>
            <a:ext cx="2628900" cy="1485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4" name="Google Shape;45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300" y="2881125"/>
            <a:ext cx="2326128" cy="13904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5" name="Google Shape;455;p63"/>
          <p:cNvPicPr preferRelativeResize="0"/>
          <p:nvPr/>
        </p:nvPicPr>
        <p:blipFill rotWithShape="1">
          <a:blip r:embed="rId5">
            <a:alphaModFix/>
          </a:blip>
          <a:srcRect b="0" l="0" r="37826" t="20394"/>
          <a:stretch/>
        </p:blipFill>
        <p:spPr>
          <a:xfrm>
            <a:off x="115250" y="935175"/>
            <a:ext cx="2354150" cy="13904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6" name="Google Shape;456;p63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실행해보기</a:t>
            </a:r>
            <a:endParaRPr/>
          </a:p>
        </p:txBody>
      </p:sp>
      <p:sp>
        <p:nvSpPr>
          <p:cNvPr id="457" name="Google Shape;457;p63"/>
          <p:cNvSpPr txBox="1"/>
          <p:nvPr>
            <p:ph idx="1" type="body"/>
          </p:nvPr>
        </p:nvSpPr>
        <p:spPr>
          <a:xfrm>
            <a:off x="311700" y="4348575"/>
            <a:ext cx="85206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&lt;a&gt; 로 클릭해서 넘어가는 것은 새로운 request 가 발생함에도 불구하고 bean의 값이 그대로 유지되어 표시됨을 확인 가능.   이는 같은 session 내이기 때문에 가능.</a:t>
            </a:r>
            <a:endParaRPr/>
          </a:p>
        </p:txBody>
      </p:sp>
      <p:sp>
        <p:nvSpPr>
          <p:cNvPr id="458" name="Google Shape;458;p63"/>
          <p:cNvSpPr/>
          <p:nvPr/>
        </p:nvSpPr>
        <p:spPr>
          <a:xfrm>
            <a:off x="2469400" y="1790800"/>
            <a:ext cx="578400" cy="12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3"/>
          <p:cNvSpPr/>
          <p:nvPr/>
        </p:nvSpPr>
        <p:spPr>
          <a:xfrm>
            <a:off x="5640900" y="1660900"/>
            <a:ext cx="510600" cy="12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6175" y="932925"/>
            <a:ext cx="2354150" cy="1432597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1" name="Google Shape;461;p63"/>
          <p:cNvSpPr/>
          <p:nvPr/>
        </p:nvSpPr>
        <p:spPr>
          <a:xfrm rot="8999996">
            <a:off x="5564527" y="2850209"/>
            <a:ext cx="994198" cy="129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3"/>
          <p:cNvSpPr/>
          <p:nvPr/>
        </p:nvSpPr>
        <p:spPr>
          <a:xfrm>
            <a:off x="6328275" y="1772800"/>
            <a:ext cx="578400" cy="3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3"/>
          <p:cNvSpPr/>
          <p:nvPr/>
        </p:nvSpPr>
        <p:spPr>
          <a:xfrm>
            <a:off x="3280275" y="3677800"/>
            <a:ext cx="578400" cy="3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3"/>
          <p:cNvSpPr/>
          <p:nvPr/>
        </p:nvSpPr>
        <p:spPr>
          <a:xfrm rot="-1796272">
            <a:off x="5717003" y="3002602"/>
            <a:ext cx="994268" cy="129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3"/>
          <p:cNvSpPr/>
          <p:nvPr/>
        </p:nvSpPr>
        <p:spPr>
          <a:xfrm>
            <a:off x="5582675" y="113225"/>
            <a:ext cx="3591900" cy="609600"/>
          </a:xfrm>
          <a:prstGeom prst="wedgeRoundRectCallout">
            <a:avLst>
              <a:gd fmla="val -63679" name="adj1"/>
              <a:gd fmla="val 10615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CountBean 은 단 한번만 생성.  세션 내내 재생성 안됨</a:t>
            </a:r>
            <a:endParaRPr sz="1100"/>
          </a:p>
        </p:txBody>
      </p:sp>
      <p:pic>
        <p:nvPicPr>
          <p:cNvPr id="466" name="Google Shape;466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7100" y="110625"/>
            <a:ext cx="1674447" cy="3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00" y="2075948"/>
            <a:ext cx="2001675" cy="124821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2" name="Google Shape;472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 scope 이기에 이런 결과도 나옴.</a:t>
            </a:r>
            <a:endParaRPr/>
          </a:p>
        </p:txBody>
      </p:sp>
      <p:sp>
        <p:nvSpPr>
          <p:cNvPr id="473" name="Google Shape;473;p64"/>
          <p:cNvSpPr txBox="1"/>
          <p:nvPr>
            <p:ph idx="1" type="body"/>
          </p:nvPr>
        </p:nvSpPr>
        <p:spPr>
          <a:xfrm>
            <a:off x="82000" y="1076225"/>
            <a:ext cx="85206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session1</a:t>
            </a:r>
            <a:r>
              <a:rPr lang="ko" sz="1400"/>
              <a:t>.jsp 로 넘어간뒤 </a:t>
            </a:r>
            <a:r>
              <a:rPr b="1" lang="ko" sz="1400"/>
              <a:t>‘새로고침’</a:t>
            </a:r>
            <a:r>
              <a:rPr lang="ko" sz="1400"/>
              <a:t> 하면.   값이 증가됨을 알수 있다.</a:t>
            </a:r>
            <a:br>
              <a:rPr lang="ko" sz="1400"/>
            </a:br>
            <a:r>
              <a:rPr lang="ko" sz="1400"/>
              <a:t>&lt;jsp:setProperty&gt; 를 통해 session 스코프에서 동작하는 bean 의 setCount() 함수가 호출되어 값을 증가시키기 때문!</a:t>
            </a:r>
            <a:endParaRPr sz="1400"/>
          </a:p>
        </p:txBody>
      </p:sp>
      <p:sp>
        <p:nvSpPr>
          <p:cNvPr id="474" name="Google Shape;474;p64"/>
          <p:cNvSpPr/>
          <p:nvPr/>
        </p:nvSpPr>
        <p:spPr>
          <a:xfrm>
            <a:off x="2312275" y="2556775"/>
            <a:ext cx="5784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4"/>
          <p:cNvSpPr/>
          <p:nvPr/>
        </p:nvSpPr>
        <p:spPr>
          <a:xfrm rot="5400000">
            <a:off x="5947550" y="2660325"/>
            <a:ext cx="477000" cy="601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4"/>
          <p:cNvSpPr/>
          <p:nvPr/>
        </p:nvSpPr>
        <p:spPr>
          <a:xfrm>
            <a:off x="589250" y="3885100"/>
            <a:ext cx="3514800" cy="888900"/>
          </a:xfrm>
          <a:prstGeom prst="wedgeRoundRectCallout">
            <a:avLst>
              <a:gd fmla="val 65957" name="adj1"/>
              <a:gd fmla="val 1853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심지어 서버를 restart 해도 bean의 이전 값이 유지되고 있을 것이다.   (</a:t>
            </a:r>
            <a:r>
              <a:rPr lang="ko">
                <a:solidFill>
                  <a:srgbClr val="FF0000"/>
                </a:solidFill>
              </a:rPr>
              <a:t>session 이 유지되고 있기 때문!)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77" name="Google Shape;4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141" y="1999750"/>
            <a:ext cx="2205459" cy="1406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8" name="Google Shape;47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488" y="3477700"/>
            <a:ext cx="2543175" cy="1485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9" name="Google Shape;479;p64"/>
          <p:cNvSpPr/>
          <p:nvPr/>
        </p:nvSpPr>
        <p:spPr>
          <a:xfrm>
            <a:off x="6640500" y="2402850"/>
            <a:ext cx="1228200" cy="575700"/>
          </a:xfrm>
          <a:prstGeom prst="wedgeRoundRectCallout">
            <a:avLst>
              <a:gd fmla="val -66669" name="adj1"/>
              <a:gd fmla="val 5223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새로고침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설정은 어디서?</a:t>
            </a:r>
            <a:endParaRPr/>
          </a:p>
        </p:txBody>
      </p:sp>
      <p:sp>
        <p:nvSpPr>
          <p:cNvPr id="485" name="Google Shape;485;p65"/>
          <p:cNvSpPr txBox="1"/>
          <p:nvPr>
            <p:ph idx="1" type="body"/>
          </p:nvPr>
        </p:nvSpPr>
        <p:spPr>
          <a:xfrm>
            <a:off x="311700" y="1266325"/>
            <a:ext cx="85206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세션 단원에서 배웠듯이 tomcat 서버에서 세팅된 값으로 세션이 유지됩니다.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server 의 web.xml 파일!    (디폴트로 30분이 설정되어 있슴)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815225"/>
            <a:ext cx="17907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700" y="2786650"/>
            <a:ext cx="42672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session scope 소멸 시점</a:t>
            </a:r>
            <a:endParaRPr/>
          </a:p>
        </p:txBody>
      </p:sp>
      <p:sp>
        <p:nvSpPr>
          <p:cNvPr id="493" name="Google Shape;493;p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 스코프 나 request 스코프는 해당 page 나 request 가 끝나면 bean 이 소멸되지만,  </a:t>
            </a:r>
            <a:br>
              <a:rPr lang="ko"/>
            </a:br>
            <a:r>
              <a:rPr lang="ko"/>
              <a:t>session 스코프 bean은  세팅된 session 시간이 지나기 전까지 해당 bean 값 유효.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즉, 디폴트 값 30분 인 경우, 해당 bean이 30분 동안 쓰이지 않으면 소멸됨.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highlight>
                  <a:srgbClr val="D9EAD3"/>
                </a:highlight>
              </a:rPr>
              <a:t>실습:  서버 session 세팅을 1분으로 설정해보고 시도해보세요.</a:t>
            </a:r>
            <a:endParaRPr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임의로 session 을 삭제하기.</a:t>
            </a:r>
            <a:endParaRPr/>
          </a:p>
        </p:txBody>
      </p:sp>
      <p:sp>
        <p:nvSpPr>
          <p:cNvPr id="499" name="Google Shape;499;p67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session.invalidate() </a:t>
            </a:r>
            <a:r>
              <a:rPr lang="ko"/>
              <a:t>를 실행하면 기존 세션이 삭제됩니다.</a:t>
            </a:r>
            <a:br>
              <a:rPr lang="ko"/>
            </a:br>
            <a:r>
              <a:rPr lang="ko"/>
              <a:t>scope3_session1.jsp 하단에 아래 라인 추가하고 테스트해보세요~</a:t>
            </a:r>
            <a:br>
              <a:rPr lang="ko"/>
            </a:br>
            <a:endParaRPr/>
          </a:p>
        </p:txBody>
      </p:sp>
      <p:pic>
        <p:nvPicPr>
          <p:cNvPr id="500" name="Google Shape;5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78525"/>
            <a:ext cx="7905750" cy="790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scope</a:t>
            </a:r>
            <a:endParaRPr/>
          </a:p>
        </p:txBody>
      </p:sp>
      <p:sp>
        <p:nvSpPr>
          <p:cNvPr id="506" name="Google Shape;506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서버에서 웹어플리케이션이 가동되는 동안 bean 의 값이 유지됨.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서버를 </a:t>
            </a:r>
            <a:r>
              <a:rPr b="1" lang="ko">
                <a:solidFill>
                  <a:srgbClr val="FF0000"/>
                </a:solidFill>
              </a:rPr>
              <a:t>종료</a:t>
            </a:r>
            <a:r>
              <a:rPr b="1" lang="ko">
                <a:solidFill>
                  <a:srgbClr val="FF0000"/>
                </a:solidFill>
              </a:rPr>
              <a:t> </a:t>
            </a:r>
            <a:r>
              <a:rPr lang="ko"/>
              <a:t>하거나, 해당 웹어플리케이션이 종료하는 경우, bean값 소멸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새파일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scope4_application.html</a:t>
            </a:r>
            <a:br>
              <a:rPr b="1" lang="ko"/>
            </a:br>
            <a:r>
              <a:rPr b="1" lang="ko"/>
              <a:t>scope4_application1.jsp</a:t>
            </a:r>
            <a:br>
              <a:rPr b="1" lang="ko"/>
            </a:br>
            <a:r>
              <a:rPr b="1" lang="ko"/>
              <a:t>scope4_application2.jsp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scope4_application.html 생성</a:t>
            </a:r>
            <a:endParaRPr/>
          </a:p>
        </p:txBody>
      </p:sp>
      <p:sp>
        <p:nvSpPr>
          <p:cNvPr id="512" name="Google Shape;512;p69"/>
          <p:cNvSpPr txBox="1"/>
          <p:nvPr>
            <p:ph idx="1" type="body"/>
          </p:nvPr>
        </p:nvSpPr>
        <p:spPr>
          <a:xfrm>
            <a:off x="5424225" y="1266325"/>
            <a:ext cx="340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000"/>
            <a:ext cx="5119424" cy="299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scope4_application1</a:t>
            </a:r>
            <a:r>
              <a:rPr lang="ko"/>
              <a:t>.jsp 파일 작성</a:t>
            </a:r>
            <a:endParaRPr/>
          </a:p>
        </p:txBody>
      </p:sp>
      <p:sp>
        <p:nvSpPr>
          <p:cNvPr id="519" name="Google Shape;519;p70"/>
          <p:cNvSpPr txBox="1"/>
          <p:nvPr>
            <p:ph idx="1" type="body"/>
          </p:nvPr>
        </p:nvSpPr>
        <p:spPr>
          <a:xfrm>
            <a:off x="7111025" y="1266325"/>
            <a:ext cx="172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 를 session 으로 변경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이번에는 &lt;jsp:forward&gt; 대신 &lt;a&gt; 사용</a:t>
            </a:r>
            <a:endParaRPr/>
          </a:p>
        </p:txBody>
      </p:sp>
      <p:pic>
        <p:nvPicPr>
          <p:cNvPr id="520" name="Google Shape;52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84450"/>
            <a:ext cx="6806225" cy="184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scope4_application2.jsp 파일 작성</a:t>
            </a:r>
            <a:endParaRPr/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65825" y="3485600"/>
            <a:ext cx="64854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00" y="1457225"/>
            <a:ext cx="7164325" cy="20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 생성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JSP14_JavaBean</a:t>
            </a:r>
            <a:br>
              <a:rPr b="1" lang="ko"/>
            </a:br>
            <a:br>
              <a:rPr b="1" lang="ko"/>
            </a:b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실행하기</a:t>
            </a:r>
            <a:endParaRPr/>
          </a:p>
        </p:txBody>
      </p:sp>
      <p:sp>
        <p:nvSpPr>
          <p:cNvPr id="533" name="Google Shape;533;p72"/>
          <p:cNvSpPr txBox="1"/>
          <p:nvPr>
            <p:ph idx="1" type="body"/>
          </p:nvPr>
        </p:nvSpPr>
        <p:spPr>
          <a:xfrm>
            <a:off x="311700" y="4094825"/>
            <a:ext cx="85206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직접 해보자.</a:t>
            </a:r>
            <a:endParaRPr/>
          </a:p>
        </p:txBody>
      </p:sp>
      <p:pic>
        <p:nvPicPr>
          <p:cNvPr id="534" name="Google Shape;53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46" y="858400"/>
            <a:ext cx="2334814" cy="13982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5" name="Google Shape;53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898" y="771425"/>
            <a:ext cx="2245425" cy="13982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6" name="Google Shape;53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863" y="897925"/>
            <a:ext cx="2094735" cy="1319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7" name="Google Shape;53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663" y="2684450"/>
            <a:ext cx="1851800" cy="11349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8" name="Google Shape;538;p72"/>
          <p:cNvSpPr/>
          <p:nvPr/>
        </p:nvSpPr>
        <p:spPr>
          <a:xfrm>
            <a:off x="2558950" y="1545600"/>
            <a:ext cx="7038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2"/>
          <p:cNvSpPr/>
          <p:nvPr/>
        </p:nvSpPr>
        <p:spPr>
          <a:xfrm>
            <a:off x="5530750" y="1621800"/>
            <a:ext cx="7038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2213" y="3388575"/>
            <a:ext cx="2094735" cy="1319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1" name="Google Shape;541;p72"/>
          <p:cNvSpPr/>
          <p:nvPr/>
        </p:nvSpPr>
        <p:spPr>
          <a:xfrm rot="8100000">
            <a:off x="2616210" y="2689610"/>
            <a:ext cx="1329219" cy="1790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2"/>
          <p:cNvSpPr/>
          <p:nvPr/>
        </p:nvSpPr>
        <p:spPr>
          <a:xfrm rot="8100000">
            <a:off x="5426152" y="2747779"/>
            <a:ext cx="1931250" cy="1790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2"/>
          <p:cNvSpPr/>
          <p:nvPr/>
        </p:nvSpPr>
        <p:spPr>
          <a:xfrm>
            <a:off x="3659300" y="2684350"/>
            <a:ext cx="1066500" cy="396600"/>
          </a:xfrm>
          <a:prstGeom prst="wedgeRoundRectCallout">
            <a:avLst>
              <a:gd fmla="val -75192" name="adj1"/>
              <a:gd fmla="val -2742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새로고침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종료 STOP</a:t>
            </a:r>
            <a:endParaRPr/>
          </a:p>
        </p:txBody>
      </p:sp>
      <p:sp>
        <p:nvSpPr>
          <p:cNvPr id="549" name="Google Shape;549;p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이클립스환경에서 서버를 </a:t>
            </a:r>
            <a:r>
              <a:rPr b="1" lang="ko"/>
              <a:t>재가동 </a:t>
            </a:r>
            <a:r>
              <a:rPr lang="ko"/>
              <a:t>한다고 웹서버가 </a:t>
            </a:r>
            <a:r>
              <a:rPr b="1" lang="ko"/>
              <a:t>종료</a:t>
            </a:r>
            <a:r>
              <a:rPr lang="ko"/>
              <a:t>되는 건 아니다.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웹 종료를 하려면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반드시 서버를 STOP 해야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서버 STOP 한뒤에 다시 시작하여 application scope 의 동작을 확인해 봅시다.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&lt;jsp:useBean&gt; 액션태그 사용 감소...</a:t>
            </a:r>
            <a:endParaRPr/>
          </a:p>
        </p:txBody>
      </p:sp>
      <p:sp>
        <p:nvSpPr>
          <p:cNvPr id="555" name="Google Shape;555;p74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나중에 MVC 모델을 사용하는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로직을 자바클래스 내에서 처리하기 때문에..</a:t>
            </a:r>
            <a:br>
              <a:rPr lang="ko"/>
            </a:br>
            <a:r>
              <a:rPr lang="ko"/>
              <a:t>특히 스프링 같은 MVC 프레임웍을 사용하는 경우는 &lt;jsp:useBean&gt; 을 사용할일이 거의 없어진다.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게다가, JSP 2.0 부터 추가된 EL 을 사용하면 좀더 간결해진다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액션태그 → </a:t>
            </a:r>
            <a:r>
              <a:rPr lang="ko">
                <a:solidFill>
                  <a:srgbClr val="0000FF"/>
                </a:solidFill>
              </a:rPr>
              <a:t>&lt;jsp:getProperty name=</a:t>
            </a:r>
            <a:r>
              <a:rPr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">
                <a:solidFill>
                  <a:srgbClr val="0000FF"/>
                </a:solidFill>
              </a:rPr>
              <a:t>person</a:t>
            </a:r>
            <a:r>
              <a:rPr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">
                <a:solidFill>
                  <a:srgbClr val="0000FF"/>
                </a:solidFill>
              </a:rPr>
              <a:t> property=</a:t>
            </a:r>
            <a:r>
              <a:rPr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">
                <a:solidFill>
                  <a:srgbClr val="0000FF"/>
                </a:solidFill>
              </a:rPr>
              <a:t>name</a:t>
            </a:r>
            <a:r>
              <a:rPr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">
                <a:solidFill>
                  <a:srgbClr val="0000FF"/>
                </a:solidFill>
              </a:rPr>
              <a:t>/&gt;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EL → </a:t>
            </a:r>
            <a:r>
              <a:rPr lang="ko">
                <a:solidFill>
                  <a:srgbClr val="9900FF"/>
                </a:solidFill>
              </a:rPr>
              <a:t>${person.name}</a:t>
            </a:r>
            <a:br>
              <a:rPr lang="ko"/>
            </a:br>
            <a:br>
              <a:rPr lang="ko"/>
            </a:br>
            <a:r>
              <a:rPr lang="ko"/>
              <a:t>그러나, JSP 만으로 작성하는 경우는 &lt;jsp:useBean&gt; 액션태그 사용함.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 클래스 생성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59300" y="1113925"/>
            <a:ext cx="3363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서블릿이 아니라</a:t>
            </a:r>
            <a:br>
              <a:rPr lang="ko"/>
            </a:br>
            <a:r>
              <a:rPr lang="ko">
                <a:solidFill>
                  <a:srgbClr val="FF0000"/>
                </a:solidFill>
              </a:rPr>
              <a:t>자바 클래스 생성!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패키지: </a:t>
            </a:r>
            <a:r>
              <a:rPr b="1" lang="ko"/>
              <a:t>com.lec.beans</a:t>
            </a:r>
            <a:br>
              <a:rPr lang="ko"/>
            </a:br>
            <a:r>
              <a:rPr lang="ko"/>
              <a:t>클래스: </a:t>
            </a:r>
            <a:r>
              <a:rPr b="1" lang="ko"/>
              <a:t>Person</a:t>
            </a:r>
            <a:endParaRPr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950" y="926300"/>
            <a:ext cx="2963400" cy="2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23224" l="0" r="0" t="0"/>
          <a:stretch/>
        </p:blipFill>
        <p:spPr>
          <a:xfrm>
            <a:off x="4826125" y="2694000"/>
            <a:ext cx="2212100" cy="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 클래스 필드 설정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319875" y="1037725"/>
            <a:ext cx="4512300" cy="22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왼쪽과 같이 필드를 정의하고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‘생성자들’과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‘getter/setter 메소드들’을 만들어 완성하세요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테스트를 위하여 각 생성자와</a:t>
            </a:r>
            <a:br>
              <a:rPr lang="ko"/>
            </a:br>
            <a:r>
              <a:rPr lang="ko"/>
              <a:t>getter/setter 들 호출될때 메세지 출력하겠습니다.  (메모 소스 참조)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5" y="1266325"/>
            <a:ext cx="27241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306625"/>
            <a:ext cx="8520600" cy="4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3000"/>
              <a:t>BeanBasic.jsp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