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PT Sans Narrow"/>
      <p:regular r:id="rId53"/>
      <p:bold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AB5700-3195-4624-A0C8-E250E04ACBFE}">
  <a:tblStyle styleId="{02AB5700-3195-4624-A0C8-E250E04AC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TSansNarrow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OpenSans-regular.fntdata"/><Relationship Id="rId10" Type="http://schemas.openxmlformats.org/officeDocument/2006/relationships/slide" Target="slides/slide5.xml"/><Relationship Id="rId54" Type="http://schemas.openxmlformats.org/officeDocument/2006/relationships/font" Target="fonts/PTSansNarrow-bold.fntdata"/><Relationship Id="rId13" Type="http://schemas.openxmlformats.org/officeDocument/2006/relationships/slide" Target="slides/slide8.xml"/><Relationship Id="rId57" Type="http://schemas.openxmlformats.org/officeDocument/2006/relationships/font" Target="fonts/OpenSans-italic.fntdata"/><Relationship Id="rId12" Type="http://schemas.openxmlformats.org/officeDocument/2006/relationships/slide" Target="slides/slide7.xml"/><Relationship Id="rId56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ysql.com/products/connector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cc135a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cc135a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/* Drop Tables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DROP TABLE test_write CASCADE CONSTRAINTS;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/* Create Tables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CREATE TABLE test_write(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wr_uid number NOT NULL,  -- 글 고유 아이디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wr_subject varchar2(200) NOT NULL, -- 게시글제목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wr_content clob, -- 게시글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wr_name varchar2(40) NOT NULL, -- 작성자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wr_viewcnt number DEFAULT 0, -- 조회수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wr_regdate date DEFAULT SYSDATE, -- 작성일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PRIMARY KEY (wr_uid)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시퀀스 작성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CREATE SEQUENCE TEST_WRITE_SEQ;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기본데이터 작성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TEST_WRITE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(TEST_WRITE_SEQ.nextval, '첫째글:방가요', '안녕하세요', '김희철', 0, '2017-03-02');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TEST_WRITE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(TEST_WRITE_SEQ.nextval, '둘째글:헤헤헤','1111', '김수길', 0, '2017-03-02');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TEST_WRITE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(TEST_WRITE_SEQ.nextval, '세째글:힘내세요', '7394', '최진덕' , 0, '2017-08-12');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TEST_WRITE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(TEST_WRITE_SEQ.nextval, '네째글: ... ', '9090', '이혜원', 0, '2018-02-09');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TEST_WRITE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(TEST_WRITE_SEQ.nextval, '다섯째글: 게시판', '7531', '박수찬', 0, sysdate);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LINESIZE 120;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PAGESIZE 100;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wr_uid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wr_subject for a20;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wr_content for a15;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wr_name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wr_viewcnt for 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wr_regdate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* FROM test_write;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b71021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2b71021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12bca88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12bca88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mysql </a:t>
            </a:r>
            <a:r>
              <a:rPr lang="ko"/>
              <a:t>JDBC 커넥터는 아래 에서 다운로드  </a:t>
            </a: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https://www.mysql.com/products/connector/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12bca88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12bca8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aac02a0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aac02a0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042394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042394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e87219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9e87219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bb64fdc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bb64fdc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language="java" contentType="text/html; charset=UTF-8"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pageEncoding="UTF-8"%&gt;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import = "java.sql.*"%&gt; &lt;%-- JDBC 관련 import --%&gt;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JDBC 관련 기본 객체 객체변수 선언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Connection conn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Statement stmt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PreparedStatement pstmt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ResultSet rs = null;   // SELECT 결과, executeQuery()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cnt = 0;   // DML 결과, executeUpdate()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Connection 에 필요한 값 세팅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DRIVER = "oracle.jdbc.driver.OracleDriver";  // JDBC 드라이버 클래스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URL = "jdbc:oracle:thin:@localhost:1521:XE";  // DB 접속 URL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USERID = "scott";  // DB 접속 계정 정보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USERPW = "tiger";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쿼리문 준비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ex) String sql_xxxx = "INSERT INTO .....";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try{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Class.forName(DRIVER);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out.println("드라이버 로딩 성공" + "&lt;br&gt;");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conn = DriverManager.getConnection(URL, USERID, USERPW);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out.println("conn 성공" + "&lt;br&gt;");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트랜잭션 실행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 catch(Exception e){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e.printStackTrace();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※ 여기서 예외처리를 하든지, 예외 페이지를 설정해주어야 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throw e;   // JSP 예외 페이지에 보여주기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 finally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DB 리소스 해제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try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if(rs != null) rs.close();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if(stmt != null) stmt.close();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if(pstmt != null) pstmt.close();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if(conn != null) conn.close();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 catch(Exception e){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e.printStackTrace();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&lt;%-- 위 트랜잭션이 마무리 되면 페이지 보여주기 --%&gt;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b64fdc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b64fdc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14f087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14f087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&lt;h2&gt;글작성&lt;/h2&gt;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&lt;%-- 글 내용이 많을수 있기 때문에 POST 방식 사용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 name="frm" action="writeOk.jsp" method="post" onsubmit="return chkSubmit()"&gt;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 type="text" name="name"/&gt;&lt;br&gt;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 type="text" name="subject"/&gt;&lt;br&gt;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내용:&lt;br&gt;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&lt;textarea name="content"&gt;&lt;/textarea&gt;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 type="submit" value="등록"/&gt;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&lt;button type="button" onclick="location.href='list.jsp'"&gt;목록으로&lt;/button&gt;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da73ee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da73ee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abcb9be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abcb9be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aac02a0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aac02a0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form 검증(validation)용 함수.  onsubmit 에서 호출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검증을 통과하면 true 를 리턴,  아니면 false 리턴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 chkSubmit(){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frm = document.forms["frm"];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var wr_name = frm["name"].value.trim();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var wr_subject = frm["subject"].value.trim();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(wr_name == "")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alert("작성자 란은 반드시 입력해야 합니다.");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frm["name"].focus();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return false;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(wr_subject == "")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alert("제목은 반드시 작성해야 합니다");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frm["subject"].focus();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return false;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true;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// end chkSubmit()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aaf4042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aaf4042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14f087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14f087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197ba4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5197ba4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request.setCharacterEncoding("utf-8");  // 한글 인코딩 받아올때 꼭!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//입력한 값을 받아오기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name = request.getParameter("name");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subject = request.getParameter("subject");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content = request.getParameter("content");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유효성 체크  null 이거나, 빈문자열이면 이전화면으로 돌아가기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if(name == null || subject == null ||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name.trim().equals("") || subject.trim().equals("")){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&lt;script type="text/javascript"&gt;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alert("작성자이름, 글제목을 입력하세요!!!")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history.back(); //↔ history.go(-1);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&lt;/script&gt;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return;  // ★더이상 JSP 프로세싱 하지 않도록 여기서 종료★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597492f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597492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1bda2c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1bda2c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da73eee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da73eee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쿼리문 준비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SQL_WRITE_INSERT = "INSERT INTO test_write " +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"(wr_uid, wr_subject, wr_content, wr_name) " +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"VALUES(test_write_seq.nextval, ?, ?, ?)";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try{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Class.forName(driver);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out.println("드라이버 로딩 성공" + "&lt;br&gt;");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conn = DriverManager.getConnection(url, uid, upw);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out.println("conn 성공" + "&lt;br&gt;");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트랜잭션 실행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 = conn.prepareStatement(SQL_WRITE_INSERT);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pstmt.setString(1, subject);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pstmt.setString(2, content);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pstmt.setString(3, name);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cnt = pstmt.executeUpdate();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 catch(Exception e){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e.printStackTrace();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//throw 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예외 처리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 finally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리소스 해제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try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if(rs != null) rs.close();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if(stmt != null) stmt.close();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if(pstmt != null) pstmt.close();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if(conn != null) conn.close();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 catch(Exception e){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e.printStackTrace();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1bda2c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1bda2c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 if(cnt == 0){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alert("등록 실패!!!!!!");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history.back(); // 브라우저가 직전에 기억하는 페이지로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 } else {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alert("등록 성공.  리스트 출력합니다");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location.href = "list.jsp";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&lt;/script&gt;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 }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1bda2c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1bda2c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e87219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e8721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1bda2c7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1bda2c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page import = "java.text.SimpleDateFormat"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page import = "java.sql.*" %&gt;   &lt;%-- JDBC 관련 클래스 import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JDBC 관련 기본 객체 변수들 선언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Connection conn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Statement stmt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PreparedStatement pstmt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ResultSet rs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Connection 에 필요한 값 세팅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driver = "oracle.jdbc.driver.OracleDriver";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url = "jdbc:oracle:thin:@localhost:1521:xe";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uid = "scott";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upw = "tiger";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e233ca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e233c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language="java" contentType="text/html; charset=UTF-8"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pageEncoding="UTF-8"%&gt;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import = "java.sql.*"%&gt; &lt;%-- JDBC 관련 import --%&gt;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import = "java.text.SimpleDateFormat" 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JDBC 관련 기본 객체변수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Connection conn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Statement stmt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PreparedStatement pstmt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ResultSet rs = null;   // SELECT 결과, executeQuery()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cnt = 0;   // DML 결과, executeUpdate()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Connection 에 필요한 값 세팅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DRIVER = "oracle.jdbc.driver.OracleDriver";  // JDBC 드라이버 클래스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URL = "jdbc:oracle:thin:@localhost:1521:XE";  // DB 접속 URL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USERID = "scott";  // DB 접속 계정 정보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USERPW = "tiger";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쿼리문 준비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SQL_WRITE_SELECT =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"SELECT * FROM test_write ORDER BY wr_uid DESC";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&lt;!DOCTYPE 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&lt;html lang="ko"&gt;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&lt;meta charset="UTF-8"&gt;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&lt;meta name="viewport" content="width=device-width, initial-scale=1.0"&gt;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&lt;title&gt;글 목록&lt;/title&gt;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&lt;style&gt;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table {width: 100%;}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table, th, td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border: 1px solid black;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border-collapse: collapse;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&lt;/style&gt;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&lt;body&gt;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try{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Class.forName(DRIVER);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out.println("드라이버 로딩 성공" + "&lt;br&gt;");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conn = DriverManager.getConnection(URL, USERID, USERPW);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out.println("conn 성공" + "&lt;br&gt;");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트랜잭션 실행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 = conn.prepareStatement(SQL_WRITE_SELECT);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rs = pstmt.executeQuery();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out.println("쿼리 성공&lt;br&gt;");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&lt;hr&gt;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&lt;h2&gt;리스트&lt;/h2&gt;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&lt;table&gt;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&lt;tr&gt;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&lt;th&gt;UID&lt;/th&gt;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&lt;th&gt;제목&lt;/th&gt;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&lt;th&gt;작성자&lt;/th&gt;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&lt;th&gt;조회수&lt;/th&gt;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&lt;th&gt;등록일&lt;/th&gt;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&lt;/tr&gt;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while(rs.next()){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out.println("&lt;tr&gt;");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int uid = rs.getInt("wr_uid");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String subject = rs.getString("wr_subject");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String name = rs.getString("wr_name");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int viewcnt = rs.getInt("wr_viewcnt");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Date d = rs.getDate("wr_regdate");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Time t = rs.getTime("wr_regdate");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String regdate = "";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if(d != null){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regdate = new SimpleDateFormat("yyyy-MM-dd").format(d) + " 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		+ new SimpleDateFormat("hh:mm:ss").format(t);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out.println("&lt;td&gt;" + uid + "&lt;/td&gt;");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out.println("&lt;td&gt;&lt;a href='view.jsp?uid=" + uid + "'&gt;" + subject + "&lt;/a&gt;&lt;/td&gt;");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out.println("&lt;td&gt;" + name + "&lt;/td&gt;");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out.println("&lt;td&gt;" + viewcnt + "&lt;/td&gt;");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out.println("&lt;td&gt;" + regdate + "&lt;/td&gt;");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out.println("&lt;/tr&gt;");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 // end while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	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&lt;/table&gt;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&lt;br&gt;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&lt;button onclick="location.href='write.jsp'"&gt;신규등록&lt;/button&gt;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 catch(Exception e){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e.printStackTrace();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예외 처리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 finally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리소스 해제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try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if(rs != null) rs.close();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if(stmt != null) stmt.close();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if(pstmt != null) pstmt.close();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if(conn != null) conn.close();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 catch(Exception e){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e.printStackTrace();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&lt;%-- 위 트랜잭션이 마무리 되면 페이지 보여주기 --%&gt;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&lt;/body&gt;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51bda2c7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51bda2c7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217c5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217c5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bcc2b1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bcc2b1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2b71021b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2b71021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language="java" contentType="text/html; charset=UTF-8"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pageEncoding="UTF-8"%&gt;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import = "java.sql.*"%&gt; &lt;%-- JDBC 관련 import --%&gt;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import = "java.text.SimpleDateFormat" %&gt;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  // parameter 받아오기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uid = Integer.parseInt(request.getParameter("uid"));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※ 이 단계에서 parameter 검증 필요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JDBC 관련 기본 객체변수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Connection conn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Statement stmt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PreparedStatement pstmt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ResultSet rs = null;   // SELECT 결과, executeQuery()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cnt = 0;   // DML 결과, executeUpdate()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Connection 에 필요한 값 세팅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DRIVER = "oracle.jdbc.driver.OracleDriver";  // JDBC 드라이버 클래스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URL = "jdbc:oracle:thin:@localhost:1521:XE";  // DB 접속 URL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USERID = "scott0316";  // DB 접속 계정 정보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USERPW = "tiger0316";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쿼리문 준비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SQL_WRITE_INC_VIEWCNT =  // 조회수 증가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"UPDATE test_write SET wr_viewcnt = wr_viewcnt + 1 WHERE wr_uid = ?";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SQL_WRITE_SELECT_BY_UID =  // 글 읽어 오기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"SELECT * FROM test_write WHERE wr_uid = ?";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String name = "";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String subject = "";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String content = "";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String regdate = "";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viewcnt = 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try{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Class.forName(DRIVER);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out.println("드라이버 로딩 성공" + "&lt;br&gt;");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conn = DriverManager.getConnection(URL, USERID, USERPW);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out.println("conn 성공" + "&lt;br&gt;");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트랜잭션 실행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Auto-commit 비활성화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conn.setAutoCommit(false);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쿼리들 수행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 = conn.prepareStatement(SQL_WRITE_INC_VIEWCNT);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pstmt.setInt(1, uid);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cnt = pstmt.executeUpdate();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 = conn.prepareStatement(SQL_WRITE_SELECT_BY_UID);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pstmt.setInt(1, uid);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rs = pstmt.executeQuery();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한개의 레코드만 select 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if(rs.next()){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subject = rs.getString("wr_subject");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content = rs.getString("wr_content");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if(content == null) content = "";   // null 처리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name = rs.getString("wr_name");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viewcnt = rs.getInt("wr_viewcnt");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Date d = rs.getDate("wr_regdate");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Time t = rs.getTime("wr_regdate");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regdate = "";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if(d != null){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 	regdate = new SimpleDateFormat("yyyy-MM-dd").format(d) + " "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		+ new SimpleDateFormat("hh:mm:ss").format(t);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 else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// wr_uid 값의 레코드가 없는 뜻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&lt;script&gt;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alert("해당 정보가 삭제되거나 없습니다");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history.back();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&lt;/script&gt;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	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return;   // ★더이상 JSP 프로세싱 하지 않고 종료★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 // end if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모든 쿼리 성공하면 commit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conn.commit();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 catch(Exception e){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e.printStackTrace();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예외 처리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conn.rollback();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 finally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리소스 해제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try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if(rs != null) rs.close();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if(stmt != null) stmt.close();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if(pstmt != null) pstmt.close();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if(conn != null) conn.close();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 catch(Exception e){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e.printStackTrace();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&lt;%-- 위 트랜잭션이 마무리 되면 페이지 보여주기 --%&gt;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&lt;!DOCTYPE 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&lt;html lang="ko"&gt;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&lt;meta charset="UTF-8"&gt;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&lt;meta name="viewport" content="width=device-width, initial-scale=1.0"&gt;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&lt;title&gt;읽기 &lt;%= subject %&gt;&lt;/title&gt; &lt;!-- title에 글제목 넣기 --&gt;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&lt;script&gt;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function chkDelete(uid){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삭제 여부, 다시 확인 하고 진행하기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var r = confirm("삭제하시겠습니까?");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if(r){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location.href = 'deleteOk.jsp?uid=' + uid;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&lt;/script&gt;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&lt;body&gt;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&lt;h2&gt;읽기 &lt;%= subject %&gt;&lt;/h2&gt;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UID : &lt;%= uid %&gt;&lt;br&gt;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작성자 : &lt;%= name %&gt;&lt;br&gt;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제목 : &lt;%= subject %&gt;&lt;br&gt;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등록일 : &lt;%= regdate %&gt;&lt;br&gt;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조회수 : &lt;%= viewcnt %&gt;&lt;br&gt;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내용: &lt;br&gt;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&lt;hr&gt;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&lt;%= content 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&lt;hr&gt;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&lt;button onclick="location.href='update.jsp?uid=&lt;%= uid%&gt;'"&gt;수정하기&lt;/button&gt;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&lt;button onclick="location.href = 'list.jsp'"&gt;목록보기&lt;/button&gt;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&lt;button onclick="chkDelete(&lt;%= uid %&gt;)"&gt;삭제하기&lt;/button&gt;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&lt;button onclick="location.href = 'write.jsp'"&gt;신규등록&lt;/button&gt;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&lt;/body&gt;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&lt;/html&gt;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aaf40424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aaf40424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aaf40424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aaf40424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bb64fdc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bb64fdc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language="java" contentType="text/html; charset=UTF-8"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pageEncoding="UTF-8"%&gt;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import = "java.sql.*"%&gt; &lt;%-- JDBC 관련 import --%&gt;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import = "java.text.SimpleDateFormat" %&gt;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  // parameter 받아오기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uid = Integer.parseInt(request.getParameter("uid"));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※ 이 단계에서 parameter 검증 필요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JDBC 관련 기본 객체변수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Connection conn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Statement stmt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PreparedStatement pstmt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ResultSet rs = null;   // SELECT 결과, executeQuery()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cnt = 0;   // DML 결과, executeUpdate()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Connection 에 필요한 값 세팅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DRIVER = "oracle.jdbc.driver.OracleDriver";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URL = "jdbc:oracle:thin:@localhost:1521:XE";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USERID = "scott";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USERPW = "tiger";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쿼리문 준비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SQL_WRITE_SELECT_BY_UID =  // 글 읽어 오기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"SELECT * FROM test_write WHERE wr_uid = ?";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String name = "";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String subject = "";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String content = "";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String regdate = "";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viewcnt = 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try{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Class.forName(DRIVER);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out.println("드라이버 로딩 성공" + "&lt;br&gt;");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conn = DriverManager.getConnection(URL, USERID, USERPW);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out.println("conn 성공" + "&lt;br&gt;");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트랜잭션 실행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 = conn.prepareStatement(SQL_WRITE_SELECT_BY_UID);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pstmt.setInt(1, uid);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rs = pstmt.executeQuery();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한개의 레코드만 select 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if(rs.next()){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subject = rs.getString("wr_subject");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content = rs.getString("wr_content");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if(content == null) content = "";   // null 처리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name = rs.getString("wr_name");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viewcnt = rs.getInt("wr_viewcnt");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Date d = rs.getDate("wr_regdate");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Time t = rs.getTime("wr_regdate");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regdate = "";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if(d != null){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 	regdate = new SimpleDateFormat("yyyy-MM-dd").format(d) + " "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		+ new SimpleDateFormat("hh:mm:ss").format(t);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 else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// wr_uid 값의 레코드가 없는 뜻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&lt;script&gt;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alert("해당 정보가 삭제되거나 없습니다");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history.back();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&lt;/script&gt;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	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return;   // 더이상 JSP 프로세싱 하지 않고 종료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 // end if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 catch(Exception e){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e.printStackTrace();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예외 처리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 finally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리소스 해제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try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if(rs != null) rs.close();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if(stmt != null) stmt.close();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if(pstmt != null) pstmt.close();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if(conn != null) conn.close();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 catch(Exception e){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e.printStackTrace();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&lt;%-- 위 트랜잭션이 마무리 되면 페이지 보여주기 --%&gt;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&lt;!DOCTYPE 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&lt;html lang="ko"&gt;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&lt;meta charset="UTF-8"&gt;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&lt;meta name="viewport" content="width=device-width, initial-scale=1.0"&gt;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&lt;title&gt;수정 &lt;%= subject %&gt;&lt;/title&gt;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&lt;script&gt;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function chkSubmit(){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frm = document.forms['frm'];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var subject = frm['subject'].value.trim();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if(subject == ""){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alert("제목은 반드시 작성해야 합니다");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frm['subject'].focus();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return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return true;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&lt;/script&gt;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&lt;body&gt;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&lt;h2&gt;수정&lt;/h2&gt;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&lt;form name="frm" action="updateOk.jsp" method="post" onsubmit="return chkSubmit()"&gt;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&lt;input type="hidden" name="uid" value="&lt;%= uid %&gt;"/&gt;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작성자 : &lt;%= name %&gt;&lt;br&gt; &lt;%-- 작성자 이름 변경 불가 --%&gt;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제목 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&lt;input type="text" name="subject" value="&lt;%= subject %&gt;"/&gt;&lt;br&gt;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내용: &lt;br&gt;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&lt;textarea name="content"&gt;&lt;%= content %&gt;&lt;/textarea&gt;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&lt;input type="submit" value="수정"/&gt;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&lt;/form&gt;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&lt;button onclick="history.back()"&gt;이전으로&lt;/button&gt;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&lt;button onclick="location.href='list.jsp'"&gt;목록보기&lt;/button&gt;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&lt;/body&gt;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aaf40424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aaf40424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14f0875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14f087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bb64fdcb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bb64fdcb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&lt;%@ page language="java" contentType="text/html; charset=UTF-8"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pageEncoding="UTF-8"%&gt;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&lt;%@ page import = "java.sql.*" %&gt;   &lt;%-- JDBC 관련 클래스 import --%&gt;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&lt;% // parameter 받아오기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request.setCharacterEncoding("utf-8");  // 한글 인코딩 받아올때 꼭!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int id = Integer.parseInt(request.getParameter("id"));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String subject = request.getParameter("subject");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String content = request.getParameter("content");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// ※ 사실 이단계에서 parameter 검증 필요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%&gt;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&lt;%!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// JDBC 관련 기본 객체 변수들 선언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Connection conn = null;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Statement stmt = null;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PreparedStatement pstmt = null;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ResultSet rs = null;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// Connection 에 필요한 값 세팅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String driver = "oracle.jdbc.driver.OracleDriver";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String url = "jdbc:oracle:thin:@localhost:1521:XE";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String uid = "scott";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String upw = "tiger";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%&gt;  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&lt;%!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// 쿼리문 준비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String sql_update = "UPDATE test_write SET wr_subject = ?, wr_content = ?  WHERE wr_id = ?";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%&gt;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&lt;%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int cnt = 0;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try{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Class.forName(driver);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out.println("드라이버 로딩 성공" + "&lt;br&gt;");   // 테스트 출력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conn = DriverManager.getConnection(url, uid, upw);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out.println("conn 성공" + "&lt;br&gt;");       // 테스트 출력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// 쿼리 실행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pstmt = conn.prepareStatement(sql_update);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pstmt.setString(1, subject);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pstmt.setString(2, content);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pstmt.setInt(3, id);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cnt = pstmt.executeUpdate();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} catch(Exception e){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e.printStackTrace();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// ※ 여기서 예외처리를 하든지, 예외 페이지를 설정해주어야 한다.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} finally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try{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if(pstmt != null) pstmt.close();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if(conn != null) conn.close();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}catch(Exception e){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e.printStackTrace();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%&gt;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&lt;% if(cnt == 0){ %&gt;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&lt;script&gt;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alert("수정 실패");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hisotry.back();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&lt;/script&gt;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&lt;% } else { %&gt;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&lt;script&gt;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alert("수정 성공");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location.href = "view.jsp?id=&lt;%= id %&gt;"; &lt;%-- 수정 성공하면 view 로 이동하여 제대로 수정되었는지 보여주는게 좋다--%&gt;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&lt;/script&gt;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&lt;% } %&gt;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aaf40424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aaf40424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bb64fdc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bb64fdc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bb64fdcb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bb64fdcb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language="java" contentType="text/html; charset=UTF-8"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pageEncoding="UTF-8"%&gt;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import = "java.sql.*"%&gt; &lt;%-- JDBC 관련 import --%&gt;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 // parameter 받아오기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uid = Integer.parseInt(request.getParameter("uid"));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※ 이 단계에서 parameter 검증 필요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JDBC 관련 기본 객체변수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Connection conn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Statement stmt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PreparedStatement pstmt =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ResultSet rs = null;   // SELECT 결과, executeQuery()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cnt = 0;   // DML 결과, executeUpdate()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Connection 에 필요한 값 세팅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DRIVER = "oracle.jdbc.driver.OracleDriver";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URL = "jdbc:oracle:thin:@localhost:1521:XE";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USERID = "scott";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USERPW = "tiger";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// 쿼리문 준비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final String SQL_WRITE_DELETE_BY_UID =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"DELETE FROM test_write WHERE wr_uid = ?";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try{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Class.forName(DRIVER);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out.println("드라이버 로딩 성공" + "&lt;br&gt;");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conn = DriverManager.getConnection(URL, USERID, USERPW);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out.println("conn 성공" + "&lt;br&gt;");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트랜잭션 실행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 = conn.prepareStatement(SQL_WRITE_DELETE_BY_UID);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pstmt.setInt(1, uid);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cnt = pstmt.executeUpdate();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 catch(Exception e){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e.printStackTrace();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예외 처리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 finally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// 리소스 해제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try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if(rs != null) rs.close();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if(stmt != null) stmt.close();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if(pstmt != null) pstmt.close();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if(conn != null) conn.close();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 catch(Exception e){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e.printStackTrace();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&lt;%-- 위 트랜잭션이 마무리 되면 페이지 보여주기 --%&gt;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 if(cnt == 0){ 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&lt;script&gt;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alert('삭제 실패');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history.back();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&lt;/script&gt;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 } else { 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&lt;script&gt;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alert('삭제 성공');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location.href = "list.jsp";  &lt;%-- 삭제후에는 list 로 가자 --%&gt;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&lt;/script&gt;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 } %&gt;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bb64fdcb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bb64fdcb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bd085c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bd085c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bd085c4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bd085c4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bd085c4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bd085c4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b71021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b71021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14f0875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14f0875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SET SESSION FOREIGN_KEY_CHECKS=0;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/* Drop Tables */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DROP TABLE IF EXISTS test_write;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/* Create Tables */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CREATE TABLE test_write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(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wr_uid int NOT NULL AUTO_INCREMENT COMMENT '글 고유아이디',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wr_subject varchar(200) NOT NULL COMMENT '게시글제목',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wr_content text COMMENT '게시글',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wr_name varchar(20) NOT NULL COMMENT '작성자',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wr_viewcnt int DEFAULT 0 COMMENT '조회수',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wr_regdate datetime DEFAULT now() COMMENT '작성일',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PRIMARY KEY (wr_uid)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-- 기본데이터 삽입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INSERT INTO test_write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(wr_subject, wr_content, wr_name)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VALUES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('첫째글:방가요', '안녕하세요', '김희철'),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('둘째글:헤헤헤','1111', '김수길'),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('세째글:힘내세요', '7394', '최진덕'),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('네째글: ... ', '9090', '이혜원'),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('다섯째글: 게시판', '7531', '박수찬')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select * from test_write;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b71021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b71021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da73ee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da73ee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2b71021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2b71021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2.png"/><Relationship Id="rId6" Type="http://schemas.openxmlformats.org/officeDocument/2006/relationships/image" Target="../media/image24.png"/><Relationship Id="rId7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Relationship Id="rId6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JSP15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JDBC 연결 + 게시판 작성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325"/>
            <a:ext cx="4776101" cy="18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type="title"/>
          </p:nvPr>
        </p:nvSpPr>
        <p:spPr>
          <a:xfrm>
            <a:off x="5695475" y="64025"/>
            <a:ext cx="3289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Oracle용</a:t>
            </a:r>
            <a:r>
              <a:rPr lang="ko"/>
              <a:t> 쿼리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6604375" y="799225"/>
            <a:ext cx="1851000" cy="17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이미 계정은 만들어져 있고, 그 계정으로 로그인 되었다는 전제.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테이블생성,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기본데이터 INSERT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725" y="212938"/>
            <a:ext cx="16573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2456725"/>
            <a:ext cx="5956218" cy="23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생성결과.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66325"/>
            <a:ext cx="8520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확인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25" y="593925"/>
            <a:ext cx="16573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752025"/>
            <a:ext cx="8839200" cy="2193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35500" y="64025"/>
            <a:ext cx="85206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DB의 JDBC 라이브러리 설치</a:t>
            </a:r>
            <a:br>
              <a:rPr lang="ko"/>
            </a:br>
            <a:r>
              <a:rPr lang="ko"/>
              <a:t>Dynamic Web Project 의 경우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233150" y="732925"/>
            <a:ext cx="4599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/>
              <a:t>반드시</a:t>
            </a:r>
            <a:r>
              <a:rPr lang="ko"/>
              <a:t> 해당 jar 파일을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WebContent / Web-INF / lib</a:t>
            </a:r>
            <a:r>
              <a:rPr lang="ko"/>
              <a:t> 폴더에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붙여 넣으세요.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다른 폴더에 넣어주고, build path 해봤자  헛수고...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50" y="1340902"/>
            <a:ext cx="3902450" cy="10940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3078852"/>
            <a:ext cx="2466975" cy="14763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7150" y="3640872"/>
            <a:ext cx="1334944" cy="3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350" y="2182800"/>
            <a:ext cx="2715750" cy="50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7">
            <a:alphaModFix/>
          </a:blip>
          <a:srcRect b="17389" l="0" r="0" t="13659"/>
          <a:stretch/>
        </p:blipFill>
        <p:spPr>
          <a:xfrm>
            <a:off x="2702475" y="1522600"/>
            <a:ext cx="1100650" cy="5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885325"/>
            <a:ext cx="8520600" cy="27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>
                <a:solidFill>
                  <a:srgbClr val="FF00FF"/>
                </a:solidFill>
              </a:rPr>
              <a:t> JDBC 드라이버 로딩</a:t>
            </a:r>
            <a:r>
              <a:rPr lang="ko" sz="1200"/>
              <a:t> : </a:t>
            </a:r>
            <a:r>
              <a:rPr b="1" lang="ko" sz="1200"/>
              <a:t>Class.forName</a:t>
            </a:r>
            <a:r>
              <a:rPr lang="ko" sz="1200"/>
              <a:t>(“드라이버 클래스”);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>
                <a:solidFill>
                  <a:srgbClr val="FF00FF"/>
                </a:solidFill>
              </a:rPr>
              <a:t>데이터베이스 연결</a:t>
            </a:r>
            <a:r>
              <a:rPr lang="ko" sz="1200"/>
              <a:t> (Connection 객체 생성) :  </a:t>
            </a:r>
            <a:r>
              <a:rPr b="1" lang="ko" sz="1200"/>
              <a:t>DriverManager.getConnection()</a:t>
            </a:r>
            <a:r>
              <a:rPr lang="ko" sz="1200"/>
              <a:t>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>
                <a:solidFill>
                  <a:srgbClr val="FF00FF"/>
                </a:solidFill>
              </a:rPr>
              <a:t>Statement</a:t>
            </a:r>
            <a:r>
              <a:rPr lang="ko" sz="1200"/>
              <a:t> 객체 생성:  위 Connection 객체의 </a:t>
            </a:r>
            <a:r>
              <a:rPr b="1" lang="ko" sz="1200"/>
              <a:t>createStatement()</a:t>
            </a:r>
            <a:r>
              <a:rPr lang="ko" sz="1200"/>
              <a:t>;</a:t>
            </a:r>
            <a:br>
              <a:rPr lang="ko" sz="1200"/>
            </a:br>
            <a:r>
              <a:rPr lang="ko" sz="1200"/>
              <a:t>(혹은) </a:t>
            </a:r>
            <a:r>
              <a:rPr b="1" lang="ko" sz="1200">
                <a:solidFill>
                  <a:srgbClr val="FF00FF"/>
                </a:solidFill>
              </a:rPr>
              <a:t>PreparedStatement</a:t>
            </a:r>
            <a:r>
              <a:rPr lang="ko" sz="1200"/>
              <a:t> 객체 생성  : </a:t>
            </a:r>
            <a:r>
              <a:rPr lang="ko" sz="1200"/>
              <a:t>위 Connection 객체의 </a:t>
            </a:r>
            <a:r>
              <a:rPr b="1" lang="ko" sz="1200"/>
              <a:t>PreparedStatement()</a:t>
            </a:r>
            <a:r>
              <a:rPr lang="ko" sz="1200"/>
              <a:t>;</a:t>
            </a:r>
            <a:br>
              <a:rPr lang="ko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위 Statement/PreparedStatement 객체로 부터 </a:t>
            </a:r>
            <a:r>
              <a:rPr b="1" lang="ko" sz="1200">
                <a:solidFill>
                  <a:srgbClr val="FF00FF"/>
                </a:solidFill>
              </a:rPr>
              <a:t>SQL 쿼리 실행</a:t>
            </a:r>
            <a:endParaRPr b="1" sz="1200">
              <a:solidFill>
                <a:srgbClr val="FF00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ko" sz="1200">
                <a:solidFill>
                  <a:srgbClr val="0000FF"/>
                </a:solidFill>
              </a:rPr>
              <a:t>executeQuery()</a:t>
            </a:r>
            <a:r>
              <a:rPr b="1" lang="ko" sz="1200"/>
              <a:t> </a:t>
            </a:r>
            <a:r>
              <a:rPr lang="ko" sz="1200"/>
              <a:t>:  SELECT 쿼리 수행 → </a:t>
            </a:r>
            <a:r>
              <a:rPr lang="ko" sz="1200">
                <a:solidFill>
                  <a:srgbClr val="FF0000"/>
                </a:solidFill>
              </a:rPr>
              <a:t>ResultSet 리턴</a:t>
            </a:r>
            <a:endParaRPr b="1" sz="1200">
              <a:solidFill>
                <a:srgbClr val="FF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ko" sz="1200">
                <a:solidFill>
                  <a:srgbClr val="0000FF"/>
                </a:solidFill>
              </a:rPr>
              <a:t>executeUpdate()</a:t>
            </a:r>
            <a:r>
              <a:rPr lang="ko" sz="1200"/>
              <a:t> : INSERT, UPDATE, DELETE (DML) 쿼리 수행 → </a:t>
            </a:r>
            <a:r>
              <a:rPr lang="ko" sz="1200">
                <a:solidFill>
                  <a:srgbClr val="FF0000"/>
                </a:solidFill>
              </a:rPr>
              <a:t>int 리턴</a:t>
            </a:r>
            <a:br>
              <a:rPr lang="ko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>
                <a:solidFill>
                  <a:srgbClr val="FF00FF"/>
                </a:solidFill>
              </a:rPr>
              <a:t>ResultSet객체로부터 데이터 추출</a:t>
            </a:r>
            <a:r>
              <a:rPr lang="ko" sz="1200"/>
              <a:t>,  ( SELECT 쿼리의 경우)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row 관련 메소드: </a:t>
            </a:r>
            <a:r>
              <a:rPr b="1" lang="ko" sz="1200">
                <a:solidFill>
                  <a:srgbClr val="0000FF"/>
                </a:solidFill>
              </a:rPr>
              <a:t>next()</a:t>
            </a:r>
            <a:r>
              <a:rPr b="1" lang="ko" sz="1200"/>
              <a:t>, </a:t>
            </a:r>
            <a:r>
              <a:rPr b="1" lang="ko" sz="1200">
                <a:solidFill>
                  <a:srgbClr val="0000FF"/>
                </a:solidFill>
              </a:rPr>
              <a:t>previous()</a:t>
            </a:r>
            <a:r>
              <a:rPr b="1" lang="ko" sz="1200"/>
              <a:t>, </a:t>
            </a:r>
            <a:r>
              <a:rPr b="1" lang="ko" sz="1200">
                <a:solidFill>
                  <a:srgbClr val="0000FF"/>
                </a:solidFill>
              </a:rPr>
              <a:t>first()</a:t>
            </a:r>
            <a:r>
              <a:rPr b="1" lang="ko" sz="1200"/>
              <a:t>, </a:t>
            </a:r>
            <a:r>
              <a:rPr b="1" lang="ko" sz="1200">
                <a:solidFill>
                  <a:srgbClr val="0000FF"/>
                </a:solidFill>
              </a:rPr>
              <a:t>last()</a:t>
            </a:r>
            <a:r>
              <a:rPr b="1" lang="ko" sz="1200"/>
              <a:t>, …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컬럼값 추출 메소드</a:t>
            </a:r>
            <a:r>
              <a:rPr b="1" lang="ko" sz="1200"/>
              <a:t> : </a:t>
            </a:r>
            <a:r>
              <a:rPr b="1" lang="ko" sz="1200">
                <a:solidFill>
                  <a:srgbClr val="0000FF"/>
                </a:solidFill>
              </a:rPr>
              <a:t>getString()</a:t>
            </a:r>
            <a:r>
              <a:rPr b="1" lang="ko" sz="1200"/>
              <a:t>, </a:t>
            </a:r>
            <a:r>
              <a:rPr b="1" lang="ko" sz="1200">
                <a:solidFill>
                  <a:srgbClr val="0000FF"/>
                </a:solidFill>
              </a:rPr>
              <a:t>getInt()</a:t>
            </a:r>
            <a:r>
              <a:rPr b="1" lang="ko" sz="1200"/>
              <a:t>, </a:t>
            </a:r>
            <a:r>
              <a:rPr b="1" lang="ko" sz="1200">
                <a:solidFill>
                  <a:srgbClr val="0000FF"/>
                </a:solidFill>
              </a:rPr>
              <a:t>getXXX()</a:t>
            </a:r>
            <a:r>
              <a:rPr b="1" lang="ko" sz="1200"/>
              <a:t>  ….</a:t>
            </a:r>
            <a:br>
              <a:rPr lang="ko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데이터베이스 </a:t>
            </a:r>
            <a:r>
              <a:rPr b="1" lang="ko" sz="1200">
                <a:solidFill>
                  <a:srgbClr val="FF00FF"/>
                </a:solidFill>
              </a:rPr>
              <a:t>자원 반납 close()</a:t>
            </a:r>
            <a:r>
              <a:rPr lang="ko" sz="1200"/>
              <a:t> : 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ResultSet ,  Statement 혹은 PreparedStatement , Connection 을 close() 한다</a:t>
            </a:r>
            <a:br>
              <a:rPr lang="ko" sz="1200"/>
            </a:br>
            <a:br>
              <a:rPr lang="ko" sz="1200"/>
            </a:b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JDBC 연동 순서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360825" y="3906075"/>
            <a:ext cx="8471400" cy="1049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ko" sz="1200">
                <a:solidFill>
                  <a:srgbClr val="434343"/>
                </a:solidFill>
              </a:rPr>
              <a:t>Connection 은 페이지당 (request 당) ‘한번만 생성하면’ 충분.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ko" sz="1200">
                <a:solidFill>
                  <a:srgbClr val="434343"/>
                </a:solidFill>
              </a:rPr>
              <a:t>하나의 Connection 으로부터 복수개 Statement / PreparedStatement 생성하여 운용 가능.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ko" sz="1200">
                <a:solidFill>
                  <a:srgbClr val="434343"/>
                </a:solidFill>
              </a:rPr>
              <a:t>기존에 생성된 PreparedStatement 참조변수에 새로은 PreparedStatement 를 생성받을 경우 기존의 객체를 미리 close() 해주자.  → (Resource Leak 위험)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ko" sz="1200">
                <a:solidFill>
                  <a:srgbClr val="434343"/>
                </a:solidFill>
              </a:rPr>
              <a:t>ResultSet 도 마찬가지.   동일 참조변수에 다시 받을 경우, 기존의 것을 close() 해주자</a:t>
            </a:r>
            <a:br>
              <a:rPr lang="ko" sz="1200">
                <a:solidFill>
                  <a:srgbClr val="434343"/>
                </a:solidFill>
              </a:rPr>
            </a:br>
            <a:r>
              <a:rPr lang="ko" sz="1200">
                <a:solidFill>
                  <a:srgbClr val="434343"/>
                </a:solidFill>
              </a:rPr>
              <a:t> 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페이지 마다 발생하는 </a:t>
            </a:r>
            <a:r>
              <a:rPr lang="ko">
                <a:solidFill>
                  <a:srgbClr val="0000FF"/>
                </a:solidFill>
              </a:rPr>
              <a:t>트랜잭션 </a:t>
            </a:r>
            <a:r>
              <a:rPr lang="ko"/>
              <a:t>주목!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885325"/>
            <a:ext cx="8520600" cy="3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데이터베이스에서 </a:t>
            </a:r>
            <a:r>
              <a:rPr b="1" lang="ko">
                <a:solidFill>
                  <a:srgbClr val="0000FF"/>
                </a:solidFill>
              </a:rPr>
              <a:t>트랜잭션 (transaction)</a:t>
            </a:r>
            <a:r>
              <a:rPr lang="ko"/>
              <a:t> 이란,</a:t>
            </a:r>
            <a:br>
              <a:rPr lang="ko"/>
            </a:br>
            <a:r>
              <a:rPr lang="ko"/>
              <a:t>‘데이터 조작 동작의 단위’이다.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하나의 ‘데이터 조작 동작’을 하기 위해 </a:t>
            </a:r>
            <a:br>
              <a:rPr lang="ko"/>
            </a:br>
            <a:r>
              <a:rPr lang="ko"/>
              <a:t>한개 뿐 아니라, 여러개의 쿼리가 수행될수 도 있는 거다.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가령, 이번 예제의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‘글 읽기 트랜잭션’</a:t>
            </a:r>
            <a:r>
              <a:rPr lang="ko"/>
              <a:t> 의 경우  →  </a:t>
            </a:r>
            <a:r>
              <a:rPr b="1" lang="ko"/>
              <a:t>조회수 증가</a:t>
            </a:r>
            <a:r>
              <a:rPr lang="ko"/>
              <a:t> + </a:t>
            </a:r>
            <a:r>
              <a:rPr b="1" lang="ko"/>
              <a:t>글 내용 불러오기 </a:t>
            </a:r>
            <a:r>
              <a:rPr lang="ko"/>
              <a:t>   두가지 쿼리가 수행되어야 하는 것이다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트랜잭션 의 쿼리문 수행도중 쿼리 실패가 발생되면, 직전에 했었던 쿼리들을 원위치(rollback) 시켜야 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JSP 파일 생성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885325"/>
            <a:ext cx="8520600" cy="2989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write</a:t>
            </a:r>
            <a:r>
              <a:rPr b="1" lang="ko"/>
              <a:t>.jsp </a:t>
            </a:r>
            <a:r>
              <a:rPr lang="ko"/>
              <a:t>    ←  작성  form</a:t>
            </a:r>
            <a:br>
              <a:rPr lang="ko"/>
            </a:br>
            <a:r>
              <a:rPr b="1" lang="ko"/>
              <a:t>writeOk.jsp </a:t>
            </a:r>
            <a:r>
              <a:rPr lang="ko"/>
              <a:t>←  작성  완료  ( </a:t>
            </a:r>
            <a:r>
              <a:rPr lang="ko">
                <a:solidFill>
                  <a:srgbClr val="FF0000"/>
                </a:solidFill>
              </a:rPr>
              <a:t>INSERT </a:t>
            </a:r>
            <a:r>
              <a:rPr lang="ko"/>
              <a:t>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list.jsp</a:t>
            </a:r>
            <a:r>
              <a:rPr lang="ko"/>
              <a:t>    ← 리스트(목록)   ( </a:t>
            </a:r>
            <a:r>
              <a:rPr lang="ko">
                <a:solidFill>
                  <a:srgbClr val="0000FF"/>
                </a:solidFill>
              </a:rPr>
              <a:t>SELECT</a:t>
            </a:r>
            <a:r>
              <a:rPr lang="ko"/>
              <a:t> )</a:t>
            </a:r>
            <a:br>
              <a:rPr lang="ko"/>
            </a:br>
            <a:r>
              <a:rPr b="1" lang="ko"/>
              <a:t>view</a:t>
            </a:r>
            <a:r>
              <a:rPr b="1" lang="ko"/>
              <a:t>.jsp</a:t>
            </a:r>
            <a:r>
              <a:rPr lang="ko"/>
              <a:t>    ← 항목 보기(항목)  ( </a:t>
            </a:r>
            <a:r>
              <a:rPr lang="ko">
                <a:solidFill>
                  <a:srgbClr val="0000FF"/>
                </a:solidFill>
              </a:rPr>
              <a:t>SELECT</a:t>
            </a:r>
            <a:r>
              <a:rPr lang="ko"/>
              <a:t>, </a:t>
            </a:r>
            <a:r>
              <a:rPr lang="ko">
                <a:solidFill>
                  <a:srgbClr val="FF0000"/>
                </a:solidFill>
              </a:rPr>
              <a:t>UPDATE</a:t>
            </a:r>
            <a:r>
              <a:rPr lang="ko"/>
              <a:t>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/>
              <a:t>update</a:t>
            </a:r>
            <a:r>
              <a:rPr b="1" lang="ko"/>
              <a:t>.jsp </a:t>
            </a:r>
            <a:r>
              <a:rPr lang="ko"/>
              <a:t>    ←  수정 form   ( </a:t>
            </a:r>
            <a:r>
              <a:rPr lang="ko">
                <a:solidFill>
                  <a:srgbClr val="0000FF"/>
                </a:solidFill>
              </a:rPr>
              <a:t>SELECT</a:t>
            </a:r>
            <a:r>
              <a:rPr lang="ko"/>
              <a:t> )</a:t>
            </a:r>
            <a:br>
              <a:rPr lang="ko"/>
            </a:br>
            <a:r>
              <a:rPr b="1" lang="ko"/>
              <a:t>updateOk.jsp  </a:t>
            </a:r>
            <a:r>
              <a:rPr lang="ko"/>
              <a:t>←  수정 완료  ( </a:t>
            </a:r>
            <a:r>
              <a:rPr lang="ko">
                <a:solidFill>
                  <a:srgbClr val="FF0000"/>
                </a:solidFill>
              </a:rPr>
              <a:t>UPDATE</a:t>
            </a:r>
            <a:r>
              <a:rPr lang="ko"/>
              <a:t> 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/>
              <a:t>deleteOk.jsp  </a:t>
            </a:r>
            <a:r>
              <a:rPr lang="ko"/>
              <a:t>←  삭제 완료  ( </a:t>
            </a:r>
            <a:r>
              <a:rPr lang="ko">
                <a:solidFill>
                  <a:srgbClr val="FF0000"/>
                </a:solidFill>
              </a:rPr>
              <a:t>DELETE 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/>
              <a:t>db_test.jsp</a:t>
            </a:r>
            <a:r>
              <a:rPr lang="ko"/>
              <a:t>   ←  커넥션 테스트 및 (기본 코드) 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3806574" y="1015925"/>
            <a:ext cx="1069200" cy="741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list</a:t>
            </a:r>
            <a:br>
              <a:rPr lang="ko" sz="1800"/>
            </a:br>
            <a:r>
              <a:rPr lang="ko" sz="1800">
                <a:solidFill>
                  <a:srgbClr val="0000FF"/>
                </a:solidFill>
              </a:rPr>
              <a:t>SELECT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4443752" y="2430100"/>
            <a:ext cx="1125600" cy="745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view</a:t>
            </a:r>
            <a:br>
              <a:rPr lang="ko" sz="1800"/>
            </a:br>
            <a:r>
              <a:rPr lang="ko" sz="1600">
                <a:solidFill>
                  <a:srgbClr val="0000FF"/>
                </a:solidFill>
              </a:rPr>
              <a:t>SELECT</a:t>
            </a:r>
            <a:br>
              <a:rPr lang="ko" sz="1600">
                <a:solidFill>
                  <a:srgbClr val="0000FF"/>
                </a:solidFill>
              </a:rPr>
            </a:br>
            <a:r>
              <a:rPr lang="ko" sz="1600">
                <a:solidFill>
                  <a:srgbClr val="FF0000"/>
                </a:solidFill>
              </a:rPr>
              <a:t>UPDATE</a:t>
            </a:r>
            <a:endParaRPr sz="1600"/>
          </a:p>
        </p:txBody>
      </p:sp>
      <p:sp>
        <p:nvSpPr>
          <p:cNvPr id="190" name="Google Shape;190;p28"/>
          <p:cNvSpPr/>
          <p:nvPr/>
        </p:nvSpPr>
        <p:spPr>
          <a:xfrm>
            <a:off x="2672156" y="2466849"/>
            <a:ext cx="870600" cy="7452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write</a:t>
            </a:r>
            <a:endParaRPr sz="1800"/>
          </a:p>
        </p:txBody>
      </p:sp>
      <p:sp>
        <p:nvSpPr>
          <p:cNvPr id="191" name="Google Shape;191;p28"/>
          <p:cNvSpPr/>
          <p:nvPr/>
        </p:nvSpPr>
        <p:spPr>
          <a:xfrm>
            <a:off x="7241481" y="2430102"/>
            <a:ext cx="1113600" cy="7452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deleteOk</a:t>
            </a:r>
            <a:br>
              <a:rPr lang="ko" sz="1800"/>
            </a:br>
            <a:r>
              <a:rPr lang="ko" sz="1800">
                <a:solidFill>
                  <a:srgbClr val="FF0000"/>
                </a:solidFill>
              </a:rPr>
              <a:t>DELETE</a:t>
            </a:r>
            <a:endParaRPr sz="1800"/>
          </a:p>
        </p:txBody>
      </p:sp>
      <p:sp>
        <p:nvSpPr>
          <p:cNvPr id="192" name="Google Shape;192;p28"/>
          <p:cNvSpPr/>
          <p:nvPr/>
        </p:nvSpPr>
        <p:spPr>
          <a:xfrm>
            <a:off x="5233927" y="3608875"/>
            <a:ext cx="1162800" cy="6300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update</a:t>
            </a:r>
            <a:br>
              <a:rPr lang="ko" sz="1800"/>
            </a:br>
            <a:r>
              <a:rPr lang="ko" sz="1800">
                <a:solidFill>
                  <a:srgbClr val="0000FF"/>
                </a:solidFill>
              </a:rPr>
              <a:t>SELECT</a:t>
            </a:r>
            <a:endParaRPr sz="1800"/>
          </a:p>
        </p:txBody>
      </p:sp>
      <p:sp>
        <p:nvSpPr>
          <p:cNvPr id="193" name="Google Shape;193;p28"/>
          <p:cNvSpPr/>
          <p:nvPr/>
        </p:nvSpPr>
        <p:spPr>
          <a:xfrm>
            <a:off x="7262801" y="3608875"/>
            <a:ext cx="1365000" cy="6300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updateOk</a:t>
            </a:r>
            <a:br>
              <a:rPr lang="ko" sz="1800"/>
            </a:br>
            <a:r>
              <a:rPr lang="ko" sz="1800">
                <a:solidFill>
                  <a:srgbClr val="FF0000"/>
                </a:solidFill>
              </a:rPr>
              <a:t>UPDATE</a:t>
            </a:r>
            <a:endParaRPr sz="1800"/>
          </a:p>
        </p:txBody>
      </p:sp>
      <p:sp>
        <p:nvSpPr>
          <p:cNvPr id="194" name="Google Shape;194;p28"/>
          <p:cNvSpPr/>
          <p:nvPr/>
        </p:nvSpPr>
        <p:spPr>
          <a:xfrm>
            <a:off x="395650" y="2466849"/>
            <a:ext cx="1113600" cy="7452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write</a:t>
            </a:r>
            <a:r>
              <a:rPr lang="ko" sz="1800"/>
              <a:t>Ok</a:t>
            </a:r>
            <a:br>
              <a:rPr lang="ko" sz="1800"/>
            </a:br>
            <a:r>
              <a:rPr lang="ko" sz="1800">
                <a:solidFill>
                  <a:srgbClr val="FF0000"/>
                </a:solidFill>
              </a:rPr>
              <a:t>INSERT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95" name="Google Shape;195;p28"/>
          <p:cNvCxnSpPr>
            <a:stCxn id="188" idx="2"/>
            <a:endCxn id="189" idx="0"/>
          </p:cNvCxnSpPr>
          <p:nvPr/>
        </p:nvCxnSpPr>
        <p:spPr>
          <a:xfrm>
            <a:off x="4341174" y="1756925"/>
            <a:ext cx="66540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6" name="Google Shape;196;p28"/>
          <p:cNvCxnSpPr>
            <a:stCxn id="189" idx="3"/>
            <a:endCxn id="191" idx="1"/>
          </p:cNvCxnSpPr>
          <p:nvPr/>
        </p:nvCxnSpPr>
        <p:spPr>
          <a:xfrm>
            <a:off x="5569352" y="2802700"/>
            <a:ext cx="167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8"/>
          <p:cNvCxnSpPr>
            <a:stCxn id="189" idx="3"/>
            <a:endCxn id="192" idx="0"/>
          </p:cNvCxnSpPr>
          <p:nvPr/>
        </p:nvCxnSpPr>
        <p:spPr>
          <a:xfrm>
            <a:off x="5569352" y="2802700"/>
            <a:ext cx="246000" cy="8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8"/>
          <p:cNvCxnSpPr>
            <a:stCxn id="192" idx="3"/>
            <a:endCxn id="193" idx="1"/>
          </p:cNvCxnSpPr>
          <p:nvPr/>
        </p:nvCxnSpPr>
        <p:spPr>
          <a:xfrm>
            <a:off x="6396727" y="3923875"/>
            <a:ext cx="8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8"/>
          <p:cNvCxnSpPr>
            <a:stCxn id="193" idx="2"/>
            <a:endCxn id="189" idx="2"/>
          </p:cNvCxnSpPr>
          <p:nvPr/>
        </p:nvCxnSpPr>
        <p:spPr>
          <a:xfrm flipH="1" rot="5400000">
            <a:off x="5944151" y="2237725"/>
            <a:ext cx="1063500" cy="2938800"/>
          </a:xfrm>
          <a:prstGeom prst="bentConnector3">
            <a:avLst>
              <a:gd fmla="val -2239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8"/>
          <p:cNvCxnSpPr>
            <a:stCxn id="188" idx="2"/>
            <a:endCxn id="190" idx="0"/>
          </p:cNvCxnSpPr>
          <p:nvPr/>
        </p:nvCxnSpPr>
        <p:spPr>
          <a:xfrm flipH="1">
            <a:off x="3107574" y="1756925"/>
            <a:ext cx="1233600" cy="70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1" name="Google Shape;201;p28"/>
          <p:cNvCxnSpPr>
            <a:stCxn id="190" idx="1"/>
            <a:endCxn id="194" idx="3"/>
          </p:cNvCxnSpPr>
          <p:nvPr/>
        </p:nvCxnSpPr>
        <p:spPr>
          <a:xfrm rot="10800000">
            <a:off x="1509356" y="2839449"/>
            <a:ext cx="116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8"/>
          <p:cNvCxnSpPr>
            <a:stCxn id="194" idx="0"/>
            <a:endCxn id="188" idx="1"/>
          </p:cNvCxnSpPr>
          <p:nvPr/>
        </p:nvCxnSpPr>
        <p:spPr>
          <a:xfrm rot="-5400000">
            <a:off x="1839400" y="499599"/>
            <a:ext cx="1080300" cy="2854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8"/>
          <p:cNvSpPr txBox="1"/>
          <p:nvPr>
            <p:ph type="title"/>
          </p:nvPr>
        </p:nvSpPr>
        <p:spPr>
          <a:xfrm>
            <a:off x="83100" y="-12175"/>
            <a:ext cx="4323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 흐름도</a:t>
            </a:r>
            <a:endParaRPr/>
          </a:p>
        </p:txBody>
      </p:sp>
      <p:cxnSp>
        <p:nvCxnSpPr>
          <p:cNvPr id="204" name="Google Shape;204;p28"/>
          <p:cNvCxnSpPr>
            <a:stCxn id="191" idx="0"/>
            <a:endCxn id="188" idx="3"/>
          </p:cNvCxnSpPr>
          <p:nvPr/>
        </p:nvCxnSpPr>
        <p:spPr>
          <a:xfrm flipH="1" rot="5400000">
            <a:off x="5815131" y="446952"/>
            <a:ext cx="1043700" cy="2922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8"/>
          <p:cNvSpPr txBox="1"/>
          <p:nvPr/>
        </p:nvSpPr>
        <p:spPr>
          <a:xfrm>
            <a:off x="5887425" y="10854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 완료 후엔 목록으로</a:t>
            </a:r>
            <a:endParaRPr sz="1000"/>
          </a:p>
        </p:txBody>
      </p:sp>
      <p:sp>
        <p:nvSpPr>
          <p:cNvPr id="206" name="Google Shape;206;p28"/>
          <p:cNvSpPr txBox="1"/>
          <p:nvPr/>
        </p:nvSpPr>
        <p:spPr>
          <a:xfrm>
            <a:off x="5963625" y="24570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삭제</a:t>
            </a:r>
            <a:endParaRPr sz="1000"/>
          </a:p>
        </p:txBody>
      </p:sp>
      <p:sp>
        <p:nvSpPr>
          <p:cNvPr id="207" name="Google Shape;207;p28"/>
          <p:cNvSpPr txBox="1"/>
          <p:nvPr/>
        </p:nvSpPr>
        <p:spPr>
          <a:xfrm>
            <a:off x="5811225" y="3142875"/>
            <a:ext cx="685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 선택</a:t>
            </a:r>
            <a:endParaRPr sz="1000"/>
          </a:p>
        </p:txBody>
      </p:sp>
      <p:sp>
        <p:nvSpPr>
          <p:cNvPr id="208" name="Google Shape;208;p28"/>
          <p:cNvSpPr txBox="1"/>
          <p:nvPr/>
        </p:nvSpPr>
        <p:spPr>
          <a:xfrm>
            <a:off x="6649425" y="3676275"/>
            <a:ext cx="606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열람 목록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</a:t>
            </a:r>
            <a:endParaRPr sz="1000"/>
          </a:p>
        </p:txBody>
      </p:sp>
      <p:sp>
        <p:nvSpPr>
          <p:cNvPr id="209" name="Google Shape;209;p28"/>
          <p:cNvSpPr txBox="1"/>
          <p:nvPr/>
        </p:nvSpPr>
        <p:spPr>
          <a:xfrm>
            <a:off x="5735025" y="4514475"/>
            <a:ext cx="1125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 완료 후엔 </a:t>
            </a:r>
            <a:br>
              <a:rPr lang="ko" sz="1000"/>
            </a:br>
            <a:r>
              <a:rPr lang="ko" sz="1000"/>
              <a:t>다시 상세열람 </a:t>
            </a:r>
            <a:endParaRPr sz="1000"/>
          </a:p>
        </p:txBody>
      </p:sp>
      <p:sp>
        <p:nvSpPr>
          <p:cNvPr id="210" name="Google Shape;210;p28"/>
          <p:cNvSpPr txBox="1"/>
          <p:nvPr/>
        </p:nvSpPr>
        <p:spPr>
          <a:xfrm>
            <a:off x="4744425" y="1999875"/>
            <a:ext cx="13650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선택항목  </a:t>
            </a:r>
            <a:br>
              <a:rPr lang="ko" sz="1000"/>
            </a:br>
            <a:r>
              <a:rPr lang="ko" sz="1000"/>
              <a:t>상세열람 + 조회수증가</a:t>
            </a:r>
            <a:endParaRPr sz="1000"/>
          </a:p>
        </p:txBody>
      </p:sp>
      <p:sp>
        <p:nvSpPr>
          <p:cNvPr id="211" name="Google Shape;211;p28"/>
          <p:cNvSpPr txBox="1"/>
          <p:nvPr/>
        </p:nvSpPr>
        <p:spPr>
          <a:xfrm>
            <a:off x="3068025" y="1999875"/>
            <a:ext cx="86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선택</a:t>
            </a:r>
            <a:endParaRPr sz="1000"/>
          </a:p>
        </p:txBody>
      </p:sp>
      <p:sp>
        <p:nvSpPr>
          <p:cNvPr id="212" name="Google Shape;212;p28"/>
          <p:cNvSpPr txBox="1"/>
          <p:nvPr/>
        </p:nvSpPr>
        <p:spPr>
          <a:xfrm>
            <a:off x="1848825" y="1085475"/>
            <a:ext cx="1596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 완료후엔 목록으로</a:t>
            </a:r>
            <a:endParaRPr sz="1000"/>
          </a:p>
        </p:txBody>
      </p:sp>
      <p:sp>
        <p:nvSpPr>
          <p:cNvPr id="213" name="Google Shape;213;p28"/>
          <p:cNvSpPr txBox="1"/>
          <p:nvPr/>
        </p:nvSpPr>
        <p:spPr>
          <a:xfrm>
            <a:off x="1848825" y="2838075"/>
            <a:ext cx="866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신규항목 추가</a:t>
            </a:r>
            <a:endParaRPr sz="1000"/>
          </a:p>
        </p:txBody>
      </p:sp>
      <p:cxnSp>
        <p:nvCxnSpPr>
          <p:cNvPr id="214" name="Google Shape;214;p28"/>
          <p:cNvCxnSpPr>
            <a:stCxn id="189" idx="1"/>
            <a:endCxn id="190" idx="3"/>
          </p:cNvCxnSpPr>
          <p:nvPr/>
        </p:nvCxnSpPr>
        <p:spPr>
          <a:xfrm flipH="1">
            <a:off x="3542852" y="2802700"/>
            <a:ext cx="900900" cy="3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db_test.jsp  : DB 커넥션 test 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961525"/>
            <a:ext cx="49398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db_test.jsp</a:t>
            </a:r>
            <a:r>
              <a:rPr lang="ko"/>
              <a:t> 작성후  JDBC 기본 코드 작성 </a:t>
            </a:r>
            <a:br>
              <a:rPr lang="ko"/>
            </a:br>
            <a:r>
              <a:rPr lang="ko"/>
              <a:t>connection 연결 확인및 기본 코드 형태 미리 작성</a:t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50" y="2362500"/>
            <a:ext cx="4891250" cy="2210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500" y="1182850"/>
            <a:ext cx="3459849" cy="3541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db_test.jsp    결과 확인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11700" y="1266325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 코드는, 앞으로 트랜잭션이 발생하는 모든 페이지에서 사용할겁니다.</a:t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50" y="1814925"/>
            <a:ext cx="4838700" cy="17621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write.jsp  폼 생성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5438725" y="776200"/>
            <a:ext cx="3393600" cy="3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일반적으로 데이터처리관련 프로세스 작성시 </a:t>
            </a:r>
            <a:r>
              <a:rPr b="1" lang="ko"/>
              <a:t>‘작성’ 부분을 먼저</a:t>
            </a:r>
            <a:r>
              <a:rPr lang="ko"/>
              <a:t> 만듭니다.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테이블에 자료를 입력할 폼 페이지를 왼쪽과 같이 작성합니다.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action=writeOk.jsp</a:t>
            </a:r>
            <a:endParaRPr b="1"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00" y="776200"/>
            <a:ext cx="4164475" cy="37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프로젝트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885325"/>
            <a:ext cx="2311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JSP15_JDBC</a:t>
            </a:r>
            <a:endParaRPr b="1" sz="24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275" y="2795075"/>
            <a:ext cx="2458256" cy="6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2262475" y="1597063"/>
            <a:ext cx="5039100" cy="84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의 DDL 이나 테이블 스키마, 쿼리 구조가 DBMS마다 조금씩 다를수 밖에 없습니다.  MySQL 과 Oracle 구분이 필요한 곳은 따로 구분하여 설명합니다.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17389" l="0" r="0" t="13659"/>
          <a:stretch/>
        </p:blipFill>
        <p:spPr>
          <a:xfrm>
            <a:off x="1099150" y="2543700"/>
            <a:ext cx="2619375" cy="12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1099150" y="3892675"/>
            <a:ext cx="3127500" cy="607500"/>
          </a:xfrm>
          <a:prstGeom prst="wedgeRectCallout">
            <a:avLst>
              <a:gd fmla="val -21922" name="adj1"/>
              <a:gd fmla="val -80235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MariaDB 와 MySQL 은 드라이버를 제외하곤 거의 동일합니다.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write.jsp 폼 작성 : 폼 유효성 체크 </a:t>
            </a:r>
            <a:r>
              <a:rPr lang="ko" sz="1800"/>
              <a:t>(form validation)</a:t>
            </a:r>
            <a:endParaRPr sz="1800"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서버측에 parameter 를 넘기기 전에, 데이터의 유효성 검사 (validation) 을 해야 한다.    </a:t>
            </a:r>
            <a:br>
              <a:rPr lang="ko"/>
            </a:br>
            <a:r>
              <a:rPr lang="ko" sz="1200"/>
              <a:t>ex) 숫자 만 입력해야 하는 곳에 문자가 들어왔는지?      1 ~ 100 사이 입력규칙이 지켜졌는지?</a:t>
            </a:r>
            <a:br>
              <a:rPr lang="ko" sz="1200"/>
            </a:br>
            <a:r>
              <a:rPr lang="ko" sz="1200"/>
              <a:t>      필수 요소인데 빼먹었는지?  …..</a:t>
            </a:r>
            <a:br>
              <a:rPr lang="ko" sz="1200"/>
            </a:br>
            <a:r>
              <a:rPr lang="ko" sz="1200"/>
              <a:t>      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이번예제에선</a:t>
            </a:r>
            <a:br>
              <a:rPr lang="ko"/>
            </a:br>
            <a:r>
              <a:rPr lang="ko"/>
              <a:t>name (작성자) 와 subject(글제목 ) 는 </a:t>
            </a:r>
            <a:r>
              <a:rPr lang="ko">
                <a:solidFill>
                  <a:srgbClr val="FF0000"/>
                </a:solidFill>
              </a:rPr>
              <a:t>필수 입력사항</a:t>
            </a:r>
            <a:r>
              <a:rPr lang="ko"/>
              <a:t>이다.</a:t>
            </a:r>
            <a:br>
              <a:rPr lang="ko"/>
            </a:br>
            <a:r>
              <a:rPr lang="ko"/>
              <a:t>submit 하기 전에  입력되었는지 확인해야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** 기본적으로 폼데이터 유효성은  1차적으로 ‘FrontEnd’  에서 걸러줘야 한다</a:t>
            </a:r>
            <a:br>
              <a:rPr lang="ko"/>
            </a:br>
            <a:r>
              <a:rPr lang="ko"/>
              <a:t>** 그리고  ‘BackEnd’ 에서도 다시 검증해주는게 바람직하다.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9900FF"/>
                </a:solidFill>
              </a:rPr>
              <a:t>** 그러나, 본 단원에서는 예제의 초점에 집중하기 위해,  Backend 측 유효성 체크는 매번 시행하진 않겠습니다</a:t>
            </a:r>
            <a:endParaRPr sz="14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535" y="0"/>
            <a:ext cx="4563239" cy="401272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33"/>
          <p:cNvSpPr txBox="1"/>
          <p:nvPr>
            <p:ph type="title"/>
          </p:nvPr>
        </p:nvSpPr>
        <p:spPr>
          <a:xfrm>
            <a:off x="311700" y="292625"/>
            <a:ext cx="39066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write.jsp 폼 작성 : </a:t>
            </a:r>
            <a:br>
              <a:rPr lang="ko"/>
            </a:br>
            <a:r>
              <a:rPr lang="ko"/>
              <a:t>폼 유효성 체크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4553050"/>
            <a:ext cx="8403900" cy="2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** 단순히 ‘필수’ 인 경우는 </a:t>
            </a:r>
            <a:r>
              <a:rPr b="1" lang="ko"/>
              <a:t>required</a:t>
            </a:r>
            <a:r>
              <a:rPr lang="ko"/>
              <a:t> attribute 를 추가해주어도 된다</a:t>
            </a:r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00" y="4147975"/>
            <a:ext cx="8403922" cy="2698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1" name="Google Shape;251;p33"/>
          <p:cNvSpPr/>
          <p:nvPr/>
        </p:nvSpPr>
        <p:spPr>
          <a:xfrm>
            <a:off x="737600" y="1704375"/>
            <a:ext cx="2812800" cy="696600"/>
          </a:xfrm>
          <a:prstGeom prst="wedgeRoundRectCallout">
            <a:avLst>
              <a:gd fmla="val 88812" name="adj1"/>
              <a:gd fmla="val -1436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검증을 통과하면 true 를 리턴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통과 못하면 false 를 리턴한다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622875" y="3244300"/>
            <a:ext cx="2812800" cy="696600"/>
          </a:xfrm>
          <a:prstGeom prst="wedgeRoundRectCallout">
            <a:avLst>
              <a:gd fmla="val 129288" name="adj1"/>
              <a:gd fmla="val 77466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onsubmit 이벤트 에 수행하는 JavaScript 코드는 반드시 return 하도록 작성하자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write.jsp 폼 작성 : 폼 유효성 체크</a:t>
            </a:r>
            <a:endParaRPr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4120050" y="3811100"/>
            <a:ext cx="47124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focus() 함수를 사용하면, 해당 form element 에 입력 포커스 전환.</a:t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75" y="1266325"/>
            <a:ext cx="2312475" cy="2632664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575" y="1834050"/>
            <a:ext cx="2312475" cy="12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250" y="1304825"/>
            <a:ext cx="2241155" cy="23538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62" name="Google Shape;262;p34"/>
          <p:cNvCxnSpPr/>
          <p:nvPr/>
        </p:nvCxnSpPr>
        <p:spPr>
          <a:xfrm flipH="1" rot="10800000">
            <a:off x="1909125" y="2617650"/>
            <a:ext cx="1076100" cy="110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4"/>
          <p:cNvCxnSpPr/>
          <p:nvPr/>
        </p:nvCxnSpPr>
        <p:spPr>
          <a:xfrm flipH="1" rot="10800000">
            <a:off x="5464975" y="1935425"/>
            <a:ext cx="872400" cy="83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writeOk.jsp  작성   - DB에 등록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475500" y="1074825"/>
            <a:ext cx="8356800" cy="23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write.jsp 로부터 작성한 글 데이터들을 parameter 로 받아서</a:t>
            </a:r>
            <a:br>
              <a:rPr lang="ko"/>
            </a:br>
            <a:r>
              <a:rPr lang="ko">
                <a:solidFill>
                  <a:srgbClr val="0000FF"/>
                </a:solidFill>
              </a:rPr>
              <a:t>INSERT</a:t>
            </a:r>
            <a:r>
              <a:rPr lang="ko"/>
              <a:t> 트랜잭션 수행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트랜잭션만 수행하고 list.jsp 로 넘어갈거기 때문에 html 코드는 필요없으니 삭제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이미 만들어 놓은 db_test.jsp 의 내용을 그대로 복사해 붙여 넣습니다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311700" y="1113925"/>
            <a:ext cx="85206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값을 받아오고,    유효성 검사를 합니다.  (BackEnd 차원에서 검사)</a:t>
            </a:r>
            <a:br>
              <a:rPr lang="ko"/>
            </a:br>
            <a:r>
              <a:rPr lang="ko"/>
              <a:t>즉, null 이면 안되는 필드의 유효성 검사를 합니다</a:t>
            </a:r>
            <a:br>
              <a:rPr lang="ko"/>
            </a:br>
            <a:r>
              <a:rPr lang="ko" sz="1100">
                <a:solidFill>
                  <a:srgbClr val="FF00FF"/>
                </a:solidFill>
              </a:rPr>
              <a:t>** 이미 FrontEnd 에서 걸렀다 하더라도,  다양한 툴을 사용하여 비정상적이고, 악의적인 request는 얼마든지 발생 가능</a:t>
            </a:r>
            <a:endParaRPr sz="1100">
              <a:solidFill>
                <a:srgbClr val="FF00FF"/>
              </a:solidFill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620200" y="2838650"/>
            <a:ext cx="7803900" cy="734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</a:rPr>
              <a:t>메모란에 코드가 있긴 하지만, 직접 만들어 볼수 있으면 직접 해보시는게 더 좋습니다.</a:t>
            </a:r>
            <a:br>
              <a:rPr lang="ko">
                <a:solidFill>
                  <a:srgbClr val="666666"/>
                </a:solidFill>
              </a:rPr>
            </a:br>
            <a:r>
              <a:rPr lang="ko">
                <a:solidFill>
                  <a:srgbClr val="666666"/>
                </a:solidFill>
              </a:rPr>
              <a:t>- request.getParameter() 사용</a:t>
            </a:r>
            <a:br>
              <a:rPr lang="ko">
                <a:solidFill>
                  <a:srgbClr val="666666"/>
                </a:solidFill>
              </a:rPr>
            </a:br>
            <a:r>
              <a:rPr lang="ko">
                <a:solidFill>
                  <a:srgbClr val="666666"/>
                </a:solidFill>
              </a:rPr>
              <a:t>- </a:t>
            </a:r>
            <a:r>
              <a:rPr b="1" lang="ko">
                <a:solidFill>
                  <a:srgbClr val="FF00FF"/>
                </a:solidFill>
              </a:rPr>
              <a:t>브라우저가 기억</a:t>
            </a:r>
            <a:r>
              <a:rPr lang="ko">
                <a:solidFill>
                  <a:srgbClr val="666666"/>
                </a:solidFill>
              </a:rPr>
              <a:t>하는 이전페이지로 돌아가는 것은 JavaScript 코드 사용  </a:t>
            </a:r>
            <a:r>
              <a:rPr b="1" lang="ko">
                <a:solidFill>
                  <a:srgbClr val="0000FF"/>
                </a:solidFill>
              </a:rPr>
              <a:t>history.back()</a:t>
            </a:r>
            <a:r>
              <a:rPr lang="ko">
                <a:solidFill>
                  <a:srgbClr val="666666"/>
                </a:solidFill>
              </a:rPr>
              <a:t> … 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6" name="Google Shape;276;p36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writeOk.jsp  : parameter 유효성 검사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651" y="1159548"/>
            <a:ext cx="7346350" cy="33826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2" name="Google Shape;282;p37"/>
          <p:cNvSpPr txBox="1"/>
          <p:nvPr/>
        </p:nvSpPr>
        <p:spPr>
          <a:xfrm>
            <a:off x="354350" y="289925"/>
            <a:ext cx="2040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254150" y="278350"/>
            <a:ext cx="8350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서버쪽 검증 결과 확인할수 있을까?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write.jsp 에서 name, subject 검증을 안한상태로 submit 해보거나 아래와 같이  Postman 활용 해보아도 됨.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236250" y="1326325"/>
            <a:ext cx="85206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유효성 체크하고 나서 데이터베이스에 INSERT 트랜잭션을 발생시켜야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우선 </a:t>
            </a:r>
            <a:r>
              <a:rPr b="1" lang="ko"/>
              <a:t>데이터베이스를 다루기 위해 import 합니다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50" y="2661305"/>
            <a:ext cx="4638150" cy="7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writeOk.jsp  : import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150" y="746325"/>
            <a:ext cx="1657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>
            <p:ph type="title"/>
          </p:nvPr>
        </p:nvSpPr>
        <p:spPr>
          <a:xfrm>
            <a:off x="235500" y="-1217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writeOk.jsp  : DB connection + INSERT 쿼리</a:t>
            </a:r>
            <a:endParaRPr/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695225"/>
            <a:ext cx="5570518" cy="4143474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writeOk.jsp  : 결과 확인 + 페이지 전환</a:t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025"/>
            <a:ext cx="7855301" cy="35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/>
          <p:nvPr/>
        </p:nvSpPr>
        <p:spPr>
          <a:xfrm>
            <a:off x="6178000" y="2432125"/>
            <a:ext cx="2730600" cy="1680600"/>
          </a:xfrm>
          <a:prstGeom prst="leftArrowCallout">
            <a:avLst>
              <a:gd fmla="val 25000" name="adj1"/>
              <a:gd fmla="val 25000" name="adj2"/>
              <a:gd fmla="val 25000" name="adj3"/>
              <a:gd fmla="val 78090" name="adj4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여타 CGI 웹 프로그래밍처럼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조건 분기에 따라 필요한 HTML, CSS , JavaScript 코드등이 삽입되면 조건에 따라 실행됩니다.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/>
        </p:nvSpPr>
        <p:spPr>
          <a:xfrm>
            <a:off x="647125" y="4053800"/>
            <a:ext cx="6399000" cy="40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아직 list.jsp 가 없으므로  [확인] 버튼 누르면 예외발생 페이지 등장..</a:t>
            </a:r>
            <a:endParaRPr/>
          </a:p>
        </p:txBody>
      </p:sp>
      <p:sp>
        <p:nvSpPr>
          <p:cNvPr id="310" name="Google Shape;310;p4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 → </a:t>
            </a:r>
            <a:r>
              <a:rPr lang="ko"/>
              <a:t>writeOk.jsp  : 결과 확인</a:t>
            </a:r>
            <a:endParaRPr/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75" y="914925"/>
            <a:ext cx="2729260" cy="29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377" y="1553063"/>
            <a:ext cx="2833875" cy="17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/>
          <p:nvPr/>
        </p:nvSpPr>
        <p:spPr>
          <a:xfrm>
            <a:off x="3469975" y="2184100"/>
            <a:ext cx="841500" cy="4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216425"/>
            <a:ext cx="304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 설계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6918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게시판 CRUD 사이클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글</a:t>
            </a:r>
            <a:r>
              <a:rPr b="1" lang="ko">
                <a:solidFill>
                  <a:srgbClr val="0000FF"/>
                </a:solidFill>
              </a:rPr>
              <a:t>생성</a:t>
            </a:r>
            <a:r>
              <a:rPr lang="ko"/>
              <a:t> - 글</a:t>
            </a:r>
            <a:r>
              <a:rPr b="1" lang="ko">
                <a:solidFill>
                  <a:srgbClr val="0000FF"/>
                </a:solidFill>
              </a:rPr>
              <a:t>목록 보기</a:t>
            </a:r>
            <a:r>
              <a:rPr lang="ko"/>
              <a:t> - 글</a:t>
            </a:r>
            <a:r>
              <a:rPr b="1" lang="ko">
                <a:solidFill>
                  <a:srgbClr val="0000FF"/>
                </a:solidFill>
              </a:rPr>
              <a:t>내용 읽기</a:t>
            </a:r>
            <a:r>
              <a:rPr lang="ko"/>
              <a:t> - 글</a:t>
            </a:r>
            <a:r>
              <a:rPr b="1" lang="ko">
                <a:solidFill>
                  <a:srgbClr val="0000FF"/>
                </a:solidFill>
              </a:rPr>
              <a:t>수정</a:t>
            </a:r>
            <a:r>
              <a:rPr lang="ko"/>
              <a:t> - 글 </a:t>
            </a:r>
            <a:r>
              <a:rPr b="1" lang="ko">
                <a:solidFill>
                  <a:srgbClr val="0000FF"/>
                </a:solidFill>
              </a:rPr>
              <a:t>삭제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본 예제의 게시판은 최소한의 기능만 구현하여 주제에 집중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글 작성시 ‘작성자’ 와 ‘글제목’ 은 </a:t>
            </a:r>
            <a:r>
              <a:rPr lang="ko">
                <a:solidFill>
                  <a:srgbClr val="FF0000"/>
                </a:solidFill>
              </a:rPr>
              <a:t>*필수*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조회수 구현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향후 이어지는 단원에서 계속해서 사용될 예정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650" y="216436"/>
            <a:ext cx="3042300" cy="1530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만들기</a:t>
            </a:r>
            <a:endParaRPr/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311700" y="1113925"/>
            <a:ext cx="85206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기본적인 import , DB 커넥션들은 동일하게 복사해옵니다.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db_test.jsp →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ko">
                <a:solidFill>
                  <a:srgbClr val="4A86E8"/>
                </a:solidFill>
              </a:rPr>
              <a:t>** 설마 매페이지 마다 이 반복되는 코드를???</a:t>
            </a:r>
            <a:endParaRPr i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파일 생성 - (</a:t>
            </a:r>
            <a:r>
              <a:rPr lang="ko">
                <a:solidFill>
                  <a:srgbClr val="0000FF"/>
                </a:solidFill>
              </a:rPr>
              <a:t>oracle</a:t>
            </a:r>
            <a:r>
              <a:rPr lang="ko"/>
              <a:t> 버젼)</a:t>
            </a:r>
            <a:endParaRPr/>
          </a:p>
        </p:txBody>
      </p:sp>
      <p:sp>
        <p:nvSpPr>
          <p:cNvPr id="325" name="Google Shape;325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메모소스 참조</a:t>
            </a:r>
            <a:endParaRPr/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150" y="746325"/>
            <a:ext cx="16573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list.jsp 실행결과</a:t>
            </a:r>
            <a:endParaRPr/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23825"/>
            <a:ext cx="5669564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311700" y="140225"/>
            <a:ext cx="4360500" cy="7107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view.jsp 만들기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311700" y="1195350"/>
            <a:ext cx="3765300" cy="20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목록에서 특정 글 제목을 클릭하면</a:t>
            </a:r>
            <a:br>
              <a:rPr lang="ko"/>
            </a:br>
            <a:r>
              <a:rPr lang="ko"/>
              <a:t>글읽기 페이지로 이동</a:t>
            </a:r>
            <a:br>
              <a:rPr lang="ko"/>
            </a:br>
            <a:br>
              <a:rPr lang="ko"/>
            </a:br>
            <a:r>
              <a:rPr lang="ko"/>
              <a:t>기본적으로 2가지 쿼리를 해야 한다</a:t>
            </a:r>
            <a:br>
              <a:rPr lang="ko"/>
            </a:br>
            <a:r>
              <a:rPr lang="ko"/>
              <a:t>1. 조회수 증가!</a:t>
            </a:r>
            <a:br>
              <a:rPr lang="ko"/>
            </a:br>
            <a:r>
              <a:rPr lang="ko"/>
              <a:t>2. 해당 글 내용 읽어오기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r>
              <a:rPr lang="ko"/>
              <a:t>하단 버튼 추가</a:t>
            </a:r>
            <a:br>
              <a:rPr lang="ko"/>
            </a:br>
            <a:r>
              <a:rPr lang="ko"/>
              <a:t>[수정하기] → update.jsp </a:t>
            </a:r>
            <a:br>
              <a:rPr lang="ko"/>
            </a:br>
            <a:r>
              <a:rPr lang="ko"/>
              <a:t>[삭제하기] → deleteOk.jsp </a:t>
            </a:r>
            <a:br>
              <a:rPr lang="ko"/>
            </a:br>
            <a:r>
              <a:rPr lang="ko"/>
              <a:t>↑ </a:t>
            </a:r>
            <a:r>
              <a:rPr b="1" lang="ko"/>
              <a:t>id</a:t>
            </a:r>
            <a:r>
              <a:rPr lang="ko"/>
              <a:t> 값과 함께 넘겨주어야 함</a:t>
            </a:r>
            <a:endParaRPr/>
          </a:p>
        </p:txBody>
      </p:sp>
      <p:pic>
        <p:nvPicPr>
          <p:cNvPr id="339" name="Google Shape;3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600" y="152400"/>
            <a:ext cx="4167000" cy="4324787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view.jsp  → 여러개의 쿼리로 </a:t>
            </a:r>
            <a:r>
              <a:rPr lang="ko">
                <a:solidFill>
                  <a:srgbClr val="0000FF"/>
                </a:solidFill>
              </a:rPr>
              <a:t>트랜잭션 </a:t>
            </a:r>
            <a:r>
              <a:rPr lang="ko"/>
              <a:t>처리</a:t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159300" y="885325"/>
            <a:ext cx="38991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기본적으로 JDBC 프로그래밍은 Auto-Commit 되어 있다.  즉, 매 DML 쿼리 수행마다, 곧바로 DB에 반영된다.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그러나 여러개의 쿼리가 하나의 트랜잭션을 이루고 있다면,   중간에 쿼리 실패가 발생한 경우, 다시 원상 복귀가 되어야 한다.    즉, Auto-Commit 을 하면 안된다.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기본적인 트랜잭션 처리 → </a:t>
            </a:r>
            <a:endParaRPr/>
          </a:p>
        </p:txBody>
      </p:sp>
      <p:sp>
        <p:nvSpPr>
          <p:cNvPr id="346" name="Google Shape;346;p46"/>
          <p:cNvSpPr txBox="1"/>
          <p:nvPr/>
        </p:nvSpPr>
        <p:spPr>
          <a:xfrm>
            <a:off x="4363200" y="855375"/>
            <a:ext cx="4343100" cy="4089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try{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274E13"/>
                </a:solidFill>
              </a:rPr>
              <a:t>// Auto-commit 비활성화</a:t>
            </a:r>
            <a:endParaRPr sz="18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	</a:t>
            </a:r>
            <a:r>
              <a:rPr lang="ko" sz="1800"/>
              <a:t>conn.</a:t>
            </a:r>
            <a:r>
              <a:rPr lang="ko" sz="1800">
                <a:solidFill>
                  <a:srgbClr val="0000FF"/>
                </a:solidFill>
              </a:rPr>
              <a:t>setAutoCommit</a:t>
            </a:r>
            <a:r>
              <a:rPr lang="ko" sz="1800"/>
              <a:t>(false);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	// </a:t>
            </a:r>
            <a:r>
              <a:rPr lang="ko" sz="1800">
                <a:solidFill>
                  <a:srgbClr val="45818E"/>
                </a:solidFill>
              </a:rPr>
              <a:t>쿼리들 수행..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	</a:t>
            </a:r>
            <a:r>
              <a:rPr lang="ko" sz="1800"/>
              <a:t>// </a:t>
            </a:r>
            <a:r>
              <a:rPr lang="ko" sz="1800">
                <a:solidFill>
                  <a:srgbClr val="45818E"/>
                </a:solidFill>
              </a:rPr>
              <a:t>모든 쿼리 성공하면 commit!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	conn.</a:t>
            </a:r>
            <a:r>
              <a:rPr lang="ko" sz="1800">
                <a:solidFill>
                  <a:srgbClr val="0000FF"/>
                </a:solidFill>
              </a:rPr>
              <a:t>commit</a:t>
            </a:r>
            <a:r>
              <a:rPr lang="ko" sz="1800"/>
              <a:t>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} catch(SQLException e){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	</a:t>
            </a:r>
            <a:r>
              <a:rPr lang="ko" sz="1800">
                <a:solidFill>
                  <a:srgbClr val="274E13"/>
                </a:solidFill>
              </a:rPr>
              <a:t>// 중간에 예외 발생하면 rollback</a:t>
            </a:r>
            <a:endParaRPr sz="18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	</a:t>
            </a:r>
            <a:r>
              <a:rPr lang="ko" sz="1800"/>
              <a:t>conn.</a:t>
            </a:r>
            <a:r>
              <a:rPr lang="ko" sz="1800">
                <a:solidFill>
                  <a:srgbClr val="0000FF"/>
                </a:solidFill>
              </a:rPr>
              <a:t>rollback</a:t>
            </a:r>
            <a:r>
              <a:rPr lang="ko" sz="1800"/>
              <a:t>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6939950" y="64025"/>
            <a:ext cx="2058600" cy="78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view.jsp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6723300" y="2053975"/>
            <a:ext cx="2198100" cy="16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connection 만들기 - 쿼리문 생성 - 실행  의 패턴은 list.jsp 와 비슷하기 때문에, 앞부분은 list의 그것을 거의 그대로 복사해와도 됩니다.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53" name="Google Shape;3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950" y="898725"/>
            <a:ext cx="16573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type="title"/>
          </p:nvPr>
        </p:nvSpPr>
        <p:spPr>
          <a:xfrm>
            <a:off x="387900" y="216425"/>
            <a:ext cx="712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 코드 작성 흐름 고찰</a:t>
            </a:r>
            <a:endParaRPr/>
          </a:p>
        </p:txBody>
      </p:sp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311700" y="1266325"/>
            <a:ext cx="2335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일반적인 웹프로그래밍은</a:t>
            </a:r>
            <a:br>
              <a:rPr lang="ko" sz="1400"/>
            </a:br>
            <a:r>
              <a:rPr lang="ko" sz="1400"/>
              <a:t>하나의 페이지에 대한 request가 발생하면 다음과 같은 흐름으로 코드를 작성합니다.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가급적, 이  흐름이 명확히 구분이 되는 것이 좋습니다 </a:t>
            </a:r>
            <a:br>
              <a:rPr lang="ko" sz="1400"/>
            </a:br>
            <a:r>
              <a:rPr lang="ko" sz="1400"/>
              <a:t>→ 유지보수, 가독성 차원 고려</a:t>
            </a:r>
            <a:endParaRPr sz="1400"/>
          </a:p>
        </p:txBody>
      </p:sp>
      <p:sp>
        <p:nvSpPr>
          <p:cNvPr id="360" name="Google Shape;360;p48"/>
          <p:cNvSpPr/>
          <p:nvPr/>
        </p:nvSpPr>
        <p:spPr>
          <a:xfrm>
            <a:off x="3606200" y="1243075"/>
            <a:ext cx="4651800" cy="707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434343"/>
                </a:solidFill>
              </a:rPr>
              <a:t>Parameter 받아오기, 유효성 검증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3606200" y="2386075"/>
            <a:ext cx="4651800" cy="707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434343"/>
                </a:solidFill>
              </a:rPr>
              <a:t>페이지에 필요한 데이터 처리, 트랜잭션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62" name="Google Shape;362;p48"/>
          <p:cNvSpPr/>
          <p:nvPr/>
        </p:nvSpPr>
        <p:spPr>
          <a:xfrm>
            <a:off x="3606200" y="3529075"/>
            <a:ext cx="4651800" cy="707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434343"/>
                </a:solidFill>
              </a:rPr>
              <a:t>결과 출력 (HTML 작성)</a:t>
            </a:r>
            <a:endParaRPr sz="1800">
              <a:solidFill>
                <a:srgbClr val="434343"/>
              </a:solidFill>
            </a:endParaRPr>
          </a:p>
        </p:txBody>
      </p:sp>
      <p:cxnSp>
        <p:nvCxnSpPr>
          <p:cNvPr id="363" name="Google Shape;363;p48"/>
          <p:cNvCxnSpPr>
            <a:stCxn id="360" idx="2"/>
            <a:endCxn id="361" idx="0"/>
          </p:cNvCxnSpPr>
          <p:nvPr/>
        </p:nvCxnSpPr>
        <p:spPr>
          <a:xfrm>
            <a:off x="5932100" y="1950475"/>
            <a:ext cx="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48"/>
          <p:cNvCxnSpPr>
            <a:stCxn id="361" idx="2"/>
            <a:endCxn id="362" idx="0"/>
          </p:cNvCxnSpPr>
          <p:nvPr/>
        </p:nvCxnSpPr>
        <p:spPr>
          <a:xfrm>
            <a:off x="5932100" y="3093475"/>
            <a:ext cx="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update.jsp</a:t>
            </a:r>
            <a:endParaRPr/>
          </a:p>
        </p:txBody>
      </p:sp>
      <p:sp>
        <p:nvSpPr>
          <p:cNvPr id="370" name="Google Shape;370;p49"/>
          <p:cNvSpPr txBox="1"/>
          <p:nvPr>
            <p:ph idx="1" type="body"/>
          </p:nvPr>
        </p:nvSpPr>
        <p:spPr>
          <a:xfrm>
            <a:off x="311700" y="732925"/>
            <a:ext cx="5013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기존의 글 내용을 읽어 들어와 보여주어야 한다 → view.jsp 와 비슷</a:t>
            </a:r>
            <a:br>
              <a:rPr lang="ko"/>
            </a:br>
            <a:r>
              <a:rPr lang="ko"/>
              <a:t>그러나, 수정 가능하게 form 에 담아 보여주어야 함</a:t>
            </a:r>
            <a:br>
              <a:rPr lang="ko"/>
            </a:b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[</a:t>
            </a:r>
            <a:r>
              <a:rPr lang="ko"/>
              <a:t>수정] 완료 submit 을 하려 하면,  새로 작성할때와 마찬가지로</a:t>
            </a:r>
            <a:br>
              <a:rPr lang="ko"/>
            </a:br>
            <a:r>
              <a:rPr lang="ko"/>
              <a:t>form 유효성 검사 해주어야 한다  → write.jsp 와 비슷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4A86E8"/>
                </a:solidFill>
              </a:rPr>
              <a:t>** 데이터 프로세싱 C.R.U.D 단계에서 가장 복잡한게 update 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371" name="Google Shape;3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375" y="1150763"/>
            <a:ext cx="3143250" cy="33432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update.jsp 작성</a:t>
            </a:r>
            <a:endParaRPr/>
          </a:p>
        </p:txBody>
      </p:sp>
      <p:sp>
        <p:nvSpPr>
          <p:cNvPr id="377" name="Google Shape;377;p50"/>
          <p:cNvSpPr txBox="1"/>
          <p:nvPr>
            <p:ph idx="1" type="body"/>
          </p:nvPr>
        </p:nvSpPr>
        <p:spPr>
          <a:xfrm>
            <a:off x="235500" y="732925"/>
            <a:ext cx="85206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보여주긴 보여주되,  form 에 담아서 보여주어야 한다.</a:t>
            </a:r>
            <a:br>
              <a:rPr lang="ko"/>
            </a:br>
            <a:r>
              <a:rPr lang="ko"/>
              <a:t>이때, 최초 작성후 변경되어서는 안되는 것도 있고, 변경할수 있는 것도 있다.</a:t>
            </a:r>
            <a:br>
              <a:rPr lang="ko"/>
            </a:br>
            <a:r>
              <a:rPr lang="ko"/>
              <a:t>이번 예제에선 ‘작성자’ 는 변경 불가 로 한다. </a:t>
            </a:r>
            <a:endParaRPr/>
          </a:p>
        </p:txBody>
      </p:sp>
      <p:pic>
        <p:nvPicPr>
          <p:cNvPr id="378" name="Google Shape;3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75" y="1821250"/>
            <a:ext cx="8461124" cy="2833708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updateOk.jsp</a:t>
            </a:r>
            <a:endParaRPr/>
          </a:p>
        </p:txBody>
      </p:sp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update.jsp 에서 수정완료 → UPDATE 트랜잭션 발생</a:t>
            </a:r>
            <a:br>
              <a:rPr lang="ko"/>
            </a:br>
            <a:r>
              <a:rPr lang="ko"/>
              <a:t>수정 완료후에는 view.jsp 로 넘어가자</a:t>
            </a:r>
            <a:endParaRPr/>
          </a:p>
        </p:txBody>
      </p:sp>
      <p:pic>
        <p:nvPicPr>
          <p:cNvPr id="385" name="Google Shape;3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224" y="2220600"/>
            <a:ext cx="1889900" cy="20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75" y="2136750"/>
            <a:ext cx="2099200" cy="2232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7" name="Google Shape;38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270" y="1948269"/>
            <a:ext cx="2563780" cy="2232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8" name="Google Shape;388;p51"/>
          <p:cNvSpPr/>
          <p:nvPr/>
        </p:nvSpPr>
        <p:spPr>
          <a:xfrm>
            <a:off x="2990250" y="3027750"/>
            <a:ext cx="486000" cy="29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1"/>
          <p:cNvSpPr/>
          <p:nvPr/>
        </p:nvSpPr>
        <p:spPr>
          <a:xfrm>
            <a:off x="5733450" y="3103950"/>
            <a:ext cx="486000" cy="29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11275" y="140225"/>
            <a:ext cx="7504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데이터베이스와 테이블 생성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85850" y="948600"/>
            <a:ext cx="35853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(MySql 이미 설치되었다고 가정)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61950" y="1488025"/>
            <a:ext cx="30693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별도의 데이터베이스도 만들고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(DB: </a:t>
            </a:r>
            <a:r>
              <a:rPr b="1" lang="ko"/>
              <a:t>mydb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데이터 베이스에만 접속하는 별도의 계정을 만들고 권한도 부여해주자.</a:t>
            </a:r>
            <a:br>
              <a:rPr lang="ko"/>
            </a:br>
            <a:r>
              <a:rPr lang="ko"/>
              <a:t>ID: </a:t>
            </a:r>
            <a:r>
              <a:rPr b="1" lang="ko"/>
              <a:t>myuser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PW: </a:t>
            </a:r>
            <a:r>
              <a:rPr b="1" lang="ko"/>
              <a:t>1234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TEST</a:t>
            </a:r>
            <a:r>
              <a:rPr b="1" lang="ko"/>
              <a:t>_WRITE </a:t>
            </a:r>
            <a:r>
              <a:rPr lang="ko"/>
              <a:t>테이블 작성하고,  레코드 몇개 삽입하자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4534650" y="13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{02AB5700-3195-4624-A0C8-E250E04ACBFE}</a:tableStyleId>
              </a:tblPr>
              <a:tblGrid>
                <a:gridCol w="1228975"/>
                <a:gridCol w="1173375"/>
                <a:gridCol w="716075"/>
                <a:gridCol w="1082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타입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wr_uid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PK, AI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글 고유아이디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wr_subject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VARCHAR(200)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NN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글제목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wr_content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TEXT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글내용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wr_name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VARCHAR2(20)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NN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글 작성자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wr_viewcnt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DEFAULT 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조회수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wr_regdate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DATETIME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DEFAULT now()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등록일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17389" l="0" r="0" t="13659"/>
          <a:stretch/>
        </p:blipFill>
        <p:spPr>
          <a:xfrm>
            <a:off x="7506450" y="465575"/>
            <a:ext cx="1541713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updateOk.jsp 작성</a:t>
            </a:r>
            <a:endParaRPr/>
          </a:p>
        </p:txBody>
      </p:sp>
      <p:sp>
        <p:nvSpPr>
          <p:cNvPr id="395" name="Google Shape;395;p52"/>
          <p:cNvSpPr txBox="1"/>
          <p:nvPr>
            <p:ph idx="1" type="body"/>
          </p:nvPr>
        </p:nvSpPr>
        <p:spPr>
          <a:xfrm>
            <a:off x="311700" y="809125"/>
            <a:ext cx="8520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수정 성공하면 view.jsp 로..</a:t>
            </a:r>
            <a:endParaRPr/>
          </a:p>
        </p:txBody>
      </p:sp>
      <p:pic>
        <p:nvPicPr>
          <p:cNvPr id="396" name="Google Shape;3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25525"/>
            <a:ext cx="5940213" cy="32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deleteOk.jsp</a:t>
            </a:r>
            <a:endParaRPr/>
          </a:p>
        </p:txBody>
      </p:sp>
      <p:sp>
        <p:nvSpPr>
          <p:cNvPr id="402" name="Google Shape;402;p53"/>
          <p:cNvSpPr txBox="1"/>
          <p:nvPr>
            <p:ph idx="1" type="body"/>
          </p:nvPr>
        </p:nvSpPr>
        <p:spPr>
          <a:xfrm>
            <a:off x="311700" y="885325"/>
            <a:ext cx="85206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삭제하기 전엔 한번은 ‘확인’ 시켜 주는 게 좋다.  → view.jsp 에서 작성</a:t>
            </a:r>
            <a:br>
              <a:rPr lang="ko"/>
            </a:br>
            <a:r>
              <a:rPr lang="ko"/>
              <a:t>삭제 성공 후에는 list.jsp 로 이동.</a:t>
            </a:r>
            <a:endParaRPr/>
          </a:p>
        </p:txBody>
      </p:sp>
      <p:pic>
        <p:nvPicPr>
          <p:cNvPr id="403" name="Google Shape;4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74" y="1931024"/>
            <a:ext cx="2092050" cy="18219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4" name="Google Shape;40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520" y="2104875"/>
            <a:ext cx="1893025" cy="1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7920" y="2120713"/>
            <a:ext cx="1242000" cy="13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7400" y="2077050"/>
            <a:ext cx="2828701" cy="142757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7" name="Google Shape;407;p53"/>
          <p:cNvSpPr/>
          <p:nvPr/>
        </p:nvSpPr>
        <p:spPr>
          <a:xfrm>
            <a:off x="3206250" y="2706750"/>
            <a:ext cx="611700" cy="21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3"/>
          <p:cNvSpPr/>
          <p:nvPr/>
        </p:nvSpPr>
        <p:spPr>
          <a:xfrm>
            <a:off x="5138700" y="2706750"/>
            <a:ext cx="611700" cy="21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deleteOk.jsp   :  삭제확인 → view.jsp 에 추가</a:t>
            </a:r>
            <a:endParaRPr/>
          </a:p>
        </p:txBody>
      </p:sp>
      <p:pic>
        <p:nvPicPr>
          <p:cNvPr id="414" name="Google Shape;41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00050"/>
            <a:ext cx="8839200" cy="374388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5" name="Google Shape;41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63000"/>
            <a:ext cx="5566774" cy="2508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16" name="Google Shape;416;p54"/>
          <p:cNvCxnSpPr/>
          <p:nvPr/>
        </p:nvCxnSpPr>
        <p:spPr>
          <a:xfrm rot="10800000">
            <a:off x="1927100" y="1814750"/>
            <a:ext cx="2352900" cy="217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deleteOk.jsp 작성</a:t>
            </a:r>
            <a:endParaRPr/>
          </a:p>
        </p:txBody>
      </p:sp>
      <p:sp>
        <p:nvSpPr>
          <p:cNvPr id="422" name="Google Shape;422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반복 또 반복!</a:t>
            </a:r>
            <a:endParaRPr/>
          </a:p>
        </p:txBody>
      </p:sp>
      <p:sp>
        <p:nvSpPr>
          <p:cNvPr id="428" name="Google Shape;428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JDBC를 사용한 가장 기본적인 데이터 프로세싱 을 구현했습니다.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확실히 이해하고, 반복 연습하여,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생성, 수정, 열람, 삭제   의  사이클을 웹에서 구현하는 기본은 확실히 다집시다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디버깅</a:t>
            </a:r>
            <a:endParaRPr/>
          </a:p>
        </p:txBody>
      </p:sp>
      <p:sp>
        <p:nvSpPr>
          <p:cNvPr id="434" name="Google Shape;434;p57"/>
          <p:cNvSpPr/>
          <p:nvPr/>
        </p:nvSpPr>
        <p:spPr>
          <a:xfrm>
            <a:off x="2105775" y="2706150"/>
            <a:ext cx="5277900" cy="12096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프로그래밍 실력은 곧 디버깅 실력이다!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디버깅은   request  부터!</a:t>
            </a:r>
            <a:endParaRPr/>
          </a:p>
        </p:txBody>
      </p:sp>
      <p:sp>
        <p:nvSpPr>
          <p:cNvPr id="440" name="Google Shape;440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동작은 request  부터 시작한다.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어디에 breakpoint  를 잡아야 하나?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request 부터 추적해서 들어가야 한다.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"/>
          <p:cNvSpPr txBox="1"/>
          <p:nvPr>
            <p:ph type="title"/>
          </p:nvPr>
        </p:nvSpPr>
        <p:spPr>
          <a:xfrm>
            <a:off x="222100" y="149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디버깅 시작</a:t>
            </a:r>
            <a:endParaRPr/>
          </a:p>
        </p:txBody>
      </p:sp>
      <p:sp>
        <p:nvSpPr>
          <p:cNvPr id="446" name="Google Shape;446;p59"/>
          <p:cNvSpPr txBox="1"/>
          <p:nvPr>
            <p:ph idx="1" type="body"/>
          </p:nvPr>
        </p:nvSpPr>
        <p:spPr>
          <a:xfrm>
            <a:off x="5385450" y="1266325"/>
            <a:ext cx="3446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0" y="856725"/>
            <a:ext cx="4728120" cy="398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64025"/>
            <a:ext cx="431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Diagram 사용 가능.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74950" y="4572000"/>
            <a:ext cx="76275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** ERMaster 플러그 인 사용한 결과 입니다.  다른 것으로 해도 무관.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825"/>
            <a:ext cx="2562225" cy="24479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17389" l="0" r="0" t="13659"/>
          <a:stretch/>
        </p:blipFill>
        <p:spPr>
          <a:xfrm>
            <a:off x="7068400" y="230425"/>
            <a:ext cx="1804658" cy="8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0275" y="1206124"/>
            <a:ext cx="2354625" cy="1730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3225" y="847625"/>
            <a:ext cx="3376084" cy="34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17389" l="0" r="0" t="13659"/>
          <a:stretch/>
        </p:blipFill>
        <p:spPr>
          <a:xfrm>
            <a:off x="7220800" y="382825"/>
            <a:ext cx="1804658" cy="8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4731300" y="64025"/>
            <a:ext cx="3371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MySql 용 쿼리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50" y="239150"/>
            <a:ext cx="4710800" cy="25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2860100"/>
            <a:ext cx="3856961" cy="20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2754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생성결과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6900"/>
            <a:ext cx="8839202" cy="200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17389" l="0" r="0" t="13659"/>
          <a:stretch/>
        </p:blipFill>
        <p:spPr>
          <a:xfrm>
            <a:off x="7068400" y="382825"/>
            <a:ext cx="1804658" cy="8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데이터베이스와 테이블 생성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159300" y="1266325"/>
            <a:ext cx="439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ORACLE 은 이미 설치되어 있다고 전제..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 데이터 베이스에만 접속하는 별도의 계정을 만들고 권한도 부여해주자.</a:t>
            </a:r>
            <a:b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b="1"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scott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PW: </a:t>
            </a:r>
            <a:r>
              <a:rPr b="1"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tiger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TEST_WRITE 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 작성하고,  레코드 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몇개 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삽입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TEST_WRITE_SEQ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시퀀스 객체 생성하여 wr_uid 필드 insert 시 사용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p20"/>
          <p:cNvGraphicFramePr/>
          <p:nvPr/>
        </p:nvGraphicFramePr>
        <p:xfrm>
          <a:off x="4512700" y="136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{02AB5700-3195-4624-A0C8-E250E04ACBFE}</a:tableStyleId>
              </a:tblPr>
              <a:tblGrid>
                <a:gridCol w="1184850"/>
                <a:gridCol w="1327600"/>
                <a:gridCol w="879500"/>
                <a:gridCol w="1001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타입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wr_uid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NUMBER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글 고유아이디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wr_subject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VARCHAR2(200)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NN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글제목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wr_content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CLOB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글내용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wr_name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VARCHAR2(20)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NN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글 작성자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wr_viewcnt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NUMBER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DEFAULT 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조회수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wr_regdate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DEFAULT SYSDATE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등록일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625" y="486425"/>
            <a:ext cx="1389375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64025"/>
            <a:ext cx="431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Diagram 사용 가능.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74950" y="4572000"/>
            <a:ext cx="76275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** ERMaster 플러그 인 사용한 결과 입니다.  다른 것으로 해도 무관.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025" y="227625"/>
            <a:ext cx="16573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533425"/>
            <a:ext cx="2444074" cy="808496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650" y="1045950"/>
            <a:ext cx="2639825" cy="20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5074" y="923825"/>
            <a:ext cx="3376084" cy="34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