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PT Sans Narrow"/>
      <p:regular r:id="rId58"/>
      <p:bold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095131-1E58-4B7E-8FD0-62275367DE02}">
  <a:tblStyle styleId="{49095131-1E58-4B7E-8FD0-62275367DE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5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PTSansNarrow-bold.fntdata"/><Relationship Id="rId14" Type="http://schemas.openxmlformats.org/officeDocument/2006/relationships/slide" Target="slides/slide9.xml"/><Relationship Id="rId58" Type="http://schemas.openxmlformats.org/officeDocument/2006/relationships/font" Target="fonts/PTSansNarrow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2437465/how-to-change-context-root-of-a-dynamic-web-project-in-eclipse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63fa5ea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63fa5ea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63fa5ea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63fa5ea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a6f62c3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a6f62c3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EFEFEF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https://stackoverflow.com/questions/2437465/how-to-change-context-root-of-a-dynamic-web-project-in-eclipse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66ab2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66ab2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63fa5ea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63fa5ea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1c77692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1c77692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670d4b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670d4b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670d4b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670d4b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670d4b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670d4b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com.mvc2.command;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javax.servlet.http.HttpServletRequest;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javax.servlet.http.HttpServletResponse;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interface Command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void execute(HttpServletRequest request, HttpServletResponse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670d4b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670d4b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63fa5e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63fa5e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670d4b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670d4b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protected void doGet(HttpServletRequest request, HttpServletResponse response)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actionDo(request,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protected void doPost(HttpServletRequest request, HttpServletResponse response)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actionDo(request,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protected void actionDo(HttpServletRequest request, HttpServletResponse response)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System.out.println("actionDo()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670d4b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670d4b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670d4b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b670d4b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e7eee1ae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e7eee1ae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e7eee1a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e7eee1a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670d4bc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670d4b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670d4bc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670d4b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670d4bc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670d4bc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class ListCommand implements Command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execute(HttpServletRequest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WriteDAO dao = new WriteDAO(); // DAO 객체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WriteDTO arr[]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트랜잭션 수행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arr = dao.select();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"list" 란  name 으로 request 에 arr 값 저장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즉, request 에 담아서 컨트롤러에 전달되는 셈.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request.setAttribute("list", arr);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catch (SQLException 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만약 ConnectionPool 을 사용한다면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↑ 여기서 NamingException 도 catch 해야 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execute()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 // end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670d4bc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670d4bc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670d4bc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670d4bc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 // Controller 로부터 결과 데이터 받음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WriteDTO [] arr = (WriteDTO [])request.getAttribute("list");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63fa5e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63fa5e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670d4bc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b670d4bc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670d4bc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b670d4bc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b670d4bc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b670d4bc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464f307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464f307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464f3070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464f3070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package com.mvc2.command;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import java.sql.SQLException;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import javax.servlet.http.HttpServletRequest;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import javax.servlet.http.HttpServletResponse;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import com.lec.jsp.beans.*;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class WriteCommand implements Command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execute(HttpServletRequest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int cnt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WriteDAO dao = new WriteDAO();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//입력한 값을 받아오기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name = request.getParameter("wr_name");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subject = request.getParameter("wr_subject");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content = request.getParameter("wr_content");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유효성 체크  null 이거나, 빈문자열이면 이전화면으로 돌아가기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if(name != null &amp;&amp; subject != null &amp;&amp;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name.trim().length() &gt; 0 &amp;&amp; subject.trim().length() &gt; 0){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try {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cnt = dao.insert(subject, content, 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} catch (SQLException 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request.setAttribute("result", cnt);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execute()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 // end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464f3070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464f3070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bd7d91d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bd7d91d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464f3070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464f307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case "/insert.do":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command = new InsertCommand();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command.execute(request,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viewPage = "insert.jsp";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be4b77c5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be4b77c5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bd7d91d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bd7d91d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63fa5ea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63fa5e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d7d91d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d7d91d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bd7d91d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bd7d91d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a86d59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a86d59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c43323d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c43323d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a86d597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a86d597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&lt;security-constraint&gt;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&lt;web-resource-collection&gt;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&lt;web-resource-name&gt;BlockJspRequest&lt;/web-resource-name&gt;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&lt;description&gt;URL로 JSP 접근 차단&lt;/description&gt;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&lt;url-pattern&gt;*.jsp&lt;/url-pattern&gt;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&lt;http-method&gt;GET&lt;/http-method&gt;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&lt;http-method&gt;POST&lt;/http-method&gt;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&lt;/web-resource-collection&gt;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&lt;auth-constraint&gt;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&lt;role-name&gt;&lt;/role-name&gt;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&lt;/auth-constraint&gt;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&lt;/security-constraint&gt;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a86d597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4a86d597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be1fee7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be1fee7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bd3f93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bd3f93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bd3f932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bd3f932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4bd3f932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4bd3f932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63fa5ea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63fa5e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bd3f932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bd3f932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bd3f932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bd3f932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bd3f932c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bd3f932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63fa5ea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63fa5ea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63fa5ea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63fa5ea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63fa5ea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63fa5ea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63fa5ea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63fa5ea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5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Relationship Id="rId5" Type="http://schemas.openxmlformats.org/officeDocument/2006/relationships/image" Target="../media/image4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model2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- View - Controller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625" y="1650725"/>
            <a:ext cx="26098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복사 생성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일단 Server 에 Add 해봅시다.</a:t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065625" y="2274150"/>
            <a:ext cx="8796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6262800" y="3753250"/>
            <a:ext cx="2278500" cy="1079400"/>
          </a:xfrm>
          <a:prstGeom prst="wedgeRoundRectCallout">
            <a:avLst>
              <a:gd fmla="val -17834" name="adj1"/>
              <a:gd fmla="val -12530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이름이 이상하죠?</a:t>
            </a:r>
            <a:endParaRPr sz="1800"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575" y="1463225"/>
            <a:ext cx="3745600" cy="31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web.xml 수정</a:t>
            </a: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475" y="1659913"/>
            <a:ext cx="6191250" cy="15906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복사 생성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311700" y="1190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프로젝트 - ‘Properties’   - Web Project Settings  의 Context root 변경하기</a:t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3853513" y="2700550"/>
            <a:ext cx="1143300" cy="6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293150" y="4326225"/>
            <a:ext cx="85206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이후 Server 를 Stop 해주고 Clean 한뒤에 Start 하는 것을 추천 합니다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652" y="1757637"/>
            <a:ext cx="3238075" cy="2430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475" y="1575025"/>
            <a:ext cx="2249640" cy="2751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681174"/>
            <a:ext cx="6918685" cy="4990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625" y="4111675"/>
            <a:ext cx="6209180" cy="4990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복사 생성 - servers.xml 수정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새로이 생긴  &lt;Context&gt; 수정합니다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6359850" y="2020975"/>
            <a:ext cx="666300" cy="2318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110350" y="2932650"/>
            <a:ext cx="1664700" cy="1086000"/>
          </a:xfrm>
          <a:prstGeom prst="wedgeRoundRectCallout">
            <a:avLst>
              <a:gd fmla="val 25818" name="adj1"/>
              <a:gd fmla="val -68918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끝의 &lt;/Host&gt; 지워지지 않게 주의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  - 테스트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를 Run On Server 하여 동작 확인.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URL 정상적으로</a:t>
            </a:r>
            <a:r>
              <a:rPr b="1" lang="ko"/>
              <a:t> JSP18_MVC</a:t>
            </a:r>
            <a:r>
              <a:rPr lang="ko"/>
              <a:t> 인지 확인.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00" y="2354104"/>
            <a:ext cx="4455725" cy="22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DTO, DAO 의 테스트 출력도 정리하자...</a:t>
            </a:r>
            <a:endParaRPr/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311700" y="1266325"/>
            <a:ext cx="174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25" y="1230100"/>
            <a:ext cx="4183950" cy="368627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50" y="2716082"/>
            <a:ext cx="4183949" cy="155626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825"/>
            <a:ext cx="3954000" cy="2965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준비</a:t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797025" y="4152225"/>
            <a:ext cx="7712100" cy="551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대형프로젝트의 경우 DAO, DTO 도 별개의 패키지로 관리하는게 좋다.</a:t>
            </a:r>
            <a:br>
              <a:rPr lang="ko"/>
            </a:br>
            <a:r>
              <a:rPr lang="ko"/>
              <a:t>본 예제에서는 이 과정 생략한다.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3976310" y="967100"/>
            <a:ext cx="3689700" cy="664800"/>
          </a:xfrm>
          <a:prstGeom prst="wedgeRoundRectCallout">
            <a:avLst>
              <a:gd fmla="val -63799" name="adj1"/>
              <a:gd fmla="val 8644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MVC2 의 </a:t>
            </a:r>
            <a:r>
              <a:rPr b="1" lang="ko" sz="1800"/>
              <a:t>‘커맨드 객체’</a:t>
            </a:r>
            <a:r>
              <a:rPr lang="ko" sz="1800"/>
              <a:t>들을 담을 패키지</a:t>
            </a:r>
            <a:endParaRPr sz="1800"/>
          </a:p>
        </p:txBody>
      </p:sp>
      <p:sp>
        <p:nvSpPr>
          <p:cNvPr id="269" name="Google Shape;269;p28"/>
          <p:cNvSpPr/>
          <p:nvPr/>
        </p:nvSpPr>
        <p:spPr>
          <a:xfrm>
            <a:off x="4444860" y="1741627"/>
            <a:ext cx="3689700" cy="664800"/>
          </a:xfrm>
          <a:prstGeom prst="wedgeRoundRectCallout">
            <a:avLst>
              <a:gd fmla="val -73111" name="adj1"/>
              <a:gd fmla="val 38846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MVC2 에서 </a:t>
            </a:r>
            <a:r>
              <a:rPr b="1" lang="ko" sz="1800"/>
              <a:t>‘컨트롤러 객체’</a:t>
            </a:r>
            <a:r>
              <a:rPr lang="ko" sz="1800"/>
              <a:t>들을 담을 패키지</a:t>
            </a:r>
            <a:endParaRPr sz="1800"/>
          </a:p>
        </p:txBody>
      </p:sp>
      <p:sp>
        <p:nvSpPr>
          <p:cNvPr id="270" name="Google Shape;270;p28"/>
          <p:cNvSpPr/>
          <p:nvPr/>
        </p:nvSpPr>
        <p:spPr>
          <a:xfrm>
            <a:off x="4167950" y="2946918"/>
            <a:ext cx="4243500" cy="664800"/>
          </a:xfrm>
          <a:prstGeom prst="wedgeRoundRectCallout">
            <a:avLst>
              <a:gd fmla="val -68968" name="adj1"/>
              <a:gd fmla="val -68847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DAO, DTO,  기타 서블릿 등등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인터페이스 작성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311700" y="1266325"/>
            <a:ext cx="85206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커맨드 인터페이스 생성한다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5080300" y="2801575"/>
            <a:ext cx="955800" cy="2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457200" y="2217825"/>
            <a:ext cx="3772200" cy="1239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패키지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com.command.write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인터페이스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900" y="2314600"/>
            <a:ext cx="2228850" cy="952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작성 : Command.java</a:t>
            </a:r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311700" y="1266325"/>
            <a:ext cx="852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execute 추상메소드 추가.</a:t>
            </a:r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75" y="1947425"/>
            <a:ext cx="8360849" cy="19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/>
          <p:nvPr/>
        </p:nvSpPr>
        <p:spPr>
          <a:xfrm>
            <a:off x="6483525" y="1350975"/>
            <a:ext cx="1132500" cy="959400"/>
          </a:xfrm>
          <a:prstGeom prst="wedgeRoundRectCallout">
            <a:avLst>
              <a:gd fmla="val -112226" name="adj1"/>
              <a:gd fmla="val 68761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임포트!</a:t>
            </a:r>
            <a:endParaRPr sz="1800"/>
          </a:p>
        </p:txBody>
      </p:sp>
      <p:sp>
        <p:nvSpPr>
          <p:cNvPr id="288" name="Google Shape;288;p30"/>
          <p:cNvSpPr/>
          <p:nvPr/>
        </p:nvSpPr>
        <p:spPr>
          <a:xfrm>
            <a:off x="2447100" y="4098850"/>
            <a:ext cx="4749900" cy="610200"/>
          </a:xfrm>
          <a:prstGeom prst="wedgeRoundRectCallout">
            <a:avLst>
              <a:gd fmla="val -4714" name="adj1"/>
              <a:gd fmla="val -10483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서블릿의 doGet(), doPost() 와 매개변수리스트가 같다!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작성 - Controller 서블릿  </a:t>
            </a:r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311700" y="885325"/>
            <a:ext cx="8520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서블릿 </a:t>
            </a:r>
            <a:r>
              <a:rPr lang="ko"/>
              <a:t>생성: </a:t>
            </a:r>
            <a:r>
              <a:rPr b="1" lang="ko"/>
              <a:t>Do</a:t>
            </a:r>
            <a:r>
              <a:rPr b="1" lang="ko"/>
              <a:t>Controller </a:t>
            </a:r>
            <a:endParaRPr b="1"/>
          </a:p>
        </p:txBody>
      </p:sp>
      <p:sp>
        <p:nvSpPr>
          <p:cNvPr id="295" name="Google Shape;295;p31"/>
          <p:cNvSpPr/>
          <p:nvPr/>
        </p:nvSpPr>
        <p:spPr>
          <a:xfrm>
            <a:off x="5194875" y="3350625"/>
            <a:ext cx="3533100" cy="1312500"/>
          </a:xfrm>
          <a:prstGeom prst="wedgeRoundRectCallout">
            <a:avLst>
              <a:gd fmla="val -24735" name="adj1"/>
              <a:gd fmla="val -88423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URL매핑을 *.do 로 하면</a:t>
            </a:r>
            <a:br>
              <a:rPr lang="ko" sz="1800"/>
            </a:br>
            <a:r>
              <a:rPr lang="ko" sz="1800"/>
              <a:t>URL 에 ~~.do 로 입력되면 이 서블릿이 요청된다.</a:t>
            </a:r>
            <a:br>
              <a:rPr lang="ko" sz="1800"/>
            </a:br>
            <a:r>
              <a:rPr lang="ko" sz="1800"/>
              <a:t>(확장자 패턴이라고도 함)</a:t>
            </a:r>
            <a:endParaRPr sz="1800"/>
          </a:p>
        </p:txBody>
      </p:sp>
      <p:pic>
        <p:nvPicPr>
          <p:cNvPr id="296" name="Google Shape;2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225" y="1107925"/>
            <a:ext cx="3222075" cy="169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50" y="1336525"/>
            <a:ext cx="4622870" cy="35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모델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32925"/>
            <a:ext cx="85206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 sz="1400">
                <a:solidFill>
                  <a:srgbClr val="0000FF"/>
                </a:solidFill>
              </a:rPr>
              <a:t>MVC</a:t>
            </a:r>
            <a:r>
              <a:rPr lang="ko" sz="1400"/>
              <a:t>란 Model, View, Controller를 뜻하는 용어로 개발 형태의 일종 입니다.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400">
                <a:highlight>
                  <a:srgbClr val="FFFF00"/>
                </a:highlight>
              </a:rPr>
              <a:t>Model </a:t>
            </a:r>
            <a:r>
              <a:rPr lang="ko" sz="1400"/>
              <a:t>:  데이터베이스와의 관계를 담당합니다. 클라이언트의 요청에서 필요한 자료를 데이터베이스로부터 추출하거나, 수정하여 Controller로 전달 합니다.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400">
                <a:highlight>
                  <a:srgbClr val="FFFF00"/>
                </a:highlight>
              </a:rPr>
              <a:t>View</a:t>
            </a:r>
            <a:r>
              <a:rPr lang="ko" sz="1400"/>
              <a:t>: 사용자한테 보여지는 UI 화면 입니다. 주로 .jsp파일로 작성 하며, Controller에서 어떤 View 컴폰넌트를 보여줄지 결정 합니다.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400">
                <a:highlight>
                  <a:srgbClr val="FFFF00"/>
                </a:highlight>
              </a:rPr>
              <a:t>Controller</a:t>
            </a:r>
            <a:r>
              <a:rPr lang="ko" sz="1400"/>
              <a:t>:  클라이언트의 요청을 받고, 적절한 Model에 지시를 내리며, Model에서 전달된 데이터를 적절한  View에 전달 합니다.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ko" sz="1400"/>
            </a:br>
            <a:r>
              <a:rPr b="1" lang="ko" sz="1400">
                <a:solidFill>
                  <a:srgbClr val="0000FF"/>
                </a:solidFill>
              </a:rPr>
              <a:t>MVC</a:t>
            </a:r>
            <a:r>
              <a:rPr lang="ko" sz="1400"/>
              <a:t>로 분할하면, 추후 </a:t>
            </a:r>
            <a:r>
              <a:rPr b="1" lang="ko" sz="1400" u="sng">
                <a:solidFill>
                  <a:srgbClr val="FF00FF"/>
                </a:solidFill>
              </a:rPr>
              <a:t>유지보수</a:t>
            </a:r>
            <a:r>
              <a:rPr lang="ko" sz="1400">
                <a:solidFill>
                  <a:srgbClr val="FF00FF"/>
                </a:solidFill>
              </a:rPr>
              <a:t>에 유리합니다</a:t>
            </a:r>
            <a:endParaRPr sz="1400">
              <a:solidFill>
                <a:srgbClr val="FF00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322790" y="3393029"/>
            <a:ext cx="870900" cy="1032600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096558" y="2817125"/>
            <a:ext cx="870900" cy="1032600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225946" y="4110898"/>
            <a:ext cx="870900" cy="1032600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498825" y="3502047"/>
            <a:ext cx="1900200" cy="781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4"/>
          <p:cNvCxnSpPr>
            <a:stCxn id="77" idx="3"/>
            <a:endCxn id="75" idx="2"/>
          </p:cNvCxnSpPr>
          <p:nvPr/>
        </p:nvCxnSpPr>
        <p:spPr>
          <a:xfrm flipH="1" rot="10800000">
            <a:off x="3399025" y="3333447"/>
            <a:ext cx="1697400" cy="5595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" name="Google Shape;79;p14"/>
          <p:cNvCxnSpPr>
            <a:endCxn id="76" idx="7"/>
          </p:cNvCxnSpPr>
          <p:nvPr/>
        </p:nvCxnSpPr>
        <p:spPr>
          <a:xfrm flipH="1">
            <a:off x="4969305" y="3787218"/>
            <a:ext cx="372600" cy="4749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>
            <a:off x="5967170" y="3532624"/>
            <a:ext cx="355800" cy="1752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5896879" y="3660711"/>
            <a:ext cx="362400" cy="1893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" name="Google Shape;82;p14"/>
          <p:cNvCxnSpPr>
            <a:stCxn id="76" idx="2"/>
            <a:endCxn id="77" idx="3"/>
          </p:cNvCxnSpPr>
          <p:nvPr/>
        </p:nvCxnSpPr>
        <p:spPr>
          <a:xfrm rot="10800000">
            <a:off x="3399146" y="3892798"/>
            <a:ext cx="826800" cy="7344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7689865" y="3455382"/>
            <a:ext cx="870900" cy="1032600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7232642" y="3834172"/>
            <a:ext cx="4773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7212985" y="4005233"/>
            <a:ext cx="4965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작성 -  actionDo 메소드 추가.</a:t>
            </a:r>
            <a:endParaRPr/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311700" y="1266325"/>
            <a:ext cx="85206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doGet, doPost 와 같은 형태의 actionDo 메소드 추가하고 doGet, doPost 메소드에서 actionDo 메소드 호출케 구조 변경</a:t>
            </a:r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00" y="2093725"/>
            <a:ext cx="4659233" cy="27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/>
          <p:nvPr/>
        </p:nvSpPr>
        <p:spPr>
          <a:xfrm>
            <a:off x="5583200" y="4020400"/>
            <a:ext cx="3245400" cy="572100"/>
          </a:xfrm>
          <a:prstGeom prst="wedgeRoundRectCallout">
            <a:avLst>
              <a:gd fmla="val -55791" name="adj1"/>
              <a:gd fmla="val 2289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doPost, doGet 과 같은 매개변수로 생성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작성 - actionDo 동작 확인</a:t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4197425" y="2651475"/>
            <a:ext cx="4570500" cy="1629000"/>
          </a:xfrm>
          <a:prstGeom prst="wedgeRoundRectCallout">
            <a:avLst>
              <a:gd fmla="val -62828" name="adj1"/>
              <a:gd fmla="val 20907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*.do 형태이면 get 이든 post 방식이든 관계없이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FrontController 에게 넘어간다.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  <a:highlight>
                  <a:srgbClr val="FFFF00"/>
                </a:highlight>
              </a:rPr>
              <a:t>이를 통해 MVC model2 에선 서블릿이 ‘컨트롤러’ 역할을 하고, 사용자는 컨트롤러를 통해서만 서버에 접근 가능하게 된다.</a:t>
            </a:r>
            <a:endParaRPr>
              <a:solidFill>
                <a:srgbClr val="FF00FF"/>
              </a:solidFill>
              <a:highlight>
                <a:srgbClr val="FFFF00"/>
              </a:highlight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267993"/>
            <a:ext cx="3341181" cy="9461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p33"/>
          <p:cNvSpPr/>
          <p:nvPr/>
        </p:nvSpPr>
        <p:spPr>
          <a:xfrm>
            <a:off x="1838875" y="2500675"/>
            <a:ext cx="586200" cy="65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00" y="4502025"/>
            <a:ext cx="4019550" cy="495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04825"/>
            <a:ext cx="6033579" cy="9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5" y="1966350"/>
            <a:ext cx="4945251" cy="279448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작성 - URL 에서 커맨드 추출</a:t>
            </a:r>
            <a:endParaRPr/>
          </a:p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4929925" y="4418400"/>
            <a:ext cx="41310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/hahaha.do 라는 커맨드 추출</a:t>
            </a:r>
            <a:endParaRPr/>
          </a:p>
        </p:txBody>
      </p:sp>
      <p:pic>
        <p:nvPicPr>
          <p:cNvPr id="323" name="Google Shape;3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000025"/>
            <a:ext cx="3781425" cy="361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3060" y="2598175"/>
            <a:ext cx="3182139" cy="1286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p34"/>
          <p:cNvSpPr/>
          <p:nvPr/>
        </p:nvSpPr>
        <p:spPr>
          <a:xfrm>
            <a:off x="6372475" y="1894075"/>
            <a:ext cx="656700" cy="78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34"/>
          <p:cNvCxnSpPr/>
          <p:nvPr/>
        </p:nvCxnSpPr>
        <p:spPr>
          <a:xfrm flipH="1" rot="10800000">
            <a:off x="3893450" y="2984725"/>
            <a:ext cx="1509000" cy="253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4"/>
          <p:cNvCxnSpPr/>
          <p:nvPr/>
        </p:nvCxnSpPr>
        <p:spPr>
          <a:xfrm flipH="1" rot="10800000">
            <a:off x="4613075" y="3546200"/>
            <a:ext cx="841800" cy="1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4"/>
          <p:cNvCxnSpPr>
            <a:endCxn id="324" idx="1"/>
          </p:cNvCxnSpPr>
          <p:nvPr/>
        </p:nvCxnSpPr>
        <p:spPr>
          <a:xfrm flipH="1" rot="10800000">
            <a:off x="4231960" y="3241587"/>
            <a:ext cx="1211100" cy="16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9" name="Google Shape;32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3275" y="1042238"/>
            <a:ext cx="4191000" cy="6572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75" y="595325"/>
            <a:ext cx="3848100" cy="4095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5" name="Google Shape;3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700" y="1256750"/>
            <a:ext cx="6086475" cy="1647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/>
          <p:nvPr/>
        </p:nvSpPr>
        <p:spPr>
          <a:xfrm>
            <a:off x="3806574" y="1015925"/>
            <a:ext cx="1069200" cy="741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/</a:t>
            </a:r>
            <a:r>
              <a:rPr lang="ko" sz="1800"/>
              <a:t>list.do</a:t>
            </a:r>
            <a:br>
              <a:rPr lang="ko" sz="1800"/>
            </a:br>
            <a:r>
              <a:rPr lang="ko" sz="1800">
                <a:solidFill>
                  <a:srgbClr val="0000FF"/>
                </a:solidFill>
              </a:rPr>
              <a:t>SELECT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4443752" y="2430100"/>
            <a:ext cx="11256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/</a:t>
            </a:r>
            <a:r>
              <a:rPr lang="ko" sz="1800"/>
              <a:t>view.do</a:t>
            </a:r>
            <a:br>
              <a:rPr lang="ko" sz="1800"/>
            </a:br>
            <a:r>
              <a:rPr lang="ko" sz="1600">
                <a:solidFill>
                  <a:srgbClr val="0000FF"/>
                </a:solidFill>
              </a:rPr>
              <a:t>SELECT</a:t>
            </a:r>
            <a:br>
              <a:rPr lang="ko" sz="1600">
                <a:solidFill>
                  <a:srgbClr val="0000FF"/>
                </a:solidFill>
              </a:rPr>
            </a:br>
            <a:r>
              <a:rPr lang="ko" sz="1600">
                <a:solidFill>
                  <a:srgbClr val="FF0000"/>
                </a:solidFill>
              </a:rPr>
              <a:t>UPDATE</a:t>
            </a:r>
            <a:endParaRPr sz="1600"/>
          </a:p>
        </p:txBody>
      </p:sp>
      <p:sp>
        <p:nvSpPr>
          <p:cNvPr id="342" name="Google Shape;342;p36"/>
          <p:cNvSpPr/>
          <p:nvPr/>
        </p:nvSpPr>
        <p:spPr>
          <a:xfrm>
            <a:off x="2672156" y="2466849"/>
            <a:ext cx="8706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/</a:t>
            </a:r>
            <a:r>
              <a:rPr lang="ko" sz="1800"/>
              <a:t>write.do</a:t>
            </a:r>
            <a:endParaRPr sz="1800"/>
          </a:p>
        </p:txBody>
      </p:sp>
      <p:sp>
        <p:nvSpPr>
          <p:cNvPr id="343" name="Google Shape;343;p36"/>
          <p:cNvSpPr/>
          <p:nvPr/>
        </p:nvSpPr>
        <p:spPr>
          <a:xfrm>
            <a:off x="7241473" y="2430100"/>
            <a:ext cx="13650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/</a:t>
            </a:r>
            <a:r>
              <a:rPr lang="ko" sz="1800"/>
              <a:t>deleteOk.do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</a:rPr>
              <a:t>DELETE</a:t>
            </a:r>
            <a:endParaRPr sz="1800"/>
          </a:p>
        </p:txBody>
      </p:sp>
      <p:sp>
        <p:nvSpPr>
          <p:cNvPr id="344" name="Google Shape;344;p36"/>
          <p:cNvSpPr/>
          <p:nvPr/>
        </p:nvSpPr>
        <p:spPr>
          <a:xfrm>
            <a:off x="5233927" y="3608875"/>
            <a:ext cx="1162800" cy="630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/</a:t>
            </a:r>
            <a:r>
              <a:rPr lang="ko" sz="1800"/>
              <a:t>update.do</a:t>
            </a:r>
            <a:br>
              <a:rPr lang="ko" sz="1800"/>
            </a:br>
            <a:r>
              <a:rPr lang="ko" sz="1800">
                <a:solidFill>
                  <a:srgbClr val="0000FF"/>
                </a:solidFill>
              </a:rPr>
              <a:t>SELECT</a:t>
            </a:r>
            <a:endParaRPr sz="1800"/>
          </a:p>
        </p:txBody>
      </p:sp>
      <p:sp>
        <p:nvSpPr>
          <p:cNvPr id="345" name="Google Shape;345;p36"/>
          <p:cNvSpPr/>
          <p:nvPr/>
        </p:nvSpPr>
        <p:spPr>
          <a:xfrm>
            <a:off x="7262800" y="3608875"/>
            <a:ext cx="1539000" cy="6300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/</a:t>
            </a:r>
            <a:r>
              <a:rPr lang="ko" sz="1800"/>
              <a:t>updateOk.do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</a:rPr>
              <a:t>UPDATE</a:t>
            </a:r>
            <a:endParaRPr sz="1800"/>
          </a:p>
        </p:txBody>
      </p:sp>
      <p:sp>
        <p:nvSpPr>
          <p:cNvPr id="346" name="Google Shape;346;p36"/>
          <p:cNvSpPr/>
          <p:nvPr/>
        </p:nvSpPr>
        <p:spPr>
          <a:xfrm>
            <a:off x="275650" y="2466850"/>
            <a:ext cx="12336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/</a:t>
            </a:r>
            <a:r>
              <a:rPr lang="ko" sz="1800"/>
              <a:t>writeOk.do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</a:rPr>
              <a:t>INSERT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47" name="Google Shape;347;p36"/>
          <p:cNvCxnSpPr>
            <a:stCxn id="340" idx="2"/>
            <a:endCxn id="341" idx="0"/>
          </p:cNvCxnSpPr>
          <p:nvPr/>
        </p:nvCxnSpPr>
        <p:spPr>
          <a:xfrm>
            <a:off x="4341174" y="1756925"/>
            <a:ext cx="66540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8" name="Google Shape;348;p36"/>
          <p:cNvCxnSpPr>
            <a:stCxn id="341" idx="3"/>
            <a:endCxn id="343" idx="1"/>
          </p:cNvCxnSpPr>
          <p:nvPr/>
        </p:nvCxnSpPr>
        <p:spPr>
          <a:xfrm>
            <a:off x="5569352" y="2802700"/>
            <a:ext cx="167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6"/>
          <p:cNvCxnSpPr>
            <a:stCxn id="341" idx="3"/>
            <a:endCxn id="344" idx="0"/>
          </p:cNvCxnSpPr>
          <p:nvPr/>
        </p:nvCxnSpPr>
        <p:spPr>
          <a:xfrm>
            <a:off x="5569352" y="2802700"/>
            <a:ext cx="246000" cy="8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6"/>
          <p:cNvCxnSpPr>
            <a:stCxn id="344" idx="3"/>
            <a:endCxn id="345" idx="1"/>
          </p:cNvCxnSpPr>
          <p:nvPr/>
        </p:nvCxnSpPr>
        <p:spPr>
          <a:xfrm>
            <a:off x="6396727" y="3923875"/>
            <a:ext cx="8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6"/>
          <p:cNvCxnSpPr>
            <a:stCxn id="345" idx="2"/>
            <a:endCxn id="341" idx="2"/>
          </p:cNvCxnSpPr>
          <p:nvPr/>
        </p:nvCxnSpPr>
        <p:spPr>
          <a:xfrm flipH="1" rot="5400000">
            <a:off x="5987650" y="2194225"/>
            <a:ext cx="1063500" cy="3025800"/>
          </a:xfrm>
          <a:prstGeom prst="bentConnector3">
            <a:avLst>
              <a:gd fmla="val -223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6"/>
          <p:cNvCxnSpPr>
            <a:stCxn id="340" idx="2"/>
            <a:endCxn id="342" idx="0"/>
          </p:cNvCxnSpPr>
          <p:nvPr/>
        </p:nvCxnSpPr>
        <p:spPr>
          <a:xfrm flipH="1">
            <a:off x="3107574" y="1756925"/>
            <a:ext cx="1233600" cy="70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3" name="Google Shape;353;p36"/>
          <p:cNvCxnSpPr>
            <a:stCxn id="342" idx="1"/>
            <a:endCxn id="346" idx="3"/>
          </p:cNvCxnSpPr>
          <p:nvPr/>
        </p:nvCxnSpPr>
        <p:spPr>
          <a:xfrm rot="10800000">
            <a:off x="1509356" y="2839449"/>
            <a:ext cx="116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6"/>
          <p:cNvCxnSpPr>
            <a:stCxn id="346" idx="0"/>
            <a:endCxn id="340" idx="1"/>
          </p:cNvCxnSpPr>
          <p:nvPr/>
        </p:nvCxnSpPr>
        <p:spPr>
          <a:xfrm rot="-5400000">
            <a:off x="1809400" y="469600"/>
            <a:ext cx="1080300" cy="2914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6"/>
          <p:cNvSpPr txBox="1"/>
          <p:nvPr>
            <p:ph type="title"/>
          </p:nvPr>
        </p:nvSpPr>
        <p:spPr>
          <a:xfrm>
            <a:off x="83100" y="-12175"/>
            <a:ext cx="84552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흐름도 (*.do 확장자 패턴 사용)</a:t>
            </a:r>
            <a:endParaRPr/>
          </a:p>
        </p:txBody>
      </p:sp>
      <p:cxnSp>
        <p:nvCxnSpPr>
          <p:cNvPr id="356" name="Google Shape;356;p36"/>
          <p:cNvCxnSpPr>
            <a:stCxn id="343" idx="0"/>
            <a:endCxn id="340" idx="3"/>
          </p:cNvCxnSpPr>
          <p:nvPr/>
        </p:nvCxnSpPr>
        <p:spPr>
          <a:xfrm flipH="1" rot="5400000">
            <a:off x="5877973" y="384100"/>
            <a:ext cx="1043700" cy="3048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6"/>
          <p:cNvSpPr txBox="1"/>
          <p:nvPr/>
        </p:nvSpPr>
        <p:spPr>
          <a:xfrm>
            <a:off x="5887425" y="1085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 완료 후엔 목록으로</a:t>
            </a:r>
            <a:endParaRPr sz="1000"/>
          </a:p>
        </p:txBody>
      </p:sp>
      <p:sp>
        <p:nvSpPr>
          <p:cNvPr id="358" name="Google Shape;358;p36"/>
          <p:cNvSpPr txBox="1"/>
          <p:nvPr/>
        </p:nvSpPr>
        <p:spPr>
          <a:xfrm>
            <a:off x="5963625" y="24570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삭제</a:t>
            </a:r>
            <a:endParaRPr sz="1000"/>
          </a:p>
        </p:txBody>
      </p:sp>
      <p:sp>
        <p:nvSpPr>
          <p:cNvPr id="359" name="Google Shape;359;p36"/>
          <p:cNvSpPr txBox="1"/>
          <p:nvPr/>
        </p:nvSpPr>
        <p:spPr>
          <a:xfrm>
            <a:off x="5811225" y="3142875"/>
            <a:ext cx="685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선택</a:t>
            </a:r>
            <a:endParaRPr sz="1000"/>
          </a:p>
        </p:txBody>
      </p:sp>
      <p:sp>
        <p:nvSpPr>
          <p:cNvPr id="360" name="Google Shape;360;p36"/>
          <p:cNvSpPr txBox="1"/>
          <p:nvPr/>
        </p:nvSpPr>
        <p:spPr>
          <a:xfrm>
            <a:off x="6649425" y="3676275"/>
            <a:ext cx="606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361" name="Google Shape;361;p36"/>
          <p:cNvSpPr txBox="1"/>
          <p:nvPr/>
        </p:nvSpPr>
        <p:spPr>
          <a:xfrm>
            <a:off x="5735025" y="4514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완료 후엔 </a:t>
            </a:r>
            <a:br>
              <a:rPr lang="ko" sz="1000"/>
            </a:br>
            <a:r>
              <a:rPr lang="ko" sz="1000"/>
              <a:t>다시 상세열람 </a:t>
            </a:r>
            <a:endParaRPr sz="1000"/>
          </a:p>
        </p:txBody>
      </p:sp>
      <p:sp>
        <p:nvSpPr>
          <p:cNvPr id="362" name="Google Shape;362;p36"/>
          <p:cNvSpPr txBox="1"/>
          <p:nvPr/>
        </p:nvSpPr>
        <p:spPr>
          <a:xfrm>
            <a:off x="4744425" y="1999875"/>
            <a:ext cx="1365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선택항목  </a:t>
            </a:r>
            <a:br>
              <a:rPr lang="ko" sz="1000"/>
            </a:br>
            <a:r>
              <a:rPr lang="ko" sz="1000"/>
              <a:t>상세열람 + 조회수증가</a:t>
            </a:r>
            <a:endParaRPr sz="1000"/>
          </a:p>
        </p:txBody>
      </p:sp>
      <p:sp>
        <p:nvSpPr>
          <p:cNvPr id="363" name="Google Shape;363;p36"/>
          <p:cNvSpPr txBox="1"/>
          <p:nvPr/>
        </p:nvSpPr>
        <p:spPr>
          <a:xfrm>
            <a:off x="3068025" y="19998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</a:t>
            </a:r>
            <a:endParaRPr sz="1000"/>
          </a:p>
        </p:txBody>
      </p:sp>
      <p:sp>
        <p:nvSpPr>
          <p:cNvPr id="364" name="Google Shape;364;p36"/>
          <p:cNvSpPr txBox="1"/>
          <p:nvPr/>
        </p:nvSpPr>
        <p:spPr>
          <a:xfrm>
            <a:off x="1848825" y="1085475"/>
            <a:ext cx="1596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 완료후엔 목록으로</a:t>
            </a:r>
            <a:endParaRPr sz="1000"/>
          </a:p>
        </p:txBody>
      </p:sp>
      <p:sp>
        <p:nvSpPr>
          <p:cNvPr id="365" name="Google Shape;365;p36"/>
          <p:cNvSpPr txBox="1"/>
          <p:nvPr/>
        </p:nvSpPr>
        <p:spPr>
          <a:xfrm>
            <a:off x="1848825" y="28380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</p:txBody>
      </p:sp>
      <p:cxnSp>
        <p:nvCxnSpPr>
          <p:cNvPr id="366" name="Google Shape;366;p36"/>
          <p:cNvCxnSpPr>
            <a:stCxn id="341" idx="1"/>
            <a:endCxn id="342" idx="3"/>
          </p:cNvCxnSpPr>
          <p:nvPr/>
        </p:nvCxnSpPr>
        <p:spPr>
          <a:xfrm flipH="1">
            <a:off x="3542852" y="2802700"/>
            <a:ext cx="900900" cy="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request.setAttribute()   / getAttribute()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방식의 request 이든 POST 방식의 request 이든.</a:t>
            </a:r>
            <a:br>
              <a:rPr lang="ko"/>
            </a:br>
            <a:r>
              <a:rPr lang="ko"/>
              <a:t>request 시 parameter가 담겨 가는 것은 잘 알고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그동안</a:t>
            </a:r>
            <a:br>
              <a:rPr lang="ko"/>
            </a:br>
            <a:r>
              <a:rPr lang="ko"/>
              <a:t>request 에 담겨온 parameter를 받기 위해 </a:t>
            </a:r>
            <a:r>
              <a:rPr b="1" lang="ko"/>
              <a:t>request.</a:t>
            </a:r>
            <a:r>
              <a:rPr b="1" lang="ko">
                <a:solidFill>
                  <a:srgbClr val="0000FF"/>
                </a:solidFill>
              </a:rPr>
              <a:t>getParameter</a:t>
            </a:r>
            <a:r>
              <a:rPr b="1" lang="ko"/>
              <a:t>( name )</a:t>
            </a:r>
            <a:r>
              <a:rPr lang="ko"/>
              <a:t> 를 사용했었다 그러나 getParameter 는 </a:t>
            </a:r>
            <a:r>
              <a:rPr b="1" lang="ko" u="sng">
                <a:solidFill>
                  <a:srgbClr val="FF00FF"/>
                </a:solidFill>
              </a:rPr>
              <a:t>오직 문자열(String) </a:t>
            </a:r>
            <a:r>
              <a:rPr lang="ko"/>
              <a:t>값밖에 받을수 없었다.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반면에!</a:t>
            </a:r>
            <a:br>
              <a:rPr lang="ko"/>
            </a:br>
            <a:r>
              <a:rPr b="1" lang="ko"/>
              <a:t>request.</a:t>
            </a:r>
            <a:r>
              <a:rPr b="1" lang="ko">
                <a:solidFill>
                  <a:srgbClr val="0000FF"/>
                </a:solidFill>
              </a:rPr>
              <a:t>setAttribute</a:t>
            </a:r>
            <a:r>
              <a:rPr b="1" lang="ko"/>
              <a:t>(name, value)</a:t>
            </a:r>
            <a:r>
              <a:rPr lang="ko"/>
              <a:t>     </a:t>
            </a:r>
            <a:r>
              <a:rPr b="1" lang="ko"/>
              <a:t>request.</a:t>
            </a:r>
            <a:r>
              <a:rPr b="1" lang="ko">
                <a:solidFill>
                  <a:srgbClr val="0000FF"/>
                </a:solidFill>
              </a:rPr>
              <a:t>getAttribute</a:t>
            </a:r>
            <a:r>
              <a:rPr b="1" lang="ko"/>
              <a:t>(name)</a:t>
            </a:r>
            <a:r>
              <a:rPr lang="ko"/>
              <a:t>  는 </a:t>
            </a:r>
            <a:r>
              <a:rPr b="1" lang="ko" u="sng">
                <a:solidFill>
                  <a:srgbClr val="FF00FF"/>
                </a:solidFill>
              </a:rPr>
              <a:t>어떠한 Object 타입</a:t>
            </a:r>
            <a:r>
              <a:rPr lang="ko"/>
              <a:t>도 보내고 받을수 있다.  </a:t>
            </a:r>
            <a:br>
              <a:rPr lang="ko"/>
            </a:br>
            <a:r>
              <a:rPr lang="ko"/>
              <a:t>getAttribute() 의 리턴타입은 Object 이니 필요한 타입으로 형변환 필요.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 구현 - ListCommand 작성</a:t>
            </a:r>
            <a:endParaRPr/>
          </a:p>
        </p:txBody>
      </p:sp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311700" y="1266325"/>
            <a:ext cx="49500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list.do</a:t>
            </a:r>
            <a:r>
              <a:rPr lang="ko"/>
              <a:t> 커맨드가 입력되면 처리할 커맨드 객체.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192" y="1152427"/>
            <a:ext cx="3689533" cy="37895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0" name="Google Shape;380;p38"/>
          <p:cNvSpPr txBox="1"/>
          <p:nvPr/>
        </p:nvSpPr>
        <p:spPr>
          <a:xfrm>
            <a:off x="152400" y="2075725"/>
            <a:ext cx="5077800" cy="1457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클래스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ListCommand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패키지 : com.command.write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인터페이스 : com.command.write.Command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 구현 - </a:t>
            </a:r>
            <a:r>
              <a:rPr lang="ko"/>
              <a:t>ListCommand 작성</a:t>
            </a:r>
            <a:endParaRPr/>
          </a:p>
        </p:txBody>
      </p:sp>
      <p:pic>
        <p:nvPicPr>
          <p:cNvPr id="386" name="Google Shape;3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25"/>
            <a:ext cx="5497078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9"/>
          <p:cNvSpPr txBox="1"/>
          <p:nvPr>
            <p:ph idx="1" type="body"/>
          </p:nvPr>
        </p:nvSpPr>
        <p:spPr>
          <a:xfrm>
            <a:off x="5520900" y="3104175"/>
            <a:ext cx="3387300" cy="12363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“list”</a:t>
            </a:r>
            <a:r>
              <a:rPr lang="ko"/>
              <a:t> 란 name 으로 request 의  attiribute 에 arr 값 담김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(정체는 </a:t>
            </a:r>
            <a:r>
              <a:rPr lang="ko"/>
              <a:t>DTO [] 배열  )</a:t>
            </a:r>
            <a:endParaRPr/>
          </a:p>
        </p:txBody>
      </p:sp>
      <p:cxnSp>
        <p:nvCxnSpPr>
          <p:cNvPr id="388" name="Google Shape;388;p39"/>
          <p:cNvCxnSpPr/>
          <p:nvPr/>
        </p:nvCxnSpPr>
        <p:spPr>
          <a:xfrm>
            <a:off x="1745400" y="2764825"/>
            <a:ext cx="2649000" cy="4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339900" y="123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 구현 - </a:t>
            </a:r>
            <a:r>
              <a:rPr lang="ko"/>
              <a:t>컨트롤러 작성 - </a:t>
            </a:r>
            <a:endParaRPr/>
          </a:p>
        </p:txBody>
      </p:sp>
      <p:sp>
        <p:nvSpPr>
          <p:cNvPr id="394" name="Google Shape;394;p40"/>
          <p:cNvSpPr txBox="1"/>
          <p:nvPr>
            <p:ph idx="1" type="body"/>
          </p:nvPr>
        </p:nvSpPr>
        <p:spPr>
          <a:xfrm>
            <a:off x="3915800" y="4331750"/>
            <a:ext cx="3540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&lt;jsp:forward&gt; 의 그것과 비슷.</a:t>
            </a:r>
            <a:endParaRPr/>
          </a:p>
        </p:txBody>
      </p:sp>
      <p:sp>
        <p:nvSpPr>
          <p:cNvPr id="395" name="Google Shape;395;p40"/>
          <p:cNvSpPr txBox="1"/>
          <p:nvPr/>
        </p:nvSpPr>
        <p:spPr>
          <a:xfrm>
            <a:off x="372450" y="4245950"/>
            <a:ext cx="3112800" cy="64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임포트 해야 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javax.servlet.RequestDispatcher</a:t>
            </a:r>
            <a:endParaRPr/>
          </a:p>
        </p:txBody>
      </p:sp>
      <p:pic>
        <p:nvPicPr>
          <p:cNvPr id="396" name="Google Shape;3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00" y="2937325"/>
            <a:ext cx="8243679" cy="12322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7" name="Google Shape;397;p40"/>
          <p:cNvSpPr txBox="1"/>
          <p:nvPr/>
        </p:nvSpPr>
        <p:spPr>
          <a:xfrm>
            <a:off x="5307000" y="1382950"/>
            <a:ext cx="31815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</a:rPr>
              <a:t>/list.do</a:t>
            </a:r>
            <a:r>
              <a:rPr lang="ko" sz="1800">
                <a:solidFill>
                  <a:srgbClr val="434343"/>
                </a:solidFill>
              </a:rPr>
              <a:t> 커맨드 추가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398" name="Google Shape;3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00" y="754750"/>
            <a:ext cx="4069138" cy="21825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 구현 - </a:t>
            </a:r>
            <a:r>
              <a:rPr lang="ko"/>
              <a:t>list.jsp 수정</a:t>
            </a:r>
            <a:endParaRPr/>
          </a:p>
        </p:txBody>
      </p:sp>
      <p:sp>
        <p:nvSpPr>
          <p:cNvPr id="404" name="Google Shape;404;p41"/>
          <p:cNvSpPr txBox="1"/>
          <p:nvPr>
            <p:ph idx="1" type="body"/>
          </p:nvPr>
        </p:nvSpPr>
        <p:spPr>
          <a:xfrm>
            <a:off x="311700" y="961525"/>
            <a:ext cx="85206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이전에는 JSP 에서 직접 DAO를 생성하여 사용했지만..  </a:t>
            </a:r>
            <a:br>
              <a:rPr lang="ko"/>
            </a:br>
            <a:r>
              <a:rPr lang="ko"/>
              <a:t>이제는 </a:t>
            </a:r>
            <a:r>
              <a:rPr lang="ko"/>
              <a:t>request.getAttribute() 를 사용하여 컨트롤러를 통해 넘어오는 데이터를 받아서 출력한다.  이 경우는 </a:t>
            </a:r>
            <a:r>
              <a:rPr b="1" lang="ko">
                <a:solidFill>
                  <a:srgbClr val="0000FF"/>
                </a:solidFill>
              </a:rPr>
              <a:t>“list”</a:t>
            </a:r>
            <a:r>
              <a:rPr lang="ko"/>
              <a:t> 라는 name 값에 담긴 attribute 값을 받아온다</a:t>
            </a:r>
            <a:br>
              <a:rPr lang="ko"/>
            </a:br>
            <a:endParaRPr/>
          </a:p>
        </p:txBody>
      </p:sp>
      <p:pic>
        <p:nvPicPr>
          <p:cNvPr id="405" name="Google Shape;4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9925"/>
            <a:ext cx="8927000" cy="17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1"/>
          <p:cNvSpPr/>
          <p:nvPr/>
        </p:nvSpPr>
        <p:spPr>
          <a:xfrm>
            <a:off x="5308275" y="4150125"/>
            <a:ext cx="3324600" cy="707400"/>
          </a:xfrm>
          <a:prstGeom prst="wedgeRoundRectCallout">
            <a:avLst>
              <a:gd fmla="val -27498" name="adj1"/>
              <a:gd fmla="val -7136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‘뷰’ 역할 하는 JSP 는 ‘컨트롤러’ 에서 넘어오는 데이터를 받아서 화면에 그려주는 역할만 한다.</a:t>
            </a:r>
            <a:endParaRPr/>
          </a:p>
        </p:txBody>
      </p:sp>
      <p:cxnSp>
        <p:nvCxnSpPr>
          <p:cNvPr id="407" name="Google Shape;407;p41"/>
          <p:cNvCxnSpPr/>
          <p:nvPr/>
        </p:nvCxnSpPr>
        <p:spPr>
          <a:xfrm>
            <a:off x="3560300" y="1969350"/>
            <a:ext cx="4417500" cy="169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41"/>
          <p:cNvSpPr/>
          <p:nvPr/>
        </p:nvSpPr>
        <p:spPr>
          <a:xfrm>
            <a:off x="5232075" y="2016525"/>
            <a:ext cx="3324600" cy="707400"/>
          </a:xfrm>
          <a:prstGeom prst="wedgeRoundRectCallout">
            <a:avLst>
              <a:gd fmla="val -39440" name="adj1"/>
              <a:gd fmla="val 7423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에서 DAO가 없어진다</a:t>
            </a:r>
            <a:br>
              <a:rPr lang="ko"/>
            </a:br>
            <a:r>
              <a:rPr lang="ko"/>
              <a:t>이제 JSP 는 순수하게 ‘뷰’ 역할만 감당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- </a:t>
            </a:r>
            <a:r>
              <a:rPr lang="ko">
                <a:highlight>
                  <a:srgbClr val="FFFF00"/>
                </a:highlight>
              </a:rPr>
              <a:t>Model1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8853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ko"/>
              <a:t>MVC Model1 은 View(출력)와 Controller(로직)가 같이 있는 형태 입니다.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97874" y="1802926"/>
            <a:ext cx="15378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(웹브라우저)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650199" y="1802926"/>
            <a:ext cx="15378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JSP/</a:t>
            </a:r>
            <a:r>
              <a:rPr lang="ko" sz="1800">
                <a:solidFill>
                  <a:srgbClr val="FFFFFF"/>
                </a:solidFill>
              </a:rPr>
              <a:t>서블릿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002523" y="1802926"/>
            <a:ext cx="15378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1835727" y="2211639"/>
            <a:ext cx="8145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5"/>
          <p:cNvCxnSpPr/>
          <p:nvPr/>
        </p:nvCxnSpPr>
        <p:spPr>
          <a:xfrm>
            <a:off x="4188052" y="2211638"/>
            <a:ext cx="8145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7431048" y="1802926"/>
            <a:ext cx="15378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6540377" y="2211638"/>
            <a:ext cx="8145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5"/>
          <p:cNvCxnSpPr/>
          <p:nvPr/>
        </p:nvCxnSpPr>
        <p:spPr>
          <a:xfrm rot="10800000">
            <a:off x="6540348" y="2398676"/>
            <a:ext cx="8145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 rot="10800000">
            <a:off x="4188023" y="2398676"/>
            <a:ext cx="8145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1835699" y="2398676"/>
            <a:ext cx="8145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5"/>
          <p:cNvSpPr txBox="1"/>
          <p:nvPr/>
        </p:nvSpPr>
        <p:spPr>
          <a:xfrm>
            <a:off x="2650199" y="2797535"/>
            <a:ext cx="1537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View + Controller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02522" y="2797535"/>
            <a:ext cx="1537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668175" y="1721925"/>
            <a:ext cx="687600" cy="3096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DTO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287500" y="1721925"/>
            <a:ext cx="687600" cy="3096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DTO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445275" y="3787000"/>
            <a:ext cx="3086700" cy="426300"/>
          </a:xfrm>
          <a:prstGeom prst="wedgeRoundRectCallout">
            <a:avLst>
              <a:gd fmla="val -19542" name="adj1"/>
              <a:gd fmla="val -125018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가 ‘출력’ 과 ‘로직’ 을 둘다 담당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 구현 - </a:t>
            </a:r>
            <a:r>
              <a:rPr lang="ko"/>
              <a:t>결과 확인  /list.do </a:t>
            </a:r>
            <a:endParaRPr/>
          </a:p>
        </p:txBody>
      </p:sp>
      <p:sp>
        <p:nvSpPr>
          <p:cNvPr id="414" name="Google Shape;414;p42"/>
          <p:cNvSpPr txBox="1"/>
          <p:nvPr>
            <p:ph idx="1" type="body"/>
          </p:nvPr>
        </p:nvSpPr>
        <p:spPr>
          <a:xfrm>
            <a:off x="311700" y="1266325"/>
            <a:ext cx="332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75" y="1304825"/>
            <a:ext cx="4686300" cy="2809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25" y="1773225"/>
            <a:ext cx="5158251" cy="212981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1" name="Google Shape;42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 구현 - </a:t>
            </a:r>
            <a:r>
              <a:rPr lang="ko"/>
              <a:t>결과 확인   /list.jsp 는 ?</a:t>
            </a:r>
            <a:endParaRPr/>
          </a:p>
        </p:txBody>
      </p:sp>
      <p:sp>
        <p:nvSpPr>
          <p:cNvPr id="422" name="Google Shape;422;p43"/>
          <p:cNvSpPr txBox="1"/>
          <p:nvPr>
            <p:ph idx="1" type="body"/>
          </p:nvPr>
        </p:nvSpPr>
        <p:spPr>
          <a:xfrm>
            <a:off x="311700" y="1266325"/>
            <a:ext cx="4524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이전처럼 /list.jsp 를 하면?</a:t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5463050" y="2666575"/>
            <a:ext cx="3534600" cy="1374600"/>
          </a:xfrm>
          <a:prstGeom prst="wedgeRoundRectCallout">
            <a:avLst>
              <a:gd fmla="val -68654" name="adj1"/>
              <a:gd fmla="val -9285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즉!  MVC2 모델 하에서는 전적으로 Controller 가 Model 과 View 를 통제 하는 것이다~!</a:t>
            </a:r>
            <a:endParaRPr sz="1800"/>
          </a:p>
        </p:txBody>
      </p:sp>
      <p:sp>
        <p:nvSpPr>
          <p:cNvPr id="424" name="Google Shape;424;p43"/>
          <p:cNvSpPr/>
          <p:nvPr/>
        </p:nvSpPr>
        <p:spPr>
          <a:xfrm>
            <a:off x="4019425" y="4203375"/>
            <a:ext cx="4932300" cy="660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MVC2 모델에선 ‘뷰’ 파일을 직접적으로 request 할수 없도록 은닉 시키거나 차단 시킨다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수정</a:t>
            </a:r>
            <a:endParaRPr/>
          </a:p>
        </p:txBody>
      </p:sp>
      <p:sp>
        <p:nvSpPr>
          <p:cNvPr id="430" name="Google Shape;430;p44"/>
          <p:cNvSpPr txBox="1"/>
          <p:nvPr/>
        </p:nvSpPr>
        <p:spPr>
          <a:xfrm>
            <a:off x="406450" y="1273725"/>
            <a:ext cx="8307300" cy="42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수정할 곳이 이것 외에도 많이 있다.  기존에 *.jsp 로 request 발생시키던 모든 곳을 수정해야 한다.</a:t>
            </a:r>
            <a:endParaRPr/>
          </a:p>
        </p:txBody>
      </p:sp>
      <p:pic>
        <p:nvPicPr>
          <p:cNvPr id="431" name="Google Shape;4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5" y="1814525"/>
            <a:ext cx="4800351" cy="165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2" name="Google Shape;4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00" y="3690775"/>
            <a:ext cx="7908400" cy="5612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 구현 - WriteCommand 작성</a:t>
            </a:r>
            <a:endParaRPr/>
          </a:p>
        </p:txBody>
      </p:sp>
      <p:sp>
        <p:nvSpPr>
          <p:cNvPr id="438" name="Google Shape;438;p45"/>
          <p:cNvSpPr txBox="1"/>
          <p:nvPr>
            <p:ph idx="1" type="body"/>
          </p:nvPr>
        </p:nvSpPr>
        <p:spPr>
          <a:xfrm>
            <a:off x="387900" y="1647325"/>
            <a:ext cx="3657900" cy="1329300"/>
          </a:xfrm>
          <a:prstGeom prst="rect">
            <a:avLst/>
          </a:prstGeom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패키지: </a:t>
            </a:r>
            <a:r>
              <a:rPr b="1" lang="ko"/>
              <a:t>com.command.write</a:t>
            </a:r>
            <a:br>
              <a:rPr lang="ko"/>
            </a:br>
            <a:r>
              <a:rPr lang="ko"/>
              <a:t>클래스: </a:t>
            </a:r>
            <a:r>
              <a:rPr b="1" lang="ko"/>
              <a:t>WriteCommand</a:t>
            </a:r>
            <a:br>
              <a:rPr lang="ko"/>
            </a:br>
            <a:r>
              <a:rPr lang="ko"/>
              <a:t>인터페이스 상속 : </a:t>
            </a:r>
            <a:r>
              <a:rPr b="1" lang="ko"/>
              <a:t>Command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</a:t>
            </a:r>
            <a:r>
              <a:rPr lang="ko"/>
              <a:t> 구현 - WriteCommand 작성</a:t>
            </a:r>
            <a:endParaRPr/>
          </a:p>
        </p:txBody>
      </p:sp>
      <p:pic>
        <p:nvPicPr>
          <p:cNvPr id="444" name="Google Shape;4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00" y="923825"/>
            <a:ext cx="7278600" cy="39107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5" name="Google Shape;445;p46"/>
          <p:cNvSpPr txBox="1"/>
          <p:nvPr>
            <p:ph idx="1" type="body"/>
          </p:nvPr>
        </p:nvSpPr>
        <p:spPr>
          <a:xfrm>
            <a:off x="5749500" y="3813100"/>
            <a:ext cx="3387300" cy="11370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“result”</a:t>
            </a:r>
            <a:r>
              <a:rPr lang="ko"/>
              <a:t> 란 name 으로 request 의  attiribute 에 arr 값 담김   (정체는 int  )</a:t>
            </a:r>
            <a:endParaRPr/>
          </a:p>
        </p:txBody>
      </p:sp>
      <p:cxnSp>
        <p:nvCxnSpPr>
          <p:cNvPr id="446" name="Google Shape;446;p46"/>
          <p:cNvCxnSpPr/>
          <p:nvPr/>
        </p:nvCxnSpPr>
        <p:spPr>
          <a:xfrm>
            <a:off x="2988800" y="3483050"/>
            <a:ext cx="2069700" cy="87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6"/>
          <p:cNvCxnSpPr/>
          <p:nvPr/>
        </p:nvCxnSpPr>
        <p:spPr>
          <a:xfrm>
            <a:off x="2502250" y="1243400"/>
            <a:ext cx="393900" cy="198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6"/>
          <p:cNvSpPr/>
          <p:nvPr/>
        </p:nvSpPr>
        <p:spPr>
          <a:xfrm>
            <a:off x="7220975" y="1374700"/>
            <a:ext cx="1459500" cy="795300"/>
          </a:xfrm>
          <a:prstGeom prst="wedgeRoundRectCallout">
            <a:avLst>
              <a:gd fmla="val -75928" name="adj1"/>
              <a:gd fmla="val 23799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parameter 도 이렇게 받아오면 된다!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 : write.jsp 수정</a:t>
            </a:r>
            <a:endParaRPr/>
          </a:p>
        </p:txBody>
      </p:sp>
      <p:sp>
        <p:nvSpPr>
          <p:cNvPr id="454" name="Google Shape;454;p47"/>
          <p:cNvSpPr txBox="1"/>
          <p:nvPr>
            <p:ph idx="1" type="body"/>
          </p:nvPr>
        </p:nvSpPr>
        <p:spPr>
          <a:xfrm>
            <a:off x="311700" y="2622850"/>
            <a:ext cx="29244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5" y="1328200"/>
            <a:ext cx="85534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 : writeOk.jsp 수정</a:t>
            </a:r>
            <a:endParaRPr/>
          </a:p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311700" y="1266325"/>
            <a:ext cx="8520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3625"/>
            <a:ext cx="8839201" cy="980153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8"/>
          <p:cNvSpPr txBox="1"/>
          <p:nvPr>
            <p:ph idx="1" type="body"/>
          </p:nvPr>
        </p:nvSpPr>
        <p:spPr>
          <a:xfrm>
            <a:off x="5486900" y="3002175"/>
            <a:ext cx="3387300" cy="11370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“result”</a:t>
            </a:r>
            <a:r>
              <a:rPr lang="ko"/>
              <a:t> 란 name 으로 request 담긴  attiribute 에 arr 값 가져옴   (정체는 int  )</a:t>
            </a:r>
            <a:endParaRPr/>
          </a:p>
        </p:txBody>
      </p:sp>
      <p:sp>
        <p:nvSpPr>
          <p:cNvPr id="464" name="Google Shape;464;p48"/>
          <p:cNvSpPr/>
          <p:nvPr/>
        </p:nvSpPr>
        <p:spPr>
          <a:xfrm>
            <a:off x="2888400" y="3405825"/>
            <a:ext cx="1907700" cy="980100"/>
          </a:xfrm>
          <a:prstGeom prst="wedgeRoundRectCallout">
            <a:avLst>
              <a:gd fmla="val -41904" name="adj1"/>
              <a:gd fmla="val -104369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primitive 타입은 wrapper 에 담겨 있으니 wrapper 로 형변환.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작성</a:t>
            </a:r>
            <a:endParaRPr/>
          </a:p>
        </p:txBody>
      </p:sp>
      <p:sp>
        <p:nvSpPr>
          <p:cNvPr id="470" name="Google Shape;470;p49"/>
          <p:cNvSpPr txBox="1"/>
          <p:nvPr>
            <p:ph idx="1" type="body"/>
          </p:nvPr>
        </p:nvSpPr>
        <p:spPr>
          <a:xfrm>
            <a:off x="311700" y="1266325"/>
            <a:ext cx="327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/write.do</a:t>
            </a:r>
            <a:r>
              <a:rPr lang="ko"/>
              <a:t> 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/writeOk.do</a:t>
            </a:r>
            <a:r>
              <a:rPr lang="ko"/>
              <a:t> 커맨드 추가</a:t>
            </a:r>
            <a:endParaRPr/>
          </a:p>
        </p:txBody>
      </p:sp>
      <p:pic>
        <p:nvPicPr>
          <p:cNvPr id="471" name="Google Shape;4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050" y="1266325"/>
            <a:ext cx="5254800" cy="22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model 2 동작을 이해하자</a:t>
            </a:r>
            <a:endParaRPr/>
          </a:p>
        </p:txBody>
      </p:sp>
      <p:sp>
        <p:nvSpPr>
          <p:cNvPr id="477" name="Google Shape;477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어떻게 서블릿이 컨트롤러로서   모든 (*.do) request 를 받아들이는지?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어떻게 request 에서 command 를 분리해내고 분석하는지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request 를 해당 command 에 넘기고 DB 트랜잭션 (비즈니스 로직) 실행하는지?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트랜잭션의 결과를 어떻게 다시 컨트롤러에게 넘겨 받는지?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컨트롤러는 그 결과를 어떻게 뷰 에 넘겨주는지?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rgbClr val="FF0000"/>
                </a:solidFill>
              </a:rPr>
              <a:t>동작순서를 이해해야 디버깅이 가능해진다!!!!!!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 읽기 구현</a:t>
            </a:r>
            <a:endParaRPr/>
          </a:p>
        </p:txBody>
      </p:sp>
      <p:sp>
        <p:nvSpPr>
          <p:cNvPr id="483" name="Google Shape;483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커맨드 : ViewCommand.java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읽기 + 조회수 증가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view.jsp 수정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컨트롤러에 추가    </a:t>
            </a:r>
            <a:r>
              <a:rPr b="1" lang="ko"/>
              <a:t> /view.do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- Model1 장단점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612225" y="128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{49095131-1E58-4B7E-8FD0-62275367DE02}</a:tableStyleId>
              </a:tblPr>
              <a:tblGrid>
                <a:gridCol w="4105275"/>
                <a:gridCol w="41148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장점</a:t>
                      </a:r>
                      <a:endParaRPr b="1"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단점</a:t>
                      </a:r>
                      <a:endParaRPr b="1"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9FF"/>
                    </a:soli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구조가 단순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하여 익히기가 쉽다.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위와 같은 이유로 숙련된 개발자가 아니더라도 </a:t>
                      </a: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구현이 용이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하다.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</a:b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유지보수보다는 </a:t>
                      </a: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빨리 구축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해야하는 경우 사용가능.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출력을 위한 뷰 코드와 로직 처리를 위한 자바 코드가 함께 섞이기 때문에 </a:t>
                      </a: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JSP 코드 자체가 복잡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해진다.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JSP 코드에서 백엔드와 프론트엔드가 혼재되기 때문에 </a:t>
                      </a: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분업이 용이하지 않다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코드가 복잡해져 </a:t>
                      </a: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유지보수가 어렵다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수정 구현</a:t>
            </a:r>
            <a:endParaRPr/>
          </a:p>
        </p:txBody>
      </p:sp>
      <p:sp>
        <p:nvSpPr>
          <p:cNvPr id="489" name="Google Shape;489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커맨드 : SelectCommand.java   /  UpdateCommand.java</a:t>
            </a:r>
            <a:br>
              <a:rPr lang="ko"/>
            </a:br>
            <a:r>
              <a:rPr lang="ko"/>
              <a:t>                 (불러오기)                         (수정하기)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update.jsp   / updateOk.jsp 수정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컨트롤러에 추가     </a:t>
            </a:r>
            <a:r>
              <a:rPr b="1" lang="ko"/>
              <a:t>/update.do</a:t>
            </a:r>
            <a:r>
              <a:rPr lang="ko"/>
              <a:t>     와  </a:t>
            </a:r>
            <a:r>
              <a:rPr b="1" lang="ko"/>
              <a:t> /updateOk.do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삭제 구현</a:t>
            </a:r>
            <a:endParaRPr/>
          </a:p>
        </p:txBody>
      </p:sp>
      <p:sp>
        <p:nvSpPr>
          <p:cNvPr id="495" name="Google Shape;495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커맨드 : DeleteCommand.java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deleteOk.jsp 수정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컨트롤러에 추가     </a:t>
            </a:r>
            <a:r>
              <a:rPr b="1" lang="ko"/>
              <a:t>/deleteOk.do</a:t>
            </a:r>
            <a:r>
              <a:rPr lang="ko"/>
              <a:t> 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*.jsp 를 숨겨라!</a:t>
            </a:r>
            <a:endParaRPr/>
          </a:p>
        </p:txBody>
      </p:sp>
      <p:sp>
        <p:nvSpPr>
          <p:cNvPr id="501" name="Google Shape;501;p5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패턴에서는 비즈니스로직을 ‘컨트롤러’ 에서 처리하고 JSP 파일로 포워딩 한다.</a:t>
            </a:r>
            <a:br>
              <a:rPr lang="ko"/>
            </a:br>
            <a:r>
              <a:rPr lang="ko"/>
              <a:t>뷰 (jsp 파일) 이 직접 url 을 통해 요청되는것은 막아야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어떻게?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방법1 :</a:t>
            </a:r>
            <a:r>
              <a:rPr lang="ko"/>
              <a:t> </a:t>
            </a:r>
            <a:br>
              <a:rPr lang="ko"/>
            </a:br>
            <a:r>
              <a:rPr lang="ko"/>
              <a:t>WEB-INF 폴더 아래 두기 : ← 이 폴더는 보안상의 문제로 URL 로 직접 접근 못함.</a:t>
            </a:r>
            <a:br>
              <a:rPr lang="ko"/>
            </a:br>
            <a:r>
              <a:rPr lang="ko"/>
              <a:t>간혹 어떤 프로젝트는 WEB-INF 안에 *.jsp 파일을 둔 소스들 발견할수 있는데..  (비추)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9900FF"/>
                </a:solidFill>
              </a:rPr>
              <a:t>방법2 : </a:t>
            </a:r>
            <a:br>
              <a:rPr lang="ko"/>
            </a:br>
            <a:r>
              <a:rPr lang="ko"/>
              <a:t>web.xml 에 세팅하기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/>
          <p:nvPr>
            <p:ph type="title"/>
          </p:nvPr>
        </p:nvSpPr>
        <p:spPr>
          <a:xfrm>
            <a:off x="311700" y="74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방법1: WEB-INF  에 *.jsp 넣어두기</a:t>
            </a:r>
            <a:endParaRPr/>
          </a:p>
        </p:txBody>
      </p:sp>
      <p:sp>
        <p:nvSpPr>
          <p:cNvPr id="507" name="Google Shape;507;p55"/>
          <p:cNvSpPr txBox="1"/>
          <p:nvPr>
            <p:ph idx="1" type="body"/>
          </p:nvPr>
        </p:nvSpPr>
        <p:spPr>
          <a:xfrm>
            <a:off x="2773350" y="859550"/>
            <a:ext cx="62019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← *.jsp 파일을 /WEB-INF 폴더에 옮기고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아래와 같이 forward 경로 수정해주면 된다.</a:t>
            </a:r>
            <a:endParaRPr/>
          </a:p>
        </p:txBody>
      </p:sp>
      <p:pic>
        <p:nvPicPr>
          <p:cNvPr id="508" name="Google Shape;5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2550"/>
            <a:ext cx="1885950" cy="2781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9" name="Google Shape;50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525" y="2003201"/>
            <a:ext cx="6370650" cy="11641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방법2 :   web.xml 에 세팅</a:t>
            </a:r>
            <a:endParaRPr/>
          </a:p>
        </p:txBody>
      </p:sp>
      <p:sp>
        <p:nvSpPr>
          <p:cNvPr id="515" name="Google Shape;515;p56"/>
          <p:cNvSpPr txBox="1"/>
          <p:nvPr>
            <p:ph idx="1" type="body"/>
          </p:nvPr>
        </p:nvSpPr>
        <p:spPr>
          <a:xfrm>
            <a:off x="6494975" y="1266325"/>
            <a:ext cx="2337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190175" cy="277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*.jsp 숨기기 : 결과 확인</a:t>
            </a:r>
            <a:endParaRPr/>
          </a:p>
        </p:txBody>
      </p:sp>
      <p:sp>
        <p:nvSpPr>
          <p:cNvPr id="522" name="Google Shape;522;p57"/>
          <p:cNvSpPr txBox="1"/>
          <p:nvPr>
            <p:ph idx="1" type="body"/>
          </p:nvPr>
        </p:nvSpPr>
        <p:spPr>
          <a:xfrm>
            <a:off x="311700" y="3886225"/>
            <a:ext cx="8520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이렇게 하면.  WEB-INF 뿐 아니라, 모든 경로에 걸처 *.jsp 를 직접적인 URL로 접근하는 것을 막을수 있다.  오직 컨트롤러를 통해서만 접근 가능!</a:t>
            </a:r>
            <a:endParaRPr/>
          </a:p>
        </p:txBody>
      </p:sp>
      <p:pic>
        <p:nvPicPr>
          <p:cNvPr id="523" name="Google Shape;5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50" y="1266325"/>
            <a:ext cx="5774351" cy="2353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Model 2 마무리..</a:t>
            </a:r>
            <a:endParaRPr/>
          </a:p>
        </p:txBody>
      </p:sp>
      <p:sp>
        <p:nvSpPr>
          <p:cNvPr id="529" name="Google Shape;529;p58"/>
          <p:cNvSpPr txBox="1"/>
          <p:nvPr>
            <p:ph idx="1" type="body"/>
          </p:nvPr>
        </p:nvSpPr>
        <p:spPr>
          <a:xfrm>
            <a:off x="159300" y="885325"/>
            <a:ext cx="8854800" cy="4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명심]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FrontController 가  모든 request 를 받는 컨트롤러 ( Controller ) 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컨트롤러는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>
                <a:solidFill>
                  <a:srgbClr val="9900FF"/>
                </a:solidFill>
              </a:rPr>
              <a:t>request 를 분석</a:t>
            </a:r>
            <a:r>
              <a:rPr lang="ko"/>
              <a:t>하여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어떠한 Command 를 수행할지 결정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Command 결과에 따라 어떠한 View 로  넘길지 결정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‘</a:t>
            </a:r>
            <a:r>
              <a:rPr b="1" lang="ko"/>
              <a:t>설계’</a:t>
            </a:r>
            <a:r>
              <a:rPr lang="ko"/>
              <a:t>가 관건이다.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페이지 를 구현하기 위해 어떠한 DAO(들)이 필요하며,  각 DAO 에는 어떠한 동작을 하는 메소드들을 설계할것인가?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어떠한 Coommand 들로 DAO 객체를 사용하고, 어떠한 parameter 들을 넘기고, 어떠한 attribute 값들을 주고 받을것인가?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디버깅하기 - 서버 디버깅!</a:t>
            </a:r>
            <a:endParaRPr/>
          </a:p>
        </p:txBody>
      </p:sp>
      <p:sp>
        <p:nvSpPr>
          <p:cNvPr id="535" name="Google Shape;535;p59"/>
          <p:cNvSpPr txBox="1"/>
          <p:nvPr>
            <p:ph idx="1" type="body"/>
          </p:nvPr>
        </p:nvSpPr>
        <p:spPr>
          <a:xfrm>
            <a:off x="6173500" y="2902800"/>
            <a:ext cx="26589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톰캣 서버 디버깅 모드로 시작 하고 웹어플리케이션에 대해 디버깅 가능.</a:t>
            </a:r>
            <a:endParaRPr/>
          </a:p>
        </p:txBody>
      </p:sp>
      <p:sp>
        <p:nvSpPr>
          <p:cNvPr id="536" name="Google Shape;536;p59"/>
          <p:cNvSpPr txBox="1"/>
          <p:nvPr/>
        </p:nvSpPr>
        <p:spPr>
          <a:xfrm>
            <a:off x="1607325" y="1279300"/>
            <a:ext cx="5694600" cy="649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980000"/>
                </a:solidFill>
              </a:rPr>
              <a:t>프로그래밍 실력 = 디버깅 실력!</a:t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537" name="Google Shape;5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25" y="2189488"/>
            <a:ext cx="48577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디버깅 - Debug Perspective</a:t>
            </a:r>
            <a:endParaRPr/>
          </a:p>
        </p:txBody>
      </p:sp>
      <p:sp>
        <p:nvSpPr>
          <p:cNvPr id="543" name="Google Shape;543;p60"/>
          <p:cNvSpPr txBox="1"/>
          <p:nvPr>
            <p:ph idx="1" type="body"/>
          </p:nvPr>
        </p:nvSpPr>
        <p:spPr>
          <a:xfrm>
            <a:off x="154250" y="1179150"/>
            <a:ext cx="36378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이클립스에서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breakpoint</a:t>
            </a:r>
            <a:r>
              <a:rPr lang="ko"/>
              <a:t> 잡고 실행하면,</a:t>
            </a:r>
            <a:br>
              <a:rPr lang="ko"/>
            </a:br>
            <a:r>
              <a:rPr lang="ko"/>
              <a:t>breakpoint 에 다다랐을때</a:t>
            </a:r>
            <a:br>
              <a:rPr lang="ko"/>
            </a:br>
            <a:r>
              <a:rPr b="1" lang="ko"/>
              <a:t>Debug Perspective</a:t>
            </a:r>
            <a:r>
              <a:rPr lang="ko"/>
              <a:t> 로 이동</a:t>
            </a:r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625" y="1455375"/>
            <a:ext cx="3232375" cy="18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/>
          <p:nvPr/>
        </p:nvSpPr>
        <p:spPr>
          <a:xfrm>
            <a:off x="5017825" y="3753125"/>
            <a:ext cx="3988800" cy="892200"/>
          </a:xfrm>
          <a:prstGeom prst="wedgeRectCallout">
            <a:avLst>
              <a:gd fmla="val -24013" name="adj1"/>
              <a:gd fmla="val -102205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지금까지 왔는데, 이 창을 처음 봤다면, Java 입문자로서 살~짝 부끄러워 해야 되요 ^^,  Remember my decision 체크하고 넘어가세요.</a:t>
            </a:r>
            <a:endParaRPr sz="1000"/>
          </a:p>
        </p:txBody>
      </p:sp>
      <p:pic>
        <p:nvPicPr>
          <p:cNvPr id="546" name="Google Shape;5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325" y="802150"/>
            <a:ext cx="3586162" cy="574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7" name="Google Shape;547;p60"/>
          <p:cNvSpPr/>
          <p:nvPr/>
        </p:nvSpPr>
        <p:spPr>
          <a:xfrm rot="2700000">
            <a:off x="4376955" y="1465540"/>
            <a:ext cx="774282" cy="3016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0"/>
          <p:cNvSpPr/>
          <p:nvPr/>
        </p:nvSpPr>
        <p:spPr>
          <a:xfrm rot="8100000">
            <a:off x="4559225" y="2534347"/>
            <a:ext cx="908349" cy="3016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0"/>
          <p:cNvSpPr/>
          <p:nvPr/>
        </p:nvSpPr>
        <p:spPr>
          <a:xfrm rot="-3600436">
            <a:off x="1102721" y="1316206"/>
            <a:ext cx="774170" cy="301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3A77D">
              <a:alpha val="4885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79325"/>
            <a:ext cx="3751531" cy="199300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1" name="Google Shape;55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4186" y="2793500"/>
            <a:ext cx="1340189" cy="574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디버깅 - </a:t>
            </a:r>
            <a:endParaRPr/>
          </a:p>
        </p:txBody>
      </p:sp>
      <p:sp>
        <p:nvSpPr>
          <p:cNvPr id="557" name="Google Shape;557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Java, Servlet 디버깅 :  서버 디버깅 시작하고, 일반적인 디버깅 하듯 하면 가능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breakpoint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Resume, Terminate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Step Into, Step Over, Step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JSP 디버깅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JSP : 의 java 코드 영역은 디버깅 된다! 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혹시 불가능하면 </a:t>
            </a:r>
            <a:br>
              <a:rPr lang="ko"/>
            </a:br>
            <a:r>
              <a:rPr lang="ko"/>
              <a:t>중간중간에 콘솔 출력하면서 디버깅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JavaScript 디버깅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크롬 개발자 도구 활용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550" y="1751675"/>
            <a:ext cx="2274975" cy="5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295" y="2605145"/>
            <a:ext cx="2359625" cy="1411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- </a:t>
            </a:r>
            <a:r>
              <a:rPr lang="ko">
                <a:highlight>
                  <a:srgbClr val="FFFF00"/>
                </a:highlight>
              </a:rPr>
              <a:t>Model2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6567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ko"/>
              <a:t>MVC Model2 는  Model, View 그리고 Controller가 모두 ‘모듈’화 되어 있는 형태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21674" y="2348338"/>
            <a:ext cx="15378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(웹브라우저)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573998" y="3299370"/>
            <a:ext cx="15378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7"/>
          <p:cNvCxnSpPr>
            <a:stCxn id="119" idx="3"/>
          </p:cNvCxnSpPr>
          <p:nvPr/>
        </p:nvCxnSpPr>
        <p:spPr>
          <a:xfrm flipH="1" rot="10800000">
            <a:off x="1759474" y="1964638"/>
            <a:ext cx="813600" cy="8547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4109921" y="1715989"/>
            <a:ext cx="832200" cy="11034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7779325" y="2348350"/>
            <a:ext cx="12309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7218218" y="2757049"/>
            <a:ext cx="5610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17"/>
          <p:cNvCxnSpPr/>
          <p:nvPr/>
        </p:nvCxnSpPr>
        <p:spPr>
          <a:xfrm rot="10800000">
            <a:off x="7218326" y="2944088"/>
            <a:ext cx="561000" cy="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4110802" y="1937749"/>
            <a:ext cx="831300" cy="11004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17"/>
          <p:cNvSpPr txBox="1"/>
          <p:nvPr/>
        </p:nvSpPr>
        <p:spPr>
          <a:xfrm>
            <a:off x="2573997" y="4279173"/>
            <a:ext cx="1537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926322" y="3342947"/>
            <a:ext cx="2290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573998" y="1364772"/>
            <a:ext cx="15378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573997" y="2359381"/>
            <a:ext cx="1537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7"/>
          <p:cNvCxnSpPr>
            <a:stCxn id="129" idx="2"/>
            <a:endCxn id="120" idx="0"/>
          </p:cNvCxnSpPr>
          <p:nvPr/>
        </p:nvCxnSpPr>
        <p:spPr>
          <a:xfrm>
            <a:off x="3342898" y="2306772"/>
            <a:ext cx="0" cy="9927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>
            <a:off x="6180079" y="2348337"/>
            <a:ext cx="10371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748300" y="2348325"/>
            <a:ext cx="1230900" cy="9420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125375" y="1950525"/>
            <a:ext cx="687600" cy="3096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DTO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4439900" y="1798125"/>
            <a:ext cx="687600" cy="3096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DTO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534900" y="2712525"/>
            <a:ext cx="687600" cy="3096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DTO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284150" y="4018475"/>
            <a:ext cx="2290800" cy="426300"/>
          </a:xfrm>
          <a:prstGeom prst="wedgeRoundRectCallout">
            <a:avLst>
              <a:gd fmla="val -43744" name="adj1"/>
              <a:gd fmla="val -123933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가 ‘출력’ 만 담당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/>
          <p:nvPr>
            <p:ph type="title"/>
          </p:nvPr>
        </p:nvSpPr>
        <p:spPr>
          <a:xfrm>
            <a:off x="239375" y="128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디버깅 - variables, breakpoint  뷰 활용</a:t>
            </a:r>
            <a:endParaRPr/>
          </a:p>
        </p:txBody>
      </p:sp>
      <p:sp>
        <p:nvSpPr>
          <p:cNvPr id="565" name="Google Shape;565;p62"/>
          <p:cNvSpPr txBox="1"/>
          <p:nvPr>
            <p:ph idx="1" type="body"/>
          </p:nvPr>
        </p:nvSpPr>
        <p:spPr>
          <a:xfrm>
            <a:off x="239375" y="869950"/>
            <a:ext cx="50397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Debug perspective 에서 활용해야 하는 부분</a:t>
            </a:r>
            <a:endParaRPr/>
          </a:p>
        </p:txBody>
      </p:sp>
      <p:pic>
        <p:nvPicPr>
          <p:cNvPr id="566" name="Google Shape;56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" y="1743400"/>
            <a:ext cx="3483150" cy="2432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7" name="Google Shape;56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325" y="869950"/>
            <a:ext cx="3538350" cy="1310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8" name="Google Shape;56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48" y="2180450"/>
            <a:ext cx="2431850" cy="26796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9" name="Google Shape;569;p62"/>
          <p:cNvSpPr/>
          <p:nvPr/>
        </p:nvSpPr>
        <p:spPr>
          <a:xfrm>
            <a:off x="6115550" y="3172875"/>
            <a:ext cx="1509600" cy="1175100"/>
          </a:xfrm>
          <a:prstGeom prst="wedgeRoundRectCallout">
            <a:avLst>
              <a:gd fmla="val -63174" name="adj1"/>
              <a:gd fmla="val 2308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request 에 담긴 attribute 들도 확인해볼수 있다.</a:t>
            </a:r>
            <a:endParaRPr sz="11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디버깅 - 꼭 디버깅 종료 하자.</a:t>
            </a:r>
            <a:endParaRPr/>
          </a:p>
        </p:txBody>
      </p:sp>
      <p:sp>
        <p:nvSpPr>
          <p:cNvPr id="575" name="Google Shape;575;p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수정하고 나서 반드시 서버 종료 하자!!!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디버그 종료 버튼 누르면 서버 종료된다.</a:t>
            </a:r>
            <a:endParaRPr/>
          </a:p>
        </p:txBody>
      </p:sp>
      <p:pic>
        <p:nvPicPr>
          <p:cNvPr id="576" name="Google Shape;57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76" y="1362375"/>
            <a:ext cx="2957325" cy="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디버깅 실습 - </a:t>
            </a:r>
            <a:endParaRPr/>
          </a:p>
        </p:txBody>
      </p:sp>
      <p:sp>
        <p:nvSpPr>
          <p:cNvPr id="582" name="Google Shape;582;p64"/>
          <p:cNvSpPr txBox="1"/>
          <p:nvPr>
            <p:ph idx="1" type="body"/>
          </p:nvPr>
        </p:nvSpPr>
        <p:spPr>
          <a:xfrm>
            <a:off x="6895175" y="1266325"/>
            <a:ext cx="193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실수로 updateOk 쪽에 break 를 안잡았다.   어떻게 문제를 발견할 것인가?</a:t>
            </a:r>
            <a:endParaRPr/>
          </a:p>
        </p:txBody>
      </p:sp>
      <p:pic>
        <p:nvPicPr>
          <p:cNvPr id="583" name="Google Shape;58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75" y="1108025"/>
            <a:ext cx="6446733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- Model2 장단점</a:t>
            </a:r>
            <a:endParaRPr/>
          </a:p>
        </p:txBody>
      </p:sp>
      <p:graphicFrame>
        <p:nvGraphicFramePr>
          <p:cNvPr id="143" name="Google Shape;143;p18"/>
          <p:cNvGraphicFramePr/>
          <p:nvPr/>
        </p:nvGraphicFramePr>
        <p:xfrm>
          <a:off x="61222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{49095131-1E58-4B7E-8FD0-62275367DE02}</a:tableStyleId>
              </a:tblPr>
              <a:tblGrid>
                <a:gridCol w="4105275"/>
                <a:gridCol w="41148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장점</a:t>
                      </a:r>
                      <a:endParaRPr b="1"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단점</a:t>
                      </a:r>
                      <a:endParaRPr b="1"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9FF"/>
                    </a:soli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출력을 위한 뷰 코드와 로직 처리를 위한 자바 코드를 분리하기 때문에 JSP가 모델1에 비해 </a:t>
                      </a: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코드가 복잡하지 않다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뷰, 로직처리에 대한 </a:t>
                      </a: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분업이 용이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하다.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기능에 따라 분리되어있기 때문에 </a:t>
                      </a: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유지보수가 용이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하다.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구조가 복잡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하여 습득이 어렵고 </a:t>
                      </a: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작업량이 많다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JAVA에 대한 깊은 이해</a:t>
                      </a:r>
                      <a:r>
                        <a:rPr lang="ko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가 필요하다.</a:t>
                      </a:r>
                      <a:endParaRPr sz="18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- </a:t>
            </a:r>
            <a:r>
              <a:rPr lang="ko">
                <a:highlight>
                  <a:srgbClr val="FFFF00"/>
                </a:highlight>
              </a:rPr>
              <a:t>Model2</a:t>
            </a:r>
            <a:r>
              <a:rPr lang="ko"/>
              <a:t> 컴포넌트 설계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00889" y="4063283"/>
            <a:ext cx="4122900" cy="865500"/>
          </a:xfrm>
          <a:prstGeom prst="roundRect">
            <a:avLst>
              <a:gd fmla="val 12934" name="adj"/>
            </a:avLst>
          </a:prstGeom>
          <a:solidFill>
            <a:srgbClr val="FFC000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4364182" y="1108363"/>
            <a:ext cx="4779900" cy="3658800"/>
          </a:xfrm>
          <a:prstGeom prst="roundRect">
            <a:avLst>
              <a:gd fmla="val 4929" name="adj"/>
            </a:avLst>
          </a:prstGeom>
          <a:solidFill>
            <a:srgbClr val="FFC000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524524" y="2667875"/>
            <a:ext cx="711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02956" y="2535952"/>
            <a:ext cx="1156200" cy="803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378869" y="2535952"/>
            <a:ext cx="1394400" cy="803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FrontController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630702" y="1679245"/>
            <a:ext cx="1537800" cy="304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630702" y="2018113"/>
            <a:ext cx="1537800" cy="304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630702" y="2356980"/>
            <a:ext cx="1537800" cy="304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630702" y="2695847"/>
            <a:ext cx="1537800" cy="304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630702" y="3034714"/>
            <a:ext cx="1537800" cy="304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630702" y="3937413"/>
            <a:ext cx="1537800" cy="304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238827" y="3373582"/>
            <a:ext cx="321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</p:txBody>
      </p:sp>
      <p:sp>
        <p:nvSpPr>
          <p:cNvPr id="162" name="Google Shape;162;p19"/>
          <p:cNvSpPr/>
          <p:nvPr/>
        </p:nvSpPr>
        <p:spPr>
          <a:xfrm>
            <a:off x="6879383" y="2535430"/>
            <a:ext cx="729600" cy="803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ko">
                <a:solidFill>
                  <a:srgbClr val="FFFFFF"/>
                </a:solidFill>
              </a:rPr>
              <a:t>O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8258513" y="2535430"/>
            <a:ext cx="729600" cy="803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9"/>
          <p:cNvCxnSpPr>
            <a:stCxn id="153" idx="3"/>
            <a:endCxn id="154" idx="1"/>
          </p:cNvCxnSpPr>
          <p:nvPr/>
        </p:nvCxnSpPr>
        <p:spPr>
          <a:xfrm>
            <a:off x="1359156" y="2937502"/>
            <a:ext cx="1019700" cy="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9"/>
          <p:cNvCxnSpPr>
            <a:stCxn id="155" idx="3"/>
          </p:cNvCxnSpPr>
          <p:nvPr/>
        </p:nvCxnSpPr>
        <p:spPr>
          <a:xfrm>
            <a:off x="6168502" y="1831345"/>
            <a:ext cx="714900" cy="11061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19"/>
          <p:cNvCxnSpPr>
            <a:stCxn id="162" idx="3"/>
          </p:cNvCxnSpPr>
          <p:nvPr/>
        </p:nvCxnSpPr>
        <p:spPr>
          <a:xfrm>
            <a:off x="7608983" y="2936980"/>
            <a:ext cx="649500" cy="6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19"/>
          <p:cNvCxnSpPr>
            <a:stCxn id="156" idx="3"/>
            <a:endCxn id="162" idx="1"/>
          </p:cNvCxnSpPr>
          <p:nvPr/>
        </p:nvCxnSpPr>
        <p:spPr>
          <a:xfrm>
            <a:off x="6168502" y="2170213"/>
            <a:ext cx="711000" cy="7668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9"/>
          <p:cNvCxnSpPr>
            <a:stCxn id="157" idx="3"/>
            <a:endCxn id="162" idx="1"/>
          </p:cNvCxnSpPr>
          <p:nvPr/>
        </p:nvCxnSpPr>
        <p:spPr>
          <a:xfrm>
            <a:off x="6168502" y="2509080"/>
            <a:ext cx="711000" cy="4278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" name="Google Shape;169;p19"/>
          <p:cNvCxnSpPr>
            <a:stCxn id="158" idx="3"/>
            <a:endCxn id="162" idx="1"/>
          </p:cNvCxnSpPr>
          <p:nvPr/>
        </p:nvCxnSpPr>
        <p:spPr>
          <a:xfrm>
            <a:off x="6168502" y="2847947"/>
            <a:ext cx="711000" cy="891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19"/>
          <p:cNvCxnSpPr>
            <a:stCxn id="159" idx="3"/>
            <a:endCxn id="162" idx="1"/>
          </p:cNvCxnSpPr>
          <p:nvPr/>
        </p:nvCxnSpPr>
        <p:spPr>
          <a:xfrm flipH="1" rot="10800000">
            <a:off x="6168502" y="2936914"/>
            <a:ext cx="711000" cy="2499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19"/>
          <p:cNvCxnSpPr>
            <a:stCxn id="160" idx="3"/>
            <a:endCxn id="162" idx="1"/>
          </p:cNvCxnSpPr>
          <p:nvPr/>
        </p:nvCxnSpPr>
        <p:spPr>
          <a:xfrm flipH="1" rot="10800000">
            <a:off x="6168502" y="2936913"/>
            <a:ext cx="711000" cy="11526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19"/>
          <p:cNvCxnSpPr>
            <a:endCxn id="155" idx="1"/>
          </p:cNvCxnSpPr>
          <p:nvPr/>
        </p:nvCxnSpPr>
        <p:spPr>
          <a:xfrm flipH="1" rot="10800000">
            <a:off x="3773302" y="1831345"/>
            <a:ext cx="857400" cy="11058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19"/>
          <p:cNvCxnSpPr>
            <a:stCxn id="154" idx="3"/>
            <a:endCxn id="156" idx="1"/>
          </p:cNvCxnSpPr>
          <p:nvPr/>
        </p:nvCxnSpPr>
        <p:spPr>
          <a:xfrm flipH="1" rot="10800000">
            <a:off x="3773269" y="2170102"/>
            <a:ext cx="857400" cy="7674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9"/>
          <p:cNvCxnSpPr>
            <a:stCxn id="154" idx="3"/>
            <a:endCxn id="157" idx="1"/>
          </p:cNvCxnSpPr>
          <p:nvPr/>
        </p:nvCxnSpPr>
        <p:spPr>
          <a:xfrm flipH="1" rot="10800000">
            <a:off x="3773269" y="2509102"/>
            <a:ext cx="857400" cy="4284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19"/>
          <p:cNvCxnSpPr>
            <a:stCxn id="154" idx="3"/>
          </p:cNvCxnSpPr>
          <p:nvPr/>
        </p:nvCxnSpPr>
        <p:spPr>
          <a:xfrm flipH="1" rot="10800000">
            <a:off x="3773269" y="2828602"/>
            <a:ext cx="853800" cy="1089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19"/>
          <p:cNvCxnSpPr>
            <a:stCxn id="154" idx="3"/>
            <a:endCxn id="159" idx="1"/>
          </p:cNvCxnSpPr>
          <p:nvPr/>
        </p:nvCxnSpPr>
        <p:spPr>
          <a:xfrm>
            <a:off x="3773269" y="2937502"/>
            <a:ext cx="857400" cy="2493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19"/>
          <p:cNvCxnSpPr>
            <a:stCxn id="154" idx="3"/>
            <a:endCxn id="160" idx="1"/>
          </p:cNvCxnSpPr>
          <p:nvPr/>
        </p:nvCxnSpPr>
        <p:spPr>
          <a:xfrm>
            <a:off x="3773269" y="2937502"/>
            <a:ext cx="857400" cy="11520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9"/>
          <p:cNvSpPr/>
          <p:nvPr/>
        </p:nvSpPr>
        <p:spPr>
          <a:xfrm>
            <a:off x="360893" y="4309466"/>
            <a:ext cx="849300" cy="3294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UI화면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1250084" y="4309466"/>
            <a:ext cx="849300" cy="3294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UI화면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2132348" y="4309465"/>
            <a:ext cx="849300" cy="3294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UI화면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3371370" y="4309465"/>
            <a:ext cx="849300" cy="3294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UI화면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988490" y="4371878"/>
            <a:ext cx="399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 sz="1100"/>
          </a:p>
        </p:txBody>
      </p:sp>
      <p:cxnSp>
        <p:nvCxnSpPr>
          <p:cNvPr id="183" name="Google Shape;183;p19"/>
          <p:cNvCxnSpPr>
            <a:stCxn id="154" idx="2"/>
            <a:endCxn id="178" idx="0"/>
          </p:cNvCxnSpPr>
          <p:nvPr/>
        </p:nvCxnSpPr>
        <p:spPr>
          <a:xfrm flipH="1">
            <a:off x="785569" y="3339052"/>
            <a:ext cx="2290500" cy="9705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19"/>
          <p:cNvCxnSpPr>
            <a:stCxn id="154" idx="2"/>
            <a:endCxn id="179" idx="0"/>
          </p:cNvCxnSpPr>
          <p:nvPr/>
        </p:nvCxnSpPr>
        <p:spPr>
          <a:xfrm flipH="1">
            <a:off x="1674769" y="3339052"/>
            <a:ext cx="1401300" cy="9705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19"/>
          <p:cNvCxnSpPr>
            <a:stCxn id="154" idx="2"/>
            <a:endCxn id="180" idx="0"/>
          </p:cNvCxnSpPr>
          <p:nvPr/>
        </p:nvCxnSpPr>
        <p:spPr>
          <a:xfrm flipH="1">
            <a:off x="2557069" y="3339052"/>
            <a:ext cx="519000" cy="9705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19"/>
          <p:cNvCxnSpPr>
            <a:stCxn id="154" idx="2"/>
            <a:endCxn id="181" idx="0"/>
          </p:cNvCxnSpPr>
          <p:nvPr/>
        </p:nvCxnSpPr>
        <p:spPr>
          <a:xfrm>
            <a:off x="3076069" y="3339052"/>
            <a:ext cx="720000" cy="9705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19"/>
          <p:cNvSpPr txBox="1"/>
          <p:nvPr/>
        </p:nvSpPr>
        <p:spPr>
          <a:xfrm>
            <a:off x="945001" y="3812275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응답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628601" y="3812276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응답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2260709" y="3812276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응답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3046783" y="3812276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응답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066309" y="1526825"/>
            <a:ext cx="242400" cy="6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3686949" y="1014276"/>
            <a:ext cx="94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로직 실행 지시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143397" y="4343567"/>
            <a:ext cx="1156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로직 실행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880198" y="4674410"/>
            <a:ext cx="764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</a:t>
            </a:r>
            <a:r>
              <a:rPr b="1" lang="ko"/>
              <a:t>면</a:t>
            </a:r>
            <a:r>
              <a:rPr b="1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UI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7672986" y="2199929"/>
            <a:ext cx="521400" cy="269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DTO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복사 생성하기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JSP18_MVC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기존의 JSP16_DAODTO 로부터 복사하여 생성한뒤.</a:t>
            </a:r>
            <a:br>
              <a:rPr lang="ko"/>
            </a:br>
            <a:r>
              <a:rPr lang="ko"/>
              <a:t>기존의 Model1 으로부터</a:t>
            </a:r>
            <a:br>
              <a:rPr lang="ko"/>
            </a:br>
            <a:r>
              <a:rPr lang="ko"/>
              <a:t>Model2 로 변경하도록 하겠습니다.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(이번 단원에서는 ConnectionPool 을 사용하지 않으나, 나중에 필요하면 추가해보세요)</a:t>
            </a:r>
            <a:br>
              <a:rPr lang="ko"/>
            </a:br>
            <a:br>
              <a:rPr lang="ko"/>
            </a:b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우선 Server 는 Stop 시켜줍시다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복사 생성하기</a:t>
            </a:r>
            <a:endParaRPr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311700" y="1266325"/>
            <a:ext cx="164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JSP16 프로젝트를 복사하여 붙여넣기로 </a:t>
            </a:r>
            <a:r>
              <a:rPr b="1" lang="ko"/>
              <a:t>JSP18_MVC</a:t>
            </a:r>
            <a:r>
              <a:rPr lang="ko"/>
              <a:t> 생성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00" y="1304825"/>
            <a:ext cx="6882000" cy="26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