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embeddedFontLst>
    <p:embeddedFont>
      <p:font typeface="PT Sans Narrow"/>
      <p:regular r:id="rId50"/>
      <p:bold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TSansNarrow-bold.fntdata"/><Relationship Id="rId50" Type="http://schemas.openxmlformats.org/officeDocument/2006/relationships/font" Target="fonts/PTSansNarrow-regular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7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54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eomsu33.tistory.com/95" TargetMode="External"/><Relationship Id="rId3" Type="http://schemas.openxmlformats.org/officeDocument/2006/relationships/hyperlink" Target="http://oingbong.tistory.com/126" TargetMode="External"/><Relationship Id="rId4" Type="http://schemas.openxmlformats.org/officeDocument/2006/relationships/hyperlink" Target="http://programmingsummaries.tistory.com/85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2faef742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2faef742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03e8748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03e8748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07c1e83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07c1e83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03e8748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03e8748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07c1e83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07c1e8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2faef74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2faef74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&lt;title&gt;파일업로드 FORM&lt;/title&gt;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&lt;h2&gt;파일업로드 FORM&lt;/h2&gt;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&lt;form action="FileUpload.jsp" method="post"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enctype="Multipart/form-data"&gt;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&lt;hr&gt;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이름: &lt;input type="text" name="name"&gt;&lt;br&gt;   &lt;%-- part: parameters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제목: &lt;input type="text" name="title"&gt;&lt;br&gt;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&lt;hr&gt;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파일1: &lt;input type="file" name="file1"&gt;&lt;br&gt; &lt;%-- part: file1 --%&gt;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&lt;hr&gt;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파일2: &lt;input type="file" name="file2"&gt;&lt;br&gt; &lt;%-- part: file2 --%&gt;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&lt;input type="submit" value="전송"/&gt;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2faef74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2faef74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2faef742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2faef742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2faef742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2faef742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import="com.oreilly.servlet.MultipartRequest"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import="com.oreilly.servlet.multipart.FileRenamePolicy"%&gt;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import="com.oreilly.servlet.multipart.DefaultFileRenamePolicy"%&gt;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2faef74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2faef74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MultipartRequest 객체 생성 준비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saveDirectory = "C:\\tomcat\\upload";   	// 파일 저장 경로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int maxPostSize = 5 * 1024 * 1024;  // POST 받기, 최대 5M byte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encoding = "utf-8";  // response 인코딩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FileRenamePolicy policy = new DefaultFileRenamePolicy(); //업로딩 파일 이름 중복에 대한 정책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MultipartRequest multi = null; // com.oreilly.servlet.MultipartRequest 임포트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07c1e83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07c1e83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B7B7B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http://beomsu33.tistory.com/95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B7B7B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http://oingbong.tistory.com/126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B7B7B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http://programmingsummaries.tistory.com/85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2faef742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2faef742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try{ // 실제로 예외를 반드시 cath 할 필요는 없지만 처리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multi = new MultipartRequest(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request,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saveDirectory,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maxPostSize,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encoding,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policy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 catch(Exception e){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e.printStackTrace();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out.println("파일 처리 예외 발생");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2faef742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2faef742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Enumeration names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1. Parameter name 들 추출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names = multi.getParameterNames(); // 일반 form 요소 name들 추출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while(names.hasMoreElements()){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String name = (String)names.nextElement();  //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String value = multi.getParameter(name); //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out.println(name + " : " + value + "&lt;br&gt;"); // 출력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out.println("&lt;hr&gt;");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2faef742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2faef742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2faef742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2faef742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2. File 들 추출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names = multi.getFileNames();   // type="file" 요소 name들 추출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while(names.hasMoreElements()){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&lt;input type="file"&gt; 의 name 가져오기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String name = (String)names.nextElement();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out.println("input name: " + name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위 name 에는 폼요소의 name 이 담겨있다.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그 name 을 가지고 원래 파일 (업로드 할 파일) 을 가져온다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String originalFileName = multi.getOriginalFileName(name);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out.println("원본파일 이름: " + originalFileName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만약 업로드할 폴더에 동일 이름의 파일이 있으면 현재 올리는 파일 이름은 바뀐다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(FileRenamePolicy 중복정책)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그리고 나서 시스템 에 실제 업로딩 된 이름을 알려준다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String fileSystemName = multi.getFilesystemName(name);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out.println("파일시스템 이름: " + fileSystemName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업로딩된 파일의 타입 : MIME 타입 ( ex: image/png 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String fileType = multi.getContentType(name);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out.println("파일타입: " + fileType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out.println("&lt;hr&gt;");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// end 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2faef742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2faef742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2faef742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2faef742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32b73d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32b73d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문자열 '파일이름'이 name 에 들어온 상태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문자열 파일 이름을 통해 실제 파일 정보를 File객체로 가져온다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File file = multi.getFile(name);  // java.io.File 임포트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if(file != null){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long fileSize = file.length();  // File 의 메소드들 사용하여 파일 다루기 가능.  (이 시점에서 renameTo 도 가능)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out.println("파일크기: " + fileSize + " bytes 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2faef742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2faef742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// 이미지 파일 다루기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// java.awt.image.BufferedImage, javax.imageio.ImageIO 임포트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BufferedImage bi = ImageIO.read(file);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if(bi != null){  // ★이미지 파일 판정 여부★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	int width = bi.getWidth();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	int height = bi.getHeight();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	out.println("이미지 파일 WxH: " + width + " x " + height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}else{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	out.println("이미지파일이 아닙니다 &lt;br&gt;");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32b73db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32b73db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32b73db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32b73db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550be43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550be43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32b73db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32b73db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32b73db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32b73db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32b73dbd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32b73dbd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out.println("&lt;input type='hidden' value='" + originalFileName + "' name='originalFileName'/&gt;");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out.println("&lt;input type='hidden' value='" + fileSystemName + "' name='fileSystemName'/&gt;");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32b73d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32b73d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import="java.net.*" %&gt; &lt;%-- URLEncoder 외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&lt;%-- JSTL을 배웠다면 활용해보자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taglib prefix="c" uri="http://java.sun.com/jsp/jstl/core"%&gt;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taglib prefix="fn" uri="http://java.sun.com/jsp/jstl/functions" %&gt;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 request.setCharacterEncoding("utf-8"); %&gt;  &lt;%-- post 방식으로 넘길땐, 꼭 인코딩 신경쓰자.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&lt;%-- Java 방식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[] originalFileNames = request.getParameterValues("originalFileName");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[] fileSystemNames = request.getParameterValues("fileSystemName");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int cnt = originalFileNames.length;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&lt;%-- JSTL 방식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&lt;c:set var="originalFileNames" value="${paramValues.originalFileName }"/&gt;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&lt;c:set var="fileSystemNames" value="${paramValues.fileSystemName }"/&gt;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&lt;c:set var="cnt" value="${fn:length(paramValues.originalFileName) }"/&gt;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d17704f5a_3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d17704f5a_3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&lt;%-- Java 방식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&lt;h3&gt;&lt;%= cnt %&gt; 개의 파일 확인&lt;/h3&gt;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for(int i = 0; i &lt; cnt; i++){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out.println("&lt;li&gt;파일: " + (i + 1) + "&lt;/li&gt;");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out.println("&lt;ul&gt;");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out.println("&lt;li&gt;원본이름: " + originalFileNames[i] + "&lt;/li&gt;");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out.println("&lt;li&gt;파일시스템: " + fileSystemNames[i] + "&lt;/li&gt;");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out.println("&lt;/ul&gt;");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&lt;%-- JSTL 방식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&lt;h3&gt;${cnt } 개의 파일 확인&lt;/h3&gt;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&lt;ul&gt;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&lt;c:forEach var="i" begin="0" end="${cnt - 1 }" varStatus="status"&gt;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&lt;li&gt;파일 ${i + 1} : &lt;/li&gt;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&lt;li&gt;원본이름: ${originalFileNames[status.index] }&lt;/li&gt;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&lt;li&gt;파일시스템: ${fileSystemNames[status.index] }&lt;/li&gt;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&lt;/c:forEach&gt;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32b73dbd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32b73dbd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32b73dbd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32b73dbd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32b73dbd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32b73dbd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&lt;%-- 한글이나 띄어쓰기 등이 url 에 들어가선 안되기 때문에 반드시 URLEncoder 로 처리 해야 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 ] http://localhost:8080/JSP18_FileUpload/FileDownload.jsp?fileSystemName=8퍼센트.ipynb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 ] http://localhost:8080/JSP18_FileUpload/FileDownload.jsp?fileSystemName=8%ED%8D%BC%EC%84%BC%ED%8A%B8.ipynb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java.net.URLEncoder  임포트!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&lt;h3&gt;다운로드링크1: get + Java&lt;/h3&gt;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 for(int i = 0; i &lt; originalFileNames.length; i++){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&lt;%-- 화면에는 원본 파일의 이름으로, 실제 링크는 업로드 된 파일 이름으로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&lt;a href="FileDownload.jsp?fileSystemName=&lt;%=URLEncoder.encode(fileSystemNames[i], "utf-8") %&gt;&amp;originalFileName=&lt;%=URLEncoder.encode(originalFileNames[i], "utf-8") %&gt;"&gt;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&lt;%= originalFileNames[i]%&gt;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 }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d17704f5a_3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d17704f5a_3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&lt;h3&gt;다운로드링크2: post + Java&lt;/h3&gt;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 for(int i = 0; i &lt; originalFileNames.length; i++){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&lt;form name="frm&lt;%=i %&gt;" action="FileDownload.jsp" method="post"&gt;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&lt;%-- 화면에는 원본 파일의 이름으로, 실제 링크는 업로드 된 파일 이름으로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&lt;input type="hidden" name="fileSystemName"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value='&lt;%= fileSystemNames[i] %&gt;'/&gt;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&lt;input type="hidden" name="originalFileName"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value='&lt;%= originalFileNames[i] %&gt;'/&gt;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&lt;p onclick="document.forms['frm&lt;%=i %&gt;'].submit()"&gt;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&lt;%= originalFileNames[i]%&gt;&lt;/p&gt;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 }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d17704f5a_3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d17704f5a_3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&lt;h3&gt;다운로드링크3: post + JSTL&lt;/h3&gt;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&lt;c:forEach var="i" begin="0" end="${cnt - 1 }"&gt;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&lt;form name="jfrm${i }" action="FileDownload.jsp" method="post"&gt;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&lt;%-- 화면에는 원본 파일의 이름으로, 실제 링크는 업로드 된 파일 이름으로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&lt;input type="hidden" name="fileSystemName"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value='${fileSystemNames[i] }'/&gt;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&lt;input type="hidden" name="originalFileName"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value='${originalFileNames[i] }'/&gt;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&lt;p onclick="document.forms['jfrm${i }'].submit()"&gt;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${originalFileNames[i] }&lt;/p&gt;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&lt;/c:forEach&gt;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03e8748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03e8748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d17704f5a_3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d17704f5a_3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form p {text-decoration: underline;}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form p:hover {cursor: pointer; color:blue;}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32b73db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32b73db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32b73db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32b73d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33af00a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33af00a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33af00a1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433af00a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33af00a1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33af00a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2faef74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2faef7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faef742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2faef742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126fd3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126fd3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126fd3d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126fd3d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07c1e8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07c1e8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servlets.com/cos/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servlets.com/cos/javadoc/com/oreilly/servlet/MultipartRequest.html#MultipartRequest(javax.servlet.http.HttpServletRequest,%20java.lang.String,%20int,%20java.lang.String,%20com.oreilly.servlet.multipart.FileRenamePolicy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servlets.com/cos/javadoc/com/oreilly/servlet/multipart/FileRenamePolicy.html" TargetMode="External"/><Relationship Id="rId4" Type="http://schemas.openxmlformats.org/officeDocument/2006/relationships/hyperlink" Target="http://www.servlets.com/cos/javadoc/com/oreilly/servlet/multipart/DefaultFileRenamePolicy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localhost:8080/JSP18_FileUpload/FileDownload.jsp?fileSystemName=8%ED%8D%BC%EC%84%BC%ED%8A%B8.ipynb" TargetMode="External"/><Relationship Id="rId4" Type="http://schemas.openxmlformats.org/officeDocument/2006/relationships/hyperlink" Target="http://localhost:8080/JSP18_FileUpload/FileDownload.jsp?fileSystemName=8%ED%8D%BC%EC%84%BC%ED%8A%B8.ipynb" TargetMode="External"/><Relationship Id="rId5" Type="http://schemas.openxmlformats.org/officeDocument/2006/relationships/hyperlink" Target="http://localhost:8080/JSP18_FileUpload/FileDownload.jsp?fileSystemName=8%ED%8D%BC%EC%84%BC%ED%8A%B8.ipynb" TargetMode="External"/><Relationship Id="rId6" Type="http://schemas.openxmlformats.org/officeDocument/2006/relationships/hyperlink" Target="http://localhost:8080/JSP18_FileUpload/FileDownload.jsp?fileSystemName=8%ED%8D%BC%EC%84%BC%ED%8A%B8.ipynb" TargetMode="External"/><Relationship Id="rId7" Type="http://schemas.openxmlformats.org/officeDocument/2006/relationships/hyperlink" Target="http://localhost:8080/JSP18_FileUpload/FileDownload.jsp?fileSystemName=8%ED%8D%BC%EC%84%BC%ED%8A%B8.ipynb" TargetMode="External"/><Relationship Id="rId8" Type="http://schemas.openxmlformats.org/officeDocument/2006/relationships/hyperlink" Target="http://localhost:8080/JSP18_FileUpload/FileDownload.jsp?fileSystemName=8%ED%8D%BC%EC%84%BC%ED%8A%B8.ipynb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Relationship Id="rId5" Type="http://schemas.openxmlformats.org/officeDocument/2006/relationships/image" Target="../media/image4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servlets.com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JSP20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 Upload / Download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cos 라이브러리 사용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5281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cos 라이브러리 레펀런스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6325"/>
            <a:ext cx="3908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다운로드 받은 페이지</a:t>
            </a:r>
            <a:r>
              <a:rPr lang="ko"/>
              <a:t>에 보면 사용하는 클래스들에 대한 온라인 레펀런스들이 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타 라이브러리 사용시</a:t>
            </a:r>
            <a:br>
              <a:rPr lang="ko"/>
            </a:br>
            <a:r>
              <a:rPr lang="ko"/>
              <a:t>온라인 레퍼런스는 필수!!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0450" y="143050"/>
            <a:ext cx="2069825" cy="48480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업로드 할때의 form..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&lt;input type=”</a:t>
            </a:r>
            <a:r>
              <a:rPr b="1" lang="ko"/>
              <a:t>file</a:t>
            </a:r>
            <a:r>
              <a:rPr lang="ko"/>
              <a:t>” ..&gt;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POST </a:t>
            </a:r>
            <a:r>
              <a:rPr lang="ko"/>
              <a:t>방식으로 전송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&lt;form </a:t>
            </a:r>
            <a:r>
              <a:rPr b="1" lang="ko"/>
              <a:t>enctype=”multipart/form-data”</a:t>
            </a:r>
            <a:r>
              <a:rPr lang="ko"/>
              <a:t> ..&gt; 명시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multipart 에 대해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66325"/>
            <a:ext cx="8520600" cy="22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</a:t>
            </a:r>
            <a:r>
              <a:rPr lang="ko">
                <a:solidFill>
                  <a:srgbClr val="9900FF"/>
                </a:solidFill>
              </a:rPr>
              <a:t>parameter 데이터</a:t>
            </a:r>
            <a:r>
              <a:rPr lang="ko"/>
              <a:t> 는 name: value 쌍들로만 구성된  </a:t>
            </a:r>
            <a:r>
              <a:rPr b="1" lang="ko"/>
              <a:t>‘단일 part’</a:t>
            </a:r>
            <a:r>
              <a:rPr lang="ko"/>
              <a:t> 였지만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multipart</a:t>
            </a:r>
            <a:r>
              <a:rPr lang="ko"/>
              <a:t> 는 성격이 다른 데이터를 여러 part 로 나누어서 서버로 전송된다.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‘파일 업로딩’이 있는 경우,  </a:t>
            </a:r>
            <a:r>
              <a:rPr lang="ko">
                <a:solidFill>
                  <a:srgbClr val="9900FF"/>
                </a:solidFill>
              </a:rPr>
              <a:t>parameter 데이터</a:t>
            </a:r>
            <a:r>
              <a:rPr lang="ko"/>
              <a:t> 뿐 아니라 </a:t>
            </a:r>
            <a:r>
              <a:rPr lang="ko">
                <a:solidFill>
                  <a:srgbClr val="0000FF"/>
                </a:solidFill>
              </a:rPr>
              <a:t>파일</a:t>
            </a:r>
            <a:r>
              <a:rPr lang="ko"/>
              <a:t>의 개수만큼 여러 part로 쪼개어지기 때문에 반드시 multipart 로 전송해야 하고, 이에 대한 처리가 필요하다.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업로드될 폴더를 미리 만들어 놓자.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2549100"/>
            <a:ext cx="8520600" cy="20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WebContent 밑에 upload 라는 이름의 폴더를 만들자.</a:t>
            </a:r>
            <a:br>
              <a:rPr lang="ko"/>
            </a:br>
            <a:r>
              <a:rPr lang="ko"/>
              <a:t>(위에 파일 업로딩을 하면, 재컴파일/재시작등이 발생할때 삭제된다.)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C:\tomcat\apache-tomcat-8.0.46\</a:t>
            </a:r>
            <a:r>
              <a:rPr b="1" lang="ko"/>
              <a:t>upload  </a:t>
            </a:r>
            <a:r>
              <a:rPr lang="ko"/>
              <a:t>폴더 생성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0" y="1304825"/>
            <a:ext cx="1600305" cy="10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파일 생성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266325"/>
            <a:ext cx="8404800" cy="22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FileUploadForm.jsp</a:t>
            </a:r>
            <a:r>
              <a:rPr lang="ko"/>
              <a:t>     ← 업로딩 form : 두개의 파일을 업로딩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FileUpload.jsp</a:t>
            </a:r>
            <a:r>
              <a:rPr lang="ko"/>
              <a:t>        ← 업로딩 처리 (MultipartRequest 사용)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FileCheck.jsp</a:t>
            </a:r>
            <a:r>
              <a:rPr lang="ko"/>
              <a:t>      ← 업로딩한 파일 확인하기, 다운로드 링크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FileDownload.jsp </a:t>
            </a:r>
            <a:r>
              <a:rPr lang="ko"/>
              <a:t>  ← 파일 다운로딩 하기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FileUploadForm.jsp  작성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4342125"/>
            <a:ext cx="8289900" cy="47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** &lt;hr&gt; 은 굳이 할 필요가 없으나,  multipart 의 이해를 돕기 위해 삽입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600" y="1589400"/>
            <a:ext cx="3038475" cy="22955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359625"/>
            <a:ext cx="52197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FileUpload.jsp 작성   - </a:t>
            </a:r>
            <a:r>
              <a:rPr lang="ko"/>
              <a:t>MultipartRequest 객체?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885325"/>
            <a:ext cx="8520600" cy="976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</a:rPr>
              <a:t>com.oreilly.servlet.</a:t>
            </a:r>
            <a:r>
              <a:rPr b="1" lang="ko">
                <a:solidFill>
                  <a:srgbClr val="695D46"/>
                </a:solidFill>
              </a:rPr>
              <a:t>MultipartRequest</a:t>
            </a:r>
            <a:r>
              <a:rPr lang="ko">
                <a:solidFill>
                  <a:srgbClr val="695D46"/>
                </a:solidFill>
              </a:rPr>
              <a:t>  객체</a:t>
            </a:r>
            <a:endParaRPr>
              <a:solidFill>
                <a:srgbClr val="695D4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Char char="-"/>
            </a:pPr>
            <a:r>
              <a:rPr lang="ko">
                <a:solidFill>
                  <a:srgbClr val="695D46"/>
                </a:solidFill>
              </a:rPr>
              <a:t>multipart/form-data 요청을 처리하는 클래스</a:t>
            </a:r>
            <a:endParaRPr>
              <a:solidFill>
                <a:srgbClr val="695D46"/>
              </a:solidFill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337075" y="2049250"/>
            <a:ext cx="85767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66"/>
                </a:solidFill>
              </a:rPr>
              <a:t>본 예제에서는 다음 생성자 사용  (생성자는 이밖에도 다양하게 오버로딩 정의 되어 있슴 </a:t>
            </a:r>
            <a:r>
              <a:rPr lang="ko" u="sng">
                <a:solidFill>
                  <a:schemeClr val="hlink"/>
                </a:solidFill>
                <a:hlinkClick r:id="rId3"/>
              </a:rPr>
              <a:t>레퍼런스 참조</a:t>
            </a:r>
            <a:r>
              <a:rPr lang="ko">
                <a:solidFill>
                  <a:srgbClr val="666666"/>
                </a:solidFill>
              </a:rPr>
              <a:t>)</a:t>
            </a:r>
            <a:br>
              <a:rPr lang="ko">
                <a:solidFill>
                  <a:srgbClr val="666666"/>
                </a:solidFill>
              </a:rPr>
            </a:b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66666"/>
                </a:solidFill>
              </a:rPr>
              <a:t>public </a:t>
            </a:r>
            <a:r>
              <a:rPr b="1" lang="ko" sz="1800">
                <a:solidFill>
                  <a:srgbClr val="666666"/>
                </a:solidFill>
              </a:rPr>
              <a:t>MultipartRequest</a:t>
            </a:r>
            <a:r>
              <a:rPr lang="ko" sz="1800">
                <a:solidFill>
                  <a:srgbClr val="666666"/>
                </a:solidFill>
              </a:rPr>
              <a:t>(</a:t>
            </a:r>
            <a:endParaRPr sz="1800">
              <a:solidFill>
                <a:srgbClr val="666666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66666"/>
                </a:solidFill>
              </a:rPr>
              <a:t>HttpServletRequest </a:t>
            </a:r>
            <a:r>
              <a:rPr lang="ko" sz="1800">
                <a:solidFill>
                  <a:srgbClr val="0000FF"/>
                </a:solidFill>
              </a:rPr>
              <a:t>request</a:t>
            </a:r>
            <a:r>
              <a:rPr lang="ko" sz="1800">
                <a:solidFill>
                  <a:srgbClr val="666666"/>
                </a:solidFill>
              </a:rPr>
              <a:t>,      // 서블릿의 request .   (JSP 의 내부객체)</a:t>
            </a:r>
            <a:endParaRPr sz="1800">
              <a:solidFill>
                <a:srgbClr val="666666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66666"/>
                </a:solidFill>
              </a:rPr>
              <a:t>String </a:t>
            </a:r>
            <a:r>
              <a:rPr lang="ko" sz="1800">
                <a:solidFill>
                  <a:srgbClr val="0000FF"/>
                </a:solidFill>
              </a:rPr>
              <a:t>saveDirectory</a:t>
            </a:r>
            <a:r>
              <a:rPr lang="ko" sz="1800">
                <a:solidFill>
                  <a:srgbClr val="666666"/>
                </a:solidFill>
              </a:rPr>
              <a:t>,                  // 업로드 파일을 저장할 경로</a:t>
            </a:r>
            <a:br>
              <a:rPr lang="ko" sz="1800">
                <a:solidFill>
                  <a:srgbClr val="666666"/>
                </a:solidFill>
              </a:rPr>
            </a:br>
            <a:r>
              <a:rPr lang="ko" sz="1800">
                <a:solidFill>
                  <a:srgbClr val="666666"/>
                </a:solidFill>
              </a:rPr>
              <a:t>	int </a:t>
            </a:r>
            <a:r>
              <a:rPr lang="ko" sz="1800">
                <a:solidFill>
                  <a:srgbClr val="0000FF"/>
                </a:solidFill>
              </a:rPr>
              <a:t>maxPostSize</a:t>
            </a:r>
            <a:r>
              <a:rPr lang="ko" sz="1800">
                <a:solidFill>
                  <a:srgbClr val="666666"/>
                </a:solidFill>
              </a:rPr>
              <a:t>,                        // POST 로 받을 최대 크기 (byte)</a:t>
            </a:r>
            <a:br>
              <a:rPr lang="ko" sz="1800">
                <a:solidFill>
                  <a:srgbClr val="666666"/>
                </a:solidFill>
              </a:rPr>
            </a:br>
            <a:r>
              <a:rPr lang="ko" sz="1800">
                <a:solidFill>
                  <a:srgbClr val="666666"/>
                </a:solidFill>
              </a:rPr>
              <a:t>	String </a:t>
            </a:r>
            <a:r>
              <a:rPr lang="ko" sz="1800">
                <a:solidFill>
                  <a:srgbClr val="0000FF"/>
                </a:solidFill>
              </a:rPr>
              <a:t>encoding</a:t>
            </a:r>
            <a:r>
              <a:rPr lang="ko" sz="1800">
                <a:solidFill>
                  <a:srgbClr val="666666"/>
                </a:solidFill>
              </a:rPr>
              <a:t>,                         // response 인코딩 ex)utf-8</a:t>
            </a:r>
            <a:br>
              <a:rPr lang="ko" sz="1800">
                <a:solidFill>
                  <a:srgbClr val="666666"/>
                </a:solidFill>
              </a:rPr>
            </a:br>
            <a:r>
              <a:rPr lang="ko" sz="1800">
                <a:solidFill>
                  <a:srgbClr val="666666"/>
                </a:solidFill>
              </a:rPr>
              <a:t>       FileRenamePolicy </a:t>
            </a:r>
            <a:r>
              <a:rPr lang="ko" sz="1800">
                <a:solidFill>
                  <a:srgbClr val="0000FF"/>
                </a:solidFill>
              </a:rPr>
              <a:t>policy </a:t>
            </a:r>
            <a:r>
              <a:rPr lang="ko" sz="1800">
                <a:solidFill>
                  <a:srgbClr val="666666"/>
                </a:solidFill>
              </a:rPr>
              <a:t>         // 중복파일 업로딩시 rename 방법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66666"/>
                </a:solidFill>
              </a:rPr>
              <a:t>) throws java.io.IOException     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FileUpload.jsp 작성 - FileRenamePolicy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업로딩 하는 파일이름이 기존의 디렉토리에 같은 이름의 파일이 이미 있어서 중복될 경우, 이름이 바뀌어 업로딩 되어야 한다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이때 이름변경하는 방법에 대한 정의를 </a:t>
            </a:r>
            <a:r>
              <a:rPr b="1" lang="ko"/>
              <a:t>FileRenamePolicy </a:t>
            </a:r>
            <a:r>
              <a:rPr lang="ko"/>
              <a:t>인터페이스를 구현한 객체 사용 </a:t>
            </a:r>
            <a:r>
              <a:rPr lang="ko" u="sng">
                <a:solidFill>
                  <a:schemeClr val="hlink"/>
                </a:solidFill>
                <a:hlinkClick r:id="rId3"/>
              </a:rPr>
              <a:t>레퍼런스 참조</a:t>
            </a:r>
            <a:r>
              <a:rPr lang="ko"/>
              <a:t> </a:t>
            </a:r>
            <a:br>
              <a:rPr lang="ko"/>
            </a:br>
            <a:br>
              <a:rPr lang="ko"/>
            </a:br>
            <a:r>
              <a:rPr lang="ko"/>
              <a:t>본 예제에서는 위 인터페이스를 구현한 </a:t>
            </a:r>
            <a:r>
              <a:rPr b="1" lang="ko"/>
              <a:t>DefaultFileRenamePolicy </a:t>
            </a:r>
            <a:r>
              <a:rPr lang="ko"/>
              <a:t>객체 사용</a:t>
            </a:r>
            <a:br>
              <a:rPr lang="ko"/>
            </a:br>
            <a:r>
              <a:rPr lang="ko"/>
              <a:t>	기존에 foo.gif  파일이 이미 업로딩 되어 있었다면 </a:t>
            </a:r>
            <a:br>
              <a:rPr lang="ko"/>
            </a:br>
            <a:r>
              <a:rPr lang="ko"/>
              <a:t>	그 다음에 동일 폴더로 업로딩 되는 foo.gif 파일은  → foo1.gif 로</a:t>
            </a:r>
            <a:br>
              <a:rPr lang="ko"/>
            </a:br>
            <a:r>
              <a:rPr lang="ko"/>
              <a:t>	그 다음은 foo2.gif 로 이름 변경 되어 업로딩 된다</a:t>
            </a:r>
            <a:br>
              <a:rPr lang="ko"/>
            </a:br>
            <a:r>
              <a:rPr lang="ko"/>
              <a:t>	</a:t>
            </a:r>
            <a:r>
              <a:rPr lang="ko" u="sng">
                <a:solidFill>
                  <a:schemeClr val="hlink"/>
                </a:solidFill>
                <a:hlinkClick r:id="rId4"/>
              </a:rPr>
              <a:t>레퍼런스 참조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FileUpload.jsp 작성 - cos  import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266325"/>
            <a:ext cx="8520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본 예제에서 사용할 cos 의 아래 클래스들을 import 합니다.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883425"/>
            <a:ext cx="8938099" cy="8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FileUpload.jsp 작성 - </a:t>
            </a:r>
            <a:r>
              <a:rPr lang="ko" sz="3000">
                <a:solidFill>
                  <a:srgbClr val="EF6C00"/>
                </a:solidFill>
              </a:rPr>
              <a:t>MultipartRequest 생성준비</a:t>
            </a:r>
            <a:endParaRPr sz="3000"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401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4358"/>
            <a:ext cx="9143999" cy="2417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‘웹’에서 파일 업로딩? 생각해 볼게 많다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885325"/>
            <a:ext cx="8620800" cy="4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수많은 사람들이 접속하여 웹을 통해 업로딩된 파일은 서버의 </a:t>
            </a:r>
            <a:r>
              <a:rPr b="1" lang="ko">
                <a:solidFill>
                  <a:srgbClr val="9900FF"/>
                </a:solidFill>
              </a:rPr>
              <a:t>어디에 저장</a:t>
            </a:r>
            <a:r>
              <a:rPr lang="ko"/>
              <a:t>되나?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그 수많은 파일들은 </a:t>
            </a:r>
            <a:r>
              <a:rPr b="1" lang="ko">
                <a:solidFill>
                  <a:srgbClr val="9900FF"/>
                </a:solidFill>
              </a:rPr>
              <a:t>어떤 이름으로 저장</a:t>
            </a:r>
            <a:r>
              <a:rPr lang="ko"/>
              <a:t>되어야 하나?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업로드 하는 </a:t>
            </a:r>
            <a:r>
              <a:rPr b="1" lang="ko"/>
              <a:t>‘파일 이름이 중복’</a:t>
            </a:r>
            <a:r>
              <a:rPr lang="ko"/>
              <a:t>되면 어떻게 해야 하나? 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애시당초 중복될 이름을 피할 방법은 있나?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파일의 이름이 변경되어 업로딩된다면, 나중에 그 파일을 다시 </a:t>
            </a:r>
            <a:r>
              <a:rPr b="1" lang="ko">
                <a:solidFill>
                  <a:srgbClr val="9900FF"/>
                </a:solidFill>
              </a:rPr>
              <a:t>다운로드 받을때는 어떤 이름</a:t>
            </a:r>
            <a:r>
              <a:rPr lang="ko"/>
              <a:t>이어야 하는가?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업로딩 할때 변경된 이름?   업로딩 할때 원래 이름?   원래 이름은 어떻게 기억하고 있어야 하나?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>
                <a:solidFill>
                  <a:srgbClr val="9900FF"/>
                </a:solidFill>
              </a:rPr>
              <a:t>정해진 규격의 파일만 업로드</a:t>
            </a:r>
            <a:r>
              <a:rPr lang="ko"/>
              <a:t> 허용해야 한다면 어떻게 해야 하는가?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ex) 이미지 파일만 올리기?   특정 포맷의 파일만 업로딩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ex) 특정 용량 이하의 파일만 업로딩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ex) 이미지의 경우 특정 width, height 규격에 맞는 파일만 업로딩..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FileUpload.jsp 작성 - </a:t>
            </a:r>
            <a:r>
              <a:rPr lang="ko" sz="3000">
                <a:solidFill>
                  <a:srgbClr val="EF6C00"/>
                </a:solidFill>
              </a:rPr>
              <a:t>MultipartRequest 생성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5992425" y="1266325"/>
            <a:ext cx="2839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 단계까지만 해도, 파일은 이미 업로딩 되어있다 (확인해보자)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265075"/>
            <a:ext cx="5443200" cy="34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FileUpload.jsp 작성 - </a:t>
            </a:r>
            <a:r>
              <a:rPr lang="ko" sz="3000"/>
              <a:t>multipart 추출 (</a:t>
            </a:r>
            <a:r>
              <a:rPr lang="ko" sz="3000">
                <a:solidFill>
                  <a:srgbClr val="0000FF"/>
                </a:solidFill>
              </a:rPr>
              <a:t>parameter</a:t>
            </a:r>
            <a:r>
              <a:rPr lang="ko" sz="3000"/>
              <a:t>)</a:t>
            </a:r>
            <a:endParaRPr sz="3000"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81025"/>
            <a:ext cx="5057775" cy="3333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095400"/>
            <a:ext cx="6762750" cy="24098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33"/>
          <p:cNvSpPr/>
          <p:nvPr/>
        </p:nvSpPr>
        <p:spPr>
          <a:xfrm>
            <a:off x="6217150" y="1468975"/>
            <a:ext cx="2820300" cy="1035600"/>
          </a:xfrm>
          <a:prstGeom prst="wedgeRoundRectCallout">
            <a:avLst>
              <a:gd fmla="val -108873" name="adj1"/>
              <a:gd fmla="val 65728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getParameterNames() 로  form 의 일반적인 요소들 의 name 들 추출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FileUpload.jsp 작성</a:t>
            </a:r>
            <a:r>
              <a:rPr lang="ko" sz="2400"/>
              <a:t> - 일단 동작 확인</a:t>
            </a:r>
            <a:endParaRPr sz="2400"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25" y="1443025"/>
            <a:ext cx="4046250" cy="29597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475" y="1457225"/>
            <a:ext cx="2662675" cy="17595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" name="Google Shape;214;p34"/>
          <p:cNvSpPr/>
          <p:nvPr/>
        </p:nvSpPr>
        <p:spPr>
          <a:xfrm>
            <a:off x="4493025" y="2030775"/>
            <a:ext cx="686700" cy="46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5229600" y="3563725"/>
            <a:ext cx="3433200" cy="1123500"/>
          </a:xfrm>
          <a:prstGeom prst="wedgeRoundRectCallout">
            <a:avLst>
              <a:gd fmla="val -82431" name="adj1"/>
              <a:gd fmla="val -4111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파일을 지정했지만,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type=”file” 에 입력한 값은 표시 안됨을 확인하자.  즉 getParameterNames() 로 불러올수 있는 part 가 아니란 뜻.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FileUpload.jsp 작성 - </a:t>
            </a:r>
            <a:r>
              <a:rPr lang="ko" sz="3000"/>
              <a:t>multipart 추출 (</a:t>
            </a:r>
            <a:r>
              <a:rPr lang="ko" sz="3000">
                <a:solidFill>
                  <a:srgbClr val="0000FF"/>
                </a:solidFill>
              </a:rPr>
              <a:t>file</a:t>
            </a:r>
            <a:r>
              <a:rPr lang="ko" sz="3000"/>
              <a:t>)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7440600" y="1266325"/>
            <a:ext cx="1391700" cy="32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50" y="1152425"/>
            <a:ext cx="647450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FileUpload.jsp 작성</a:t>
            </a:r>
            <a:r>
              <a:rPr lang="ko" sz="2400"/>
              <a:t> - 일단 동작 확인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3677025"/>
            <a:ext cx="85206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13" y="1152425"/>
            <a:ext cx="2924175" cy="21907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0" name="Google Shape;2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950" y="1152425"/>
            <a:ext cx="3124200" cy="2400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1" name="Google Shape;23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4500" y="1156438"/>
            <a:ext cx="1600200" cy="5810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2" name="Google Shape;232;p36"/>
          <p:cNvSpPr/>
          <p:nvPr/>
        </p:nvSpPr>
        <p:spPr>
          <a:xfrm>
            <a:off x="3159200" y="1823300"/>
            <a:ext cx="455700" cy="3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7415000" y="2110500"/>
            <a:ext cx="1279200" cy="891900"/>
          </a:xfrm>
          <a:prstGeom prst="wedgeRoundRectCallout">
            <a:avLst>
              <a:gd fmla="val -77554" name="adj1"/>
              <a:gd fmla="val -25118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3개의 part !!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445025"/>
            <a:ext cx="8832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FileUpload.jsp 작성</a:t>
            </a:r>
            <a:r>
              <a:rPr lang="ko" sz="2400"/>
              <a:t> - </a:t>
            </a:r>
            <a:r>
              <a:rPr lang="ko" sz="2400"/>
              <a:t>일단 동작 확인 (또 같은 파일 업로딩)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3677025"/>
            <a:ext cx="85206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DefaultFileRenamePolicy 에 의해 rename 되어 업로딩 됨.</a:t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26" y="1152425"/>
            <a:ext cx="3099751" cy="249156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104" y="1152425"/>
            <a:ext cx="2950547" cy="2524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2" name="Google Shape;24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98" y="1152425"/>
            <a:ext cx="1789575" cy="11930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p37"/>
          <p:cNvSpPr/>
          <p:nvPr/>
        </p:nvSpPr>
        <p:spPr>
          <a:xfrm>
            <a:off x="3387800" y="1823300"/>
            <a:ext cx="455700" cy="3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FileUpload.jsp 작성 - File 객체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26632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MultipartRequest의 </a:t>
            </a:r>
            <a:r>
              <a:rPr b="1" lang="ko"/>
              <a:t>getFile(name)</a:t>
            </a:r>
            <a:r>
              <a:rPr lang="ko"/>
              <a:t> 메소드 사용하여 File 객체 추출</a:t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73425"/>
            <a:ext cx="82200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FileUpload.jsp 작성 - </a:t>
            </a:r>
            <a:r>
              <a:rPr lang="ko" sz="3000"/>
              <a:t>이미지 파일 정보</a:t>
            </a:r>
            <a:endParaRPr sz="3000"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11700" y="1266325"/>
            <a:ext cx="14937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650" y="1304825"/>
            <a:ext cx="7262351" cy="31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311700" y="445025"/>
            <a:ext cx="2539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311700" y="1266325"/>
            <a:ext cx="3472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파일인 경우와 그렇지 않은 파일들을 업로드 하면서 결과 확인해보자.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업로드한 폴더에 생성되는 파일 현황도 체크</a:t>
            </a:r>
            <a:endParaRPr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406" y="256550"/>
            <a:ext cx="4391300" cy="4604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다운로드 작성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업로드한 파일을 실제 보여주고 (이미지인 경우)  → </a:t>
            </a:r>
            <a:r>
              <a:rPr b="1" lang="ko"/>
              <a:t>FileCheck.jsp</a:t>
            </a:r>
            <a:br>
              <a:rPr lang="ko"/>
            </a:br>
            <a:r>
              <a:rPr lang="ko"/>
              <a:t>클릭하면 다운로드 까지 갈수 있도록 만들어 보자. → </a:t>
            </a:r>
            <a:r>
              <a:rPr b="1" lang="ko"/>
              <a:t>FileDownload.jsp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FileCheck.jsp 작성 → 다운로드 링크 만들기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일반적으로 업로드된 파일에 대한 정보 ( 원래 파일이름,  저장된 파일이름 등) 은 DB 등에  저장되었다가.    나중에 다운로드 요청이 발생시 해당 파일정보를 불러 들어와 처리 해야 한다.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그러나, 본 예제에선, DB 등의 과정은 생략하고,  바로 직전에 업로드한 파일만 보여주고 (FileCheck.jsp) 다운로드 (FileDownload.jsp) 하도록 하겠다.</a:t>
            </a:r>
            <a:br>
              <a:rPr lang="ko"/>
            </a:br>
            <a:br>
              <a:rPr lang="ko"/>
            </a:b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그러기 위해서는 일단 </a:t>
            </a:r>
            <a:r>
              <a:rPr b="1" lang="ko"/>
              <a:t>FileUpload </a:t>
            </a:r>
            <a:r>
              <a:rPr lang="ko"/>
              <a:t>에서→  </a:t>
            </a:r>
            <a:r>
              <a:rPr b="1" lang="ko"/>
              <a:t>FileCheck </a:t>
            </a:r>
            <a:r>
              <a:rPr lang="ko"/>
              <a:t>로   방금 Upload 한 파일에 대한 정보를 넘겨주어야 한다.   이를 </a:t>
            </a:r>
            <a:r>
              <a:rPr lang="ko" u="sng"/>
              <a:t>form</a:t>
            </a:r>
            <a:r>
              <a:rPr lang="ko"/>
              <a:t> 으로 구현해보겠습니다 </a:t>
            </a:r>
            <a:endParaRPr/>
          </a:p>
        </p:txBody>
      </p:sp>
      <p:sp>
        <p:nvSpPr>
          <p:cNvPr id="277" name="Google Shape;277;p42"/>
          <p:cNvSpPr/>
          <p:nvPr/>
        </p:nvSpPr>
        <p:spPr>
          <a:xfrm>
            <a:off x="553825" y="3380150"/>
            <a:ext cx="1839000" cy="5730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FileUpload.jsp</a:t>
            </a:r>
            <a:endParaRPr sz="1800"/>
          </a:p>
        </p:txBody>
      </p:sp>
      <p:sp>
        <p:nvSpPr>
          <p:cNvPr id="278" name="Google Shape;278;p42"/>
          <p:cNvSpPr/>
          <p:nvPr/>
        </p:nvSpPr>
        <p:spPr>
          <a:xfrm>
            <a:off x="3525625" y="3380150"/>
            <a:ext cx="1839000" cy="5730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FileCheck.jsp</a:t>
            </a:r>
            <a:endParaRPr sz="1800"/>
          </a:p>
        </p:txBody>
      </p:sp>
      <p:sp>
        <p:nvSpPr>
          <p:cNvPr id="279" name="Google Shape;279;p42"/>
          <p:cNvSpPr/>
          <p:nvPr/>
        </p:nvSpPr>
        <p:spPr>
          <a:xfrm>
            <a:off x="6421225" y="3380150"/>
            <a:ext cx="2229000" cy="5730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FileDownload.jsp</a:t>
            </a:r>
            <a:endParaRPr sz="1800"/>
          </a:p>
        </p:txBody>
      </p:sp>
      <p:cxnSp>
        <p:nvCxnSpPr>
          <p:cNvPr id="280" name="Google Shape;280;p42"/>
          <p:cNvCxnSpPr>
            <a:stCxn id="277" idx="3"/>
            <a:endCxn id="278" idx="1"/>
          </p:cNvCxnSpPr>
          <p:nvPr/>
        </p:nvCxnSpPr>
        <p:spPr>
          <a:xfrm>
            <a:off x="2392825" y="3666650"/>
            <a:ext cx="113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2"/>
          <p:cNvCxnSpPr>
            <a:stCxn id="278" idx="3"/>
            <a:endCxn id="279" idx="1"/>
          </p:cNvCxnSpPr>
          <p:nvPr/>
        </p:nvCxnSpPr>
        <p:spPr>
          <a:xfrm>
            <a:off x="5364625" y="3666650"/>
            <a:ext cx="105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FileUpload.jsp 를 form 으로 감싸기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311700" y="1037725"/>
            <a:ext cx="85206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&lt;body&gt; 안의 &lt;%  … %&gt; 를 &lt;form&gt; 으로 감싸줍니다.</a:t>
            </a:r>
            <a:endParaRPr/>
          </a:p>
        </p:txBody>
      </p:sp>
      <p:pic>
        <p:nvPicPr>
          <p:cNvPr id="288" name="Google Shape;288;p43"/>
          <p:cNvPicPr preferRelativeResize="0"/>
          <p:nvPr/>
        </p:nvPicPr>
        <p:blipFill rotWithShape="1">
          <a:blip r:embed="rId3">
            <a:alphaModFix/>
          </a:blip>
          <a:srcRect b="0" l="0" r="0" t="29198"/>
          <a:stretch/>
        </p:blipFill>
        <p:spPr>
          <a:xfrm>
            <a:off x="304800" y="3471350"/>
            <a:ext cx="6673000" cy="12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767925"/>
            <a:ext cx="8403826" cy="8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3"/>
          <p:cNvSpPr txBox="1"/>
          <p:nvPr/>
        </p:nvSpPr>
        <p:spPr>
          <a:xfrm>
            <a:off x="959400" y="2538575"/>
            <a:ext cx="7502100" cy="84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999999"/>
                </a:solidFill>
              </a:rPr>
              <a:t>좀전에 만든 JSP 코드...</a:t>
            </a:r>
            <a:endParaRPr sz="24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FileCheck.jsp 작성  -  FileUpload 를 form 으로..</a:t>
            </a:r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311700" y="1266325"/>
            <a:ext cx="85206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‘원본파일 이름’</a:t>
            </a:r>
            <a:r>
              <a:rPr lang="ko"/>
              <a:t> 과 </a:t>
            </a:r>
            <a:r>
              <a:rPr b="1" lang="ko"/>
              <a:t>‘파일 시스템 이름’</a:t>
            </a:r>
            <a:r>
              <a:rPr lang="ko"/>
              <a:t>  정보를 FileCheck.jsp 에 넘길거다.  </a:t>
            </a:r>
            <a:br>
              <a:rPr lang="ko"/>
            </a:br>
            <a:r>
              <a:rPr lang="ko"/>
              <a:t>&lt;input type=’hidden’ ..&gt; 작성</a:t>
            </a:r>
            <a:endParaRPr/>
          </a:p>
        </p:txBody>
      </p:sp>
      <p:pic>
        <p:nvPicPr>
          <p:cNvPr id="297" name="Google Shape;2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7125"/>
            <a:ext cx="8839200" cy="633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8" name="Google Shape;2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67331"/>
            <a:ext cx="8839198" cy="698876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9" name="Google Shape;299;p44"/>
          <p:cNvSpPr/>
          <p:nvPr/>
        </p:nvSpPr>
        <p:spPr>
          <a:xfrm>
            <a:off x="5412075" y="4366200"/>
            <a:ext cx="3278100" cy="573000"/>
          </a:xfrm>
          <a:prstGeom prst="wedgeRoundRectCallout">
            <a:avLst>
              <a:gd fmla="val -17264" name="adj1"/>
              <a:gd fmla="val -103838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업로드 된 파일개수에 따라 동일 name 의 &lt;input&gt; 들이 생길것이다.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69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FileCheck.jsp 작성 - 파일확인 </a:t>
            </a:r>
            <a:r>
              <a:rPr lang="ko" sz="2400"/>
              <a:t>(</a:t>
            </a:r>
            <a:r>
              <a:rPr lang="ko" sz="2400">
                <a:solidFill>
                  <a:srgbClr val="0000FF"/>
                </a:solidFill>
              </a:rPr>
              <a:t>Java버젼</a:t>
            </a:r>
            <a:r>
              <a:rPr lang="ko" sz="2400"/>
              <a:t> &amp; </a:t>
            </a:r>
            <a:r>
              <a:rPr lang="ko" sz="2400">
                <a:solidFill>
                  <a:srgbClr val="0000FF"/>
                </a:solidFill>
              </a:rPr>
              <a:t>JSTL 버젼</a:t>
            </a:r>
            <a:r>
              <a:rPr lang="ko"/>
              <a:t>)</a:t>
            </a:r>
            <a:endParaRPr/>
          </a:p>
        </p:txBody>
      </p:sp>
      <p:sp>
        <p:nvSpPr>
          <p:cNvPr id="305" name="Google Shape;305;p45"/>
          <p:cNvSpPr txBox="1"/>
          <p:nvPr>
            <p:ph idx="1" type="body"/>
          </p:nvPr>
        </p:nvSpPr>
        <p:spPr>
          <a:xfrm>
            <a:off x="83100" y="3018925"/>
            <a:ext cx="970800" cy="15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JSTL  연습..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겸사</a:t>
            </a:r>
            <a:br>
              <a:rPr lang="ko"/>
            </a:br>
            <a:r>
              <a:rPr lang="ko"/>
              <a:t>겸사.</a:t>
            </a:r>
            <a:endParaRPr/>
          </a:p>
        </p:txBody>
      </p:sp>
      <p:pic>
        <p:nvPicPr>
          <p:cNvPr id="306" name="Google Shape;3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100" y="771425"/>
            <a:ext cx="7910598" cy="402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6900" y="140225"/>
            <a:ext cx="3257700" cy="25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FileCheck.jsp 작성 </a:t>
            </a:r>
            <a:br>
              <a:rPr lang="ko"/>
            </a:br>
            <a:r>
              <a:rPr lang="ko"/>
              <a:t>- 파일확인 </a:t>
            </a:r>
            <a:br>
              <a:rPr lang="ko"/>
            </a:br>
            <a:r>
              <a:rPr lang="ko" sz="2400"/>
              <a:t>(</a:t>
            </a:r>
            <a:r>
              <a:rPr lang="ko" sz="2400">
                <a:solidFill>
                  <a:srgbClr val="0000FF"/>
                </a:solidFill>
              </a:rPr>
              <a:t>Java버젼</a:t>
            </a:r>
            <a:r>
              <a:rPr lang="ko" sz="2400"/>
              <a:t> &amp; </a:t>
            </a:r>
            <a:r>
              <a:rPr lang="ko" sz="2400">
                <a:solidFill>
                  <a:srgbClr val="0000FF"/>
                </a:solidFill>
              </a:rPr>
              <a:t>JSTL 버젼</a:t>
            </a:r>
            <a:r>
              <a:rPr lang="ko"/>
              <a:t>)</a:t>
            </a:r>
            <a:endParaRPr/>
          </a:p>
        </p:txBody>
      </p:sp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451" y="135125"/>
            <a:ext cx="5813699" cy="477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FileCheck.jsp 작성</a:t>
            </a:r>
            <a:endParaRPr/>
          </a:p>
        </p:txBody>
      </p:sp>
      <p:pic>
        <p:nvPicPr>
          <p:cNvPr id="318" name="Google Shape;3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300" y="1304825"/>
            <a:ext cx="5306550" cy="26882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FileCheck.jsp 작성 - </a:t>
            </a:r>
            <a:r>
              <a:rPr lang="ko">
                <a:solidFill>
                  <a:srgbClr val="0000FF"/>
                </a:solidFill>
              </a:rPr>
              <a:t>URL Encoding</a:t>
            </a:r>
            <a:r>
              <a:rPr lang="ko"/>
              <a:t> 에 대해</a:t>
            </a:r>
            <a:endParaRPr/>
          </a:p>
        </p:txBody>
      </p:sp>
      <p:sp>
        <p:nvSpPr>
          <p:cNvPr id="324" name="Google Shape;324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 방식으로 request 시 특히 신경써야 한다.</a:t>
            </a:r>
            <a:br>
              <a:rPr lang="ko"/>
            </a:br>
            <a:r>
              <a:rPr lang="ko"/>
              <a:t>URL 에는 ‘</a:t>
            </a:r>
            <a:r>
              <a:rPr lang="ko"/>
              <a:t>한글’이나 ‘띄어쓰기’ 등은  URL 에 들어가선 안되기 때문에 반드시 </a:t>
            </a:r>
            <a:r>
              <a:rPr b="1" lang="ko">
                <a:solidFill>
                  <a:srgbClr val="0000FF"/>
                </a:solidFill>
              </a:rPr>
              <a:t>URL 인코딩</a:t>
            </a:r>
            <a:r>
              <a:rPr lang="ko"/>
              <a:t> 로 처리 해야 한다</a:t>
            </a:r>
            <a:br>
              <a:rPr lang="ko"/>
            </a:br>
            <a:r>
              <a:rPr lang="ko" sz="1200"/>
              <a:t>[X]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http://localhost:8080/JSP18_FileUpload/FileDownload.jsp?fileSystemName=</a:t>
            </a:r>
            <a:r>
              <a:rPr lang="ko" sz="1200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8퍼센트</a:t>
            </a:r>
            <a:r>
              <a:rPr lang="ko" sz="1200" u="sng">
                <a:solidFill>
                  <a:schemeClr val="hlink"/>
                </a:solidFill>
                <a:hlinkClick r:id="rId5"/>
              </a:rPr>
              <a:t>.ipynb</a:t>
            </a:r>
            <a:br>
              <a:rPr lang="ko" sz="1200"/>
            </a:br>
            <a:r>
              <a:rPr lang="ko" sz="1200"/>
              <a:t>[O]</a:t>
            </a:r>
            <a:r>
              <a:rPr lang="ko" sz="1200" u="sng">
                <a:solidFill>
                  <a:schemeClr val="hlink"/>
                </a:solidFill>
                <a:hlinkClick r:id="rId6"/>
              </a:rPr>
              <a:t>http://localhost:8080/JSP18_FileUpload/FileDownload.jsp?fileSystemName=</a:t>
            </a:r>
            <a:r>
              <a:rPr lang="ko" sz="1200" u="sng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8%ED%8D%BC%EC%84%BC%ED%8A%B8</a:t>
            </a:r>
            <a:r>
              <a:rPr lang="ko" sz="1200" u="sng">
                <a:solidFill>
                  <a:schemeClr val="hlink"/>
                </a:solidFill>
                <a:hlinkClick r:id="rId8"/>
              </a:rPr>
              <a:t>.ipynb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JAVA 에선 URL 인코딩을 </a:t>
            </a:r>
            <a:r>
              <a:rPr b="1" lang="ko">
                <a:latin typeface="Arial"/>
                <a:ea typeface="Arial"/>
                <a:cs typeface="Arial"/>
                <a:sym typeface="Arial"/>
              </a:rPr>
              <a:t>java.net.</a:t>
            </a:r>
            <a:r>
              <a:rPr b="1" lang="ko"/>
              <a:t>URLEncoder </a:t>
            </a:r>
            <a:r>
              <a:rPr lang="ko"/>
              <a:t>객체를 통해 한다.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20025"/>
            <a:ext cx="8839199" cy="152341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9"/>
          <p:cNvSpPr txBox="1"/>
          <p:nvPr>
            <p:ph type="title"/>
          </p:nvPr>
        </p:nvSpPr>
        <p:spPr>
          <a:xfrm>
            <a:off x="831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FileCheck.jsp 작성 - 다운로드 링크 #1</a:t>
            </a:r>
            <a:endParaRPr/>
          </a:p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311700" y="732925"/>
            <a:ext cx="2811600" cy="434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GET 방식 + Java </a:t>
            </a:r>
            <a:endParaRPr b="1"/>
          </a:p>
        </p:txBody>
      </p:sp>
      <p:sp>
        <p:nvSpPr>
          <p:cNvPr id="332" name="Google Shape;332;p49"/>
          <p:cNvSpPr/>
          <p:nvPr/>
        </p:nvSpPr>
        <p:spPr>
          <a:xfrm>
            <a:off x="6884700" y="3204450"/>
            <a:ext cx="2030700" cy="707400"/>
          </a:xfrm>
          <a:prstGeom prst="wedgeRoundRectCallout">
            <a:avLst>
              <a:gd fmla="val -672" name="adj1"/>
              <a:gd fmla="val -16273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</a:rPr>
              <a:t>‘원본 파일 이름’</a:t>
            </a:r>
            <a:endParaRPr/>
          </a:p>
        </p:txBody>
      </p:sp>
      <p:sp>
        <p:nvSpPr>
          <p:cNvPr id="333" name="Google Shape;333;p49"/>
          <p:cNvSpPr/>
          <p:nvPr/>
        </p:nvSpPr>
        <p:spPr>
          <a:xfrm>
            <a:off x="753675" y="3678725"/>
            <a:ext cx="3605400" cy="612900"/>
          </a:xfrm>
          <a:prstGeom prst="wedgeRoundRectCallout">
            <a:avLst>
              <a:gd fmla="val -28511" name="adj1"/>
              <a:gd fmla="val -227362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</a:rPr>
              <a:t>화면에는 ‘원본 파일’의 이름으로</a:t>
            </a:r>
            <a:endParaRPr/>
          </a:p>
        </p:txBody>
      </p:sp>
      <p:sp>
        <p:nvSpPr>
          <p:cNvPr id="334" name="Google Shape;334;p49"/>
          <p:cNvSpPr/>
          <p:nvPr/>
        </p:nvSpPr>
        <p:spPr>
          <a:xfrm>
            <a:off x="4827300" y="3204450"/>
            <a:ext cx="1733400" cy="707400"/>
          </a:xfrm>
          <a:prstGeom prst="wedgeRoundRectCallout">
            <a:avLst>
              <a:gd fmla="val -86338" name="adj1"/>
              <a:gd fmla="val -174032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</a:rPr>
              <a:t>‘업로드 파일 이름’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>
            <p:ph type="title"/>
          </p:nvPr>
        </p:nvSpPr>
        <p:spPr>
          <a:xfrm>
            <a:off x="831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FileCheck.jsp 작성 - 다운로드 링크 #3</a:t>
            </a:r>
            <a:endParaRPr/>
          </a:p>
        </p:txBody>
      </p:sp>
      <p:sp>
        <p:nvSpPr>
          <p:cNvPr id="340" name="Google Shape;340;p50"/>
          <p:cNvSpPr txBox="1"/>
          <p:nvPr>
            <p:ph idx="1" type="body"/>
          </p:nvPr>
        </p:nvSpPr>
        <p:spPr>
          <a:xfrm>
            <a:off x="311700" y="732925"/>
            <a:ext cx="2811600" cy="434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POST</a:t>
            </a:r>
            <a:r>
              <a:rPr b="1" lang="ko"/>
              <a:t> 방식 + Java </a:t>
            </a:r>
            <a:endParaRPr b="1"/>
          </a:p>
        </p:txBody>
      </p:sp>
      <p:pic>
        <p:nvPicPr>
          <p:cNvPr id="341" name="Google Shape;3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25"/>
            <a:ext cx="8814215" cy="36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type="title"/>
          </p:nvPr>
        </p:nvSpPr>
        <p:spPr>
          <a:xfrm>
            <a:off x="831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FileCheck.jsp 작성 - 다운로드 링크 #3</a:t>
            </a:r>
            <a:endParaRPr/>
          </a:p>
        </p:txBody>
      </p:sp>
      <p:sp>
        <p:nvSpPr>
          <p:cNvPr id="347" name="Google Shape;347;p51"/>
          <p:cNvSpPr txBox="1"/>
          <p:nvPr>
            <p:ph idx="1" type="body"/>
          </p:nvPr>
        </p:nvSpPr>
        <p:spPr>
          <a:xfrm>
            <a:off x="311700" y="732925"/>
            <a:ext cx="2811600" cy="434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POST 방식 + JSTL </a:t>
            </a:r>
            <a:endParaRPr b="1"/>
          </a:p>
        </p:txBody>
      </p:sp>
      <p:pic>
        <p:nvPicPr>
          <p:cNvPr id="348" name="Google Shape;34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0025"/>
            <a:ext cx="8797602" cy="36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프로젝트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/>
              <a:t>JSP20_FileUpload</a:t>
            </a:r>
            <a:endParaRPr b="1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&lt;p&gt; 에 스타일을 입히기..</a:t>
            </a:r>
            <a:endParaRPr/>
          </a:p>
        </p:txBody>
      </p:sp>
      <p:sp>
        <p:nvSpPr>
          <p:cNvPr id="354" name="Google Shape;354;p52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post 방식으로 보낼때  &lt;a&gt; 를 사용하는 대신 &lt;p&gt; 를 사용하고 있습니다.</a:t>
            </a:r>
            <a:endParaRPr/>
          </a:p>
        </p:txBody>
      </p:sp>
      <p:pic>
        <p:nvPicPr>
          <p:cNvPr id="355" name="Google Shape;35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73725"/>
            <a:ext cx="63341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3"/>
          <p:cNvSpPr txBox="1"/>
          <p:nvPr>
            <p:ph type="title"/>
          </p:nvPr>
        </p:nvSpPr>
        <p:spPr>
          <a:xfrm>
            <a:off x="-78800" y="71400"/>
            <a:ext cx="599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FileCheck.jsp 작성 - 결과 확인</a:t>
            </a:r>
            <a:endParaRPr/>
          </a:p>
        </p:txBody>
      </p:sp>
      <p:sp>
        <p:nvSpPr>
          <p:cNvPr id="361" name="Google Shape;361;p53"/>
          <p:cNvSpPr txBox="1"/>
          <p:nvPr>
            <p:ph idx="1" type="body"/>
          </p:nvPr>
        </p:nvSpPr>
        <p:spPr>
          <a:xfrm>
            <a:off x="311700" y="1266325"/>
            <a:ext cx="33792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한글 이름의 파일이 있다면.  실제 링크가 어떻게 만들어지는지 확인해보자.</a:t>
            </a:r>
            <a:endParaRPr/>
          </a:p>
        </p:txBody>
      </p:sp>
      <p:sp>
        <p:nvSpPr>
          <p:cNvPr id="362" name="Google Shape;362;p53"/>
          <p:cNvSpPr/>
          <p:nvPr/>
        </p:nvSpPr>
        <p:spPr>
          <a:xfrm>
            <a:off x="311900" y="2814600"/>
            <a:ext cx="3158100" cy="1791600"/>
          </a:xfrm>
          <a:prstGeom prst="wedgeEllipseCallout">
            <a:avLst>
              <a:gd fmla="val 97864" name="adj1"/>
              <a:gd fmla="val -116037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95D46"/>
                </a:solidFill>
              </a:rPr>
              <a:t>http://localhost:8080/JSP20_FileUpload/FileDownload.jsp?fileSystemName=%EC%82%AC%EB%8B%B9%EC%97%AD+%EC%B9%B4%ED%8E%98+%EC%8A%A4%EC%9C%84%ED%8A%B8+%EB%B9%88.jpg</a:t>
            </a:r>
            <a:endParaRPr sz="1000"/>
          </a:p>
        </p:txBody>
      </p:sp>
      <p:pic>
        <p:nvPicPr>
          <p:cNvPr id="363" name="Google Shape;3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125" y="304800"/>
            <a:ext cx="3318900" cy="4495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FileDownload.jsp 작성 : 기본 순서</a:t>
            </a:r>
            <a:endParaRPr/>
          </a:p>
        </p:txBody>
      </p:sp>
      <p:sp>
        <p:nvSpPr>
          <p:cNvPr id="369" name="Google Shape;369;p54"/>
          <p:cNvSpPr txBox="1"/>
          <p:nvPr>
            <p:ph idx="1" type="body"/>
          </p:nvPr>
        </p:nvSpPr>
        <p:spPr>
          <a:xfrm>
            <a:off x="311700" y="1037725"/>
            <a:ext cx="8520600" cy="3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다운로드 받을 파일의 경로및 이름  지정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파일 유형(MIME) 타입 확인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클라이언트에 파일 유형 정보를 보내야 한다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response 세팅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파일유형정보, 헤더정보 헤팅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전송할 ‘파일이름’ 세팅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내부객체 out 을 clear()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파일 전송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ServletOutputStream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FileDownload.jsp 작성</a:t>
            </a:r>
            <a:endParaRPr/>
          </a:p>
        </p:txBody>
      </p:sp>
      <p:sp>
        <p:nvSpPr>
          <p:cNvPr id="375" name="Google Shape;375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코드가 깁~니다. 잘 따라오세요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FileDownload.jsp 작성 - </a:t>
            </a:r>
            <a:r>
              <a:rPr lang="ko"/>
              <a:t>다운로드 결과 확인</a:t>
            </a:r>
            <a:endParaRPr/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3873450"/>
            <a:ext cx="85206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다운받은 파일 확인,  콘솔 메세지 확인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파일 명에 ‘한글’ 있었어도 깨지지 않는지 확인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파일 명에 ‘공백’ 있을때 어떻게 되는지 확인</a:t>
            </a:r>
            <a:endParaRPr/>
          </a:p>
        </p:txBody>
      </p:sp>
      <p:pic>
        <p:nvPicPr>
          <p:cNvPr id="382" name="Google Shape;38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95" y="809125"/>
            <a:ext cx="3485951" cy="27980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3" name="Google Shape;38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545" y="809120"/>
            <a:ext cx="2651075" cy="2076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4" name="Google Shape;384;p56"/>
          <p:cNvSpPr/>
          <p:nvPr/>
        </p:nvSpPr>
        <p:spPr>
          <a:xfrm>
            <a:off x="4157450" y="1714500"/>
            <a:ext cx="972600" cy="43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1850" y="3086757"/>
            <a:ext cx="3834024" cy="504168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FileDownload.jsp 작성</a:t>
            </a:r>
            <a:endParaRPr/>
          </a:p>
        </p:txBody>
      </p:sp>
      <p:sp>
        <p:nvSpPr>
          <p:cNvPr id="391" name="Google Shape;391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수강생분들은  서버, 이클립스, 파일 등의 인코딩 세팅이 전부 utf-8 로 세팅되어 있으면 다운받는 파일이름 문자가  깨지지 않을 것이나, 그렇지 않은 경우는 다음과 같이 해보세요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76" y="2543175"/>
            <a:ext cx="8578200" cy="11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업로딩 구현 방법들..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17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Servlet 3.x 를 이용한 파일 업로딩 방법</a:t>
            </a:r>
            <a:br>
              <a:rPr lang="ko"/>
            </a:br>
            <a:r>
              <a:rPr lang="ko"/>
              <a:t>: multipart 처리 등의 코드 난해</a:t>
            </a:r>
            <a:br>
              <a:rPr lang="ko"/>
            </a:br>
            <a:r>
              <a:rPr lang="ko"/>
              <a:t>: 임시 업로딩 파일 등의 처리들도 해야 한다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cos </a:t>
            </a:r>
            <a:r>
              <a:rPr lang="ko"/>
              <a:t>외부 라이브러리를 이용한 파일 업로딩 방법</a:t>
            </a:r>
            <a:br>
              <a:rPr lang="ko"/>
            </a:br>
            <a:r>
              <a:rPr lang="ko"/>
              <a:t>: 위 이슈들 다루기 편리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791800" y="3561325"/>
            <a:ext cx="7505700" cy="791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수강생들은 cos 외부 라이브러리를 사용해서 하도록 하겠습니다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다운로드 폴더 생성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학습을 위해 업로드할 파일들을 저장할 적절한 폴더를 생성합니다</a:t>
            </a:r>
            <a:br>
              <a:rPr lang="ko"/>
            </a:br>
            <a:r>
              <a:rPr lang="ko"/>
              <a:t>ex)  C:\tomcat\</a:t>
            </a:r>
            <a:r>
              <a:rPr b="1" lang="ko"/>
              <a:t>upload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cos 라이브러리 설치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2228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www.servlets.com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좌측의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com.oreilly.servlet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클릭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350" y="778425"/>
            <a:ext cx="5342724" cy="42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cos 라이브러리 다운로드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13925"/>
            <a:ext cx="85206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하단의 cos-25Dec2008.zip 다운로드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863" y="1645625"/>
            <a:ext cx="7867137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cos 라이브러리 추가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적절한 폴더에 압축 해제후에 lib 폴더에 가서  </a:t>
            </a:r>
            <a:r>
              <a:rPr b="1" lang="ko"/>
              <a:t>cos.jar</a:t>
            </a:r>
            <a:r>
              <a:rPr lang="ko"/>
              <a:t> 파일 복사 </a:t>
            </a:r>
            <a:br>
              <a:rPr lang="ko"/>
            </a:br>
            <a:r>
              <a:rPr lang="ko"/>
              <a:t>그리고, WEB-INF/lib 로 붙여 넣기.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63" y="2368950"/>
            <a:ext cx="145732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10929" l="0" r="13524" t="0"/>
          <a:stretch/>
        </p:blipFill>
        <p:spPr>
          <a:xfrm>
            <a:off x="3598451" y="2611175"/>
            <a:ext cx="1312125" cy="9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7704" y="2150000"/>
            <a:ext cx="2343325" cy="1869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1"/>
          <p:cNvCxnSpPr>
            <a:stCxn id="120" idx="3"/>
            <a:endCxn id="121" idx="1"/>
          </p:cNvCxnSpPr>
          <p:nvPr/>
        </p:nvCxnSpPr>
        <p:spPr>
          <a:xfrm flipH="1" rot="10800000">
            <a:off x="1912688" y="3100950"/>
            <a:ext cx="1685700" cy="3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1"/>
          <p:cNvCxnSpPr>
            <a:stCxn id="121" idx="3"/>
            <a:endCxn id="122" idx="1"/>
          </p:cNvCxnSpPr>
          <p:nvPr/>
        </p:nvCxnSpPr>
        <p:spPr>
          <a:xfrm flipH="1" rot="10800000">
            <a:off x="4910576" y="3084762"/>
            <a:ext cx="14571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