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31E2AC-52A3-4417-82FA-7DF2EC72C0C2}">
  <a:tblStyle styleId="{6431E2AC-52A3-4417-82FA-7DF2EC72C0C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2780D27-62C8-4A8D-AD4D-50E11569CC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6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c89890f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c89890f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c89890f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2c89890f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bb70b0d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bb70b0d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bb70b0d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bb70b0d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taglib prefix="c" uri="http://java.sun.com/jsp/jstl/core"%&gt;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46d798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46d798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&lt;%-- XML Processing --%&gt;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taglib prefix="x" uri="http://java.sun.com/jsp/jstl/xml" %&gt;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&lt;%-- I18N formatting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taglib prefix="fmt" uri="http://java.sun.com/jsp/jstl/fmt" %&gt;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&lt;%-- SQL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taglib prefix="sql" uri="http://java.sun.com/jsp/jstl/sql" %&gt;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&lt;%-- Functions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taglib prefix="fn" uri="http://java.sun.com/jsp/jstl/functions" %&gt;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2c89890f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2c89890f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46d798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46d798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bb70b0d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2bb70b0d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2c89890f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2c89890f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2c89890f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2c89890f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c89890f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c89890f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2c89890f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2c89890f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2bb70b0d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2bb70b0d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2c89890f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2c89890f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2c89890f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2c89890f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bfeadfc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bfeadfc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bfeadfc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bfeadfc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bfeadfc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bfeadfc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bfeadfc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bfeadfc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c89890f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c89890f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bb70b0d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bb70b0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c89890f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2c89890f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bb70b0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bb70b0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bb70b0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bb70b0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c89890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2c89890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c89890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c89890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tomcat.apache.org/taglibs/standard/" TargetMode="External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arch.maven.org/#browse%7C-658715035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JSP22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/>
              <a:t>JSTL </a:t>
            </a:r>
            <a:r>
              <a:rPr lang="ko"/>
              <a:t> :   </a:t>
            </a:r>
            <a:r>
              <a:rPr b="1" lang="ko"/>
              <a:t>J</a:t>
            </a:r>
            <a:r>
              <a:rPr lang="ko"/>
              <a:t>SP </a:t>
            </a:r>
            <a:r>
              <a:rPr b="1" lang="ko"/>
              <a:t>S</a:t>
            </a:r>
            <a:r>
              <a:rPr lang="ko"/>
              <a:t>tandard </a:t>
            </a:r>
            <a:r>
              <a:rPr b="1" lang="ko"/>
              <a:t>T</a:t>
            </a:r>
            <a:r>
              <a:rPr lang="ko"/>
              <a:t>ag </a:t>
            </a:r>
            <a:r>
              <a:rPr b="1" lang="ko"/>
              <a:t>L</a:t>
            </a:r>
            <a:r>
              <a:rPr lang="ko"/>
              <a:t>ibrary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59300" y="216425"/>
            <a:ext cx="4660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방법1. 아파치 서버 lib 에 복사 (추천)</a:t>
            </a:r>
            <a:endParaRPr sz="24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1152425"/>
            <a:ext cx="2455850" cy="2576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6264875" y="1347025"/>
            <a:ext cx="27960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프로젝트의 lib 폴더에 두 jar 파일 복사</a:t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5897175" y="372175"/>
            <a:ext cx="32400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방법2.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프로젝트 lib 에 복사</a:t>
            </a:r>
            <a:endParaRPr sz="2400"/>
          </a:p>
        </p:txBody>
      </p:sp>
      <p:cxnSp>
        <p:nvCxnSpPr>
          <p:cNvPr id="148" name="Google Shape;148;p22"/>
          <p:cNvCxnSpPr/>
          <p:nvPr/>
        </p:nvCxnSpPr>
        <p:spPr>
          <a:xfrm>
            <a:off x="5630225" y="394650"/>
            <a:ext cx="0" cy="426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9" name="Google Shape;149;p22"/>
          <p:cNvSpPr/>
          <p:nvPr/>
        </p:nvSpPr>
        <p:spPr>
          <a:xfrm>
            <a:off x="2509302" y="1958724"/>
            <a:ext cx="577800" cy="38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950" y="1218225"/>
            <a:ext cx="2001513" cy="14550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3237" y="2200825"/>
            <a:ext cx="1819275" cy="1447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JSTL 가동전에 </a:t>
            </a:r>
            <a:r>
              <a:rPr lang="ko"/>
              <a:t>잠깐!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961525"/>
            <a:ext cx="85206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catalina.properties 파일에서 </a:t>
            </a:r>
            <a:br>
              <a:rPr lang="ko"/>
            </a:br>
            <a:r>
              <a:rPr lang="ko"/>
              <a:t>jarsToSkip 을 </a:t>
            </a:r>
            <a:r>
              <a:rPr b="1" lang="ko"/>
              <a:t>\*.jar</a:t>
            </a:r>
            <a:r>
              <a:rPr lang="ko"/>
              <a:t> 로 세팅해 놓았다면  다시 원위치 시킨다음 server 를 </a:t>
            </a:r>
            <a:br>
              <a:rPr lang="ko"/>
            </a:br>
            <a:r>
              <a:rPr lang="ko"/>
              <a:t>stop, start 해야 JSTL 라이브러리가 작동한다 (하긴한다..)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350" y="49988"/>
            <a:ext cx="2343150" cy="12096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3"/>
          <p:cNvSpPr txBox="1"/>
          <p:nvPr/>
        </p:nvSpPr>
        <p:spPr>
          <a:xfrm>
            <a:off x="381000" y="2028450"/>
            <a:ext cx="8551500" cy="1141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tomcat.util.scan.StandardJarScanFilter.</a:t>
            </a:r>
            <a:r>
              <a:rPr b="1" lang="ko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jarsToSkip</a:t>
            </a:r>
            <a:r>
              <a:rPr lang="ko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=\</a:t>
            </a:r>
            <a:r>
              <a:rPr b="1" lang="ko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*.jar </a:t>
            </a:r>
            <a:endParaRPr b="1" sz="1800">
              <a:solidFill>
                <a:srgbClr val="695D4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tomcat.util.scan.StandardJarScanFilter.</a:t>
            </a:r>
            <a:r>
              <a:rPr b="1" lang="ko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jarsToSkip</a:t>
            </a:r>
            <a:r>
              <a:rPr lang="ko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=\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982900" y="3273700"/>
            <a:ext cx="7602000" cy="501900"/>
          </a:xfrm>
          <a:prstGeom prst="wedgeRoundRectCallout">
            <a:avLst>
              <a:gd fmla="val -19999" name="adj1"/>
              <a:gd fmla="val -91148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이렇게 하면,  이클립스 개발 단계에서 서버 start 할때마다.  느려지는 증상 다시 발생…  그래서, 위와 같이 하지 말고 아래와 같이 jstl 관련 jar만 스캔대상 추가하가.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381000" y="3933450"/>
            <a:ext cx="8551500" cy="5019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tomcat.util.scan.StandardJarScanFilter.</a:t>
            </a:r>
            <a:r>
              <a:rPr b="1" lang="ko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jarsToScan</a:t>
            </a:r>
            <a:r>
              <a:rPr lang="ko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\jstl-*.jar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6190525" y="4492900"/>
            <a:ext cx="2851800" cy="501900"/>
          </a:xfrm>
          <a:prstGeom prst="wedgeRoundRectCallout">
            <a:avLst>
              <a:gd fmla="val 21593" name="adj1"/>
              <a:gd fmla="val -75528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단. 위와 같은 경우는 jstl 의 jar 파일명이 jstl- 로 시작하는 경우 한정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7623800" y="2541850"/>
            <a:ext cx="358500" cy="25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JSTL 라이브러리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809125"/>
            <a:ext cx="64974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JSTL에서는 다섯 가지의  태그 라이브러리를 제공 합니다. </a:t>
            </a:r>
            <a:br>
              <a:rPr lang="ko"/>
            </a:br>
            <a:r>
              <a:rPr lang="ko"/>
              <a:t>( Core, XML Processing, I18N formatting, SQL, Functions )</a:t>
            </a:r>
            <a:br>
              <a:rPr lang="ko"/>
            </a:br>
            <a:endParaRPr/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152400" y="15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{6431E2AC-52A3-4417-82FA-7DF2EC72C0C2}</a:tableStyleId>
              </a:tblPr>
              <a:tblGrid>
                <a:gridCol w="1371900"/>
                <a:gridCol w="2053000"/>
                <a:gridCol w="2592375"/>
                <a:gridCol w="1137275"/>
                <a:gridCol w="1684625"/>
              </a:tblGrid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tag</a:t>
                      </a: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lib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주요기능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URI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Prefix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변수지원, 흐름제어, URL처리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http://java.sun.com/jsp/jstl/core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&lt;c</a:t>
                      </a: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r>
                        <a:rPr i="1"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  <a:endParaRPr i="1" sz="12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XML Processing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XML코어, 흐름제어, XML변환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http://java.sun.com/jsp/jstl/xml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&lt;x</a:t>
                      </a: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r>
                        <a:rPr i="1"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  <a:endParaRPr sz="12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I18N formatting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국제화,  지역, 메세지 형식</a:t>
                      </a:r>
                      <a:br>
                        <a:rPr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숫자 및 날짜 형식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http://java.sun.com/jsp/jstl/fmt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fmt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&lt;fmt</a:t>
                      </a: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r>
                        <a:rPr i="1"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  <a:endParaRPr sz="12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SQL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데이터베이스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http://java.sun.com/jsp/jstl/sql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sql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&lt;sql</a:t>
                      </a: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r>
                        <a:rPr i="1"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  <a:endParaRPr sz="12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Functions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컬렉션 처리 String 처리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http://java.sun.com/jsp/jstl/functions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fn</a:t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fn</a:t>
                      </a: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r>
                        <a:rPr i="1"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function()</a:t>
                      </a:r>
                      <a:endParaRPr i="1" sz="12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4"/>
          <p:cNvSpPr/>
          <p:nvPr/>
        </p:nvSpPr>
        <p:spPr>
          <a:xfrm>
            <a:off x="355175" y="4604150"/>
            <a:ext cx="8563800" cy="368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** 이번강의 에서는 </a:t>
            </a:r>
            <a:r>
              <a:rPr b="1" lang="ko"/>
              <a:t>Core </a:t>
            </a:r>
            <a:r>
              <a:rPr lang="ko"/>
              <a:t>관련된 것들중 몇가지만 살펴봅니다. 나머지는 구글링 하면서 습득해봅시다.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Core 태그 라이브러리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2485525"/>
            <a:ext cx="85206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기본적인 라이브러리 : 출력, 제어문, 반복문 같은 기능 포함</a:t>
            </a:r>
            <a:br>
              <a:rPr lang="ko"/>
            </a:br>
            <a:r>
              <a:rPr lang="ko"/>
              <a:t>사용하기 위해서는 아래와 같이 taglib 지시자 사용</a:t>
            </a:r>
            <a:br>
              <a:rPr lang="ko"/>
            </a:b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2884100" y="3731538"/>
            <a:ext cx="1435500" cy="1108800"/>
          </a:xfrm>
          <a:prstGeom prst="wedgeRoundRectCallout">
            <a:avLst>
              <a:gd fmla="val -86200" name="adj1"/>
              <a:gd fmla="val -5512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지금부터는 액션태그 접두사(prefix) 에 c 를 사용함으로 core 라이브러리 액션 사용 가능.</a:t>
            </a:r>
            <a:endParaRPr sz="1200"/>
          </a:p>
        </p:txBody>
      </p:sp>
      <p:sp>
        <p:nvSpPr>
          <p:cNvPr id="179" name="Google Shape;179;p25"/>
          <p:cNvSpPr txBox="1"/>
          <p:nvPr/>
        </p:nvSpPr>
        <p:spPr>
          <a:xfrm>
            <a:off x="311700" y="1185350"/>
            <a:ext cx="8339100" cy="7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JSP 파일 생성 :  </a:t>
            </a:r>
            <a:r>
              <a:rPr b="1" lang="ko" sz="2400"/>
              <a:t>jstl1.jsp  </a:t>
            </a:r>
            <a:br>
              <a:rPr b="1" lang="ko"/>
            </a:br>
            <a:r>
              <a:rPr lang="ko"/>
              <a:t>그리고, 상단에 위 코드 삽입후.  실행해보자…  </a:t>
            </a:r>
            <a:r>
              <a:rPr i="1" lang="ko">
                <a:solidFill>
                  <a:srgbClr val="9900FF"/>
                </a:solidFill>
              </a:rPr>
              <a:t>에러가 안나야 할텐데..</a:t>
            </a:r>
            <a:endParaRPr i="1">
              <a:solidFill>
                <a:srgbClr val="9900FF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81125"/>
            <a:ext cx="8839200" cy="400033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5"/>
          <p:cNvSpPr/>
          <p:nvPr/>
        </p:nvSpPr>
        <p:spPr>
          <a:xfrm>
            <a:off x="7586100" y="2647675"/>
            <a:ext cx="1331100" cy="452400"/>
          </a:xfrm>
          <a:prstGeom prst="wedgeRoundRectCallout">
            <a:avLst>
              <a:gd fmla="val -486" name="adj1"/>
              <a:gd fmla="val 72834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core 라이브러리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밖의 태그 라이브러리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885325"/>
            <a:ext cx="85206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7525"/>
            <a:ext cx="8520599" cy="20848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/>
          <p:nvPr/>
        </p:nvSpPr>
        <p:spPr>
          <a:xfrm>
            <a:off x="2807900" y="3121950"/>
            <a:ext cx="3297000" cy="1108800"/>
          </a:xfrm>
          <a:prstGeom prst="wedgeRoundRectCallout">
            <a:avLst>
              <a:gd fmla="val -49142" name="adj1"/>
              <a:gd fmla="val -59772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prefix 는 이것 말고 다른걸로 지정해도 되나… 일반적으로 JSTL 사용자들 사이에서 많이 사용하는 prefix 임.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221975" y="303825"/>
            <a:ext cx="36408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Core 태그 라이브러리</a:t>
            </a:r>
            <a:endParaRPr/>
          </a:p>
        </p:txBody>
      </p:sp>
      <p:graphicFrame>
        <p:nvGraphicFramePr>
          <p:cNvPr id="195" name="Google Shape;195;p27"/>
          <p:cNvGraphicFramePr/>
          <p:nvPr/>
        </p:nvGraphicFramePr>
        <p:xfrm>
          <a:off x="4056700" y="23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{B2780D27-62C8-4A8D-AD4D-50E11569CCFF}</a:tableStyleId>
              </a:tblPr>
              <a:tblGrid>
                <a:gridCol w="1058075"/>
                <a:gridCol w="1156075"/>
                <a:gridCol w="2701775"/>
              </a:tblGrid>
              <a:tr h="31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기능분류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태그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설명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7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변수지원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JSP에서 사용할 변수 설정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remove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설정한 변수 제거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4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흐름제어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if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조건에 따라 내부코드 수행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choose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다중 조건 처리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forEach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배열, 컬렉션 처리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forTokens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구분자로 분리된 각각의 토큰 처리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4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URL처리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import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URL 사용하여 다른 자원의 결과 삽입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redirect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지정한 경로로 리다이렉트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url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URL 재작성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기타태그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예외 처리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JspWriter 에 출력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7"/>
          <p:cNvSpPr/>
          <p:nvPr/>
        </p:nvSpPr>
        <p:spPr>
          <a:xfrm>
            <a:off x="2336175" y="2165075"/>
            <a:ext cx="1151700" cy="1080900"/>
          </a:xfrm>
          <a:prstGeom prst="wedgeEllipseCallout">
            <a:avLst>
              <a:gd fmla="val 136581" name="adj1"/>
              <a:gd fmla="val -58067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가장 많이 쓴다!!!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파일 생성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540300" y="732925"/>
            <a:ext cx="63702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jstl2_core.jsp</a:t>
            </a:r>
            <a:br>
              <a:rPr b="1" lang="ko" sz="3000"/>
            </a:br>
            <a:r>
              <a:rPr b="1" lang="ko" sz="3000"/>
              <a:t>jstl3_core.jsp</a:t>
            </a:r>
            <a:br>
              <a:rPr b="1" lang="ko" sz="3000"/>
            </a:br>
            <a:r>
              <a:rPr b="1" lang="ko" sz="3000"/>
              <a:t>jstl4_bean.jsp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생성후 core 라이브러리 포함 해주세요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323125"/>
            <a:ext cx="8686800" cy="604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변수설정 태그: set, remove  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625"/>
            <a:ext cx="8839199" cy="725777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29"/>
          <p:cNvSpPr/>
          <p:nvPr/>
        </p:nvSpPr>
        <p:spPr>
          <a:xfrm>
            <a:off x="1412075" y="1883000"/>
            <a:ext cx="1338900" cy="570600"/>
          </a:xfrm>
          <a:prstGeom prst="wedgeRoundRectCallout">
            <a:avLst>
              <a:gd fmla="val -1457" name="adj1"/>
              <a:gd fmla="val -93552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기본값: page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17" y="2935950"/>
            <a:ext cx="5499459" cy="4383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출력태그 : out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885325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3925"/>
            <a:ext cx="8839201" cy="974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/>
          <p:nvPr/>
        </p:nvSpPr>
        <p:spPr>
          <a:xfrm>
            <a:off x="3469275" y="2916950"/>
            <a:ext cx="1353600" cy="1071900"/>
          </a:xfrm>
          <a:prstGeom prst="wedgeRectCallout">
            <a:avLst>
              <a:gd fmla="val -20387" name="adj1"/>
              <a:gd fmla="val -8976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escapeXml 값이 true 인 경우 변환되는 문자</a:t>
            </a:r>
            <a:endParaRPr/>
          </a:p>
        </p:txBody>
      </p:sp>
      <p:graphicFrame>
        <p:nvGraphicFramePr>
          <p:cNvPr id="220" name="Google Shape;220;p30"/>
          <p:cNvGraphicFramePr/>
          <p:nvPr/>
        </p:nvGraphicFramePr>
        <p:xfrm>
          <a:off x="5038125" y="27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{B2780D27-62C8-4A8D-AD4D-50E11569CCFF}</a:tableStyleId>
              </a:tblPr>
              <a:tblGrid>
                <a:gridCol w="658000"/>
                <a:gridCol w="793650"/>
              </a:tblGrid>
              <a:tr h="27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&lt;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&amp;lt;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&gt;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&amp;gt;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&amp;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&amp;amp;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&amp;#039;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&amp;#034;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예외 태그  catch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5326425" y="1037725"/>
            <a:ext cx="3505800" cy="31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5500"/>
            <a:ext cx="3724275" cy="2314575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프로젝트 작성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JSP22_JSTL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/>
              <a:t>일단 프로젝트부터 만들기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흐름제어 태그 : if, choose, forEach ...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266325"/>
            <a:ext cx="85206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JSTL 에서 가장 많이 쓰는 태그 (</a:t>
            </a:r>
            <a:r>
              <a:rPr lang="ko">
                <a:solidFill>
                  <a:srgbClr val="0000FF"/>
                </a:solidFill>
              </a:rPr>
              <a:t>JSTL 을 사용하는 이유!</a:t>
            </a:r>
            <a:r>
              <a:rPr lang="ko"/>
              <a:t>)</a:t>
            </a:r>
            <a:br>
              <a:rPr lang="ko"/>
            </a:br>
            <a:r>
              <a:rPr lang="ko"/>
              <a:t>JSP 에서 스크립트코드로 if-else 블록, for 반복문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&lt;c:if&gt; 태그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59425"/>
            <a:ext cx="8058150" cy="11049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&lt;c:choose&gt;  &lt;c:when&gt; &lt;c:otherwise&gt;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311700" y="885325"/>
            <a:ext cx="85206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switch ~ case ~ default 와 거의 동일하게 동작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0" y="1494675"/>
            <a:ext cx="7038975" cy="2133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&lt;c:forEach&gt;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11700" y="732925"/>
            <a:ext cx="85206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배열, Collection, Map 에 저장된 값들을 순차적으로 처리 (간편하게!)</a:t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64125"/>
            <a:ext cx="8756099" cy="662785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35"/>
          <p:cNvSpPr/>
          <p:nvPr/>
        </p:nvSpPr>
        <p:spPr>
          <a:xfrm>
            <a:off x="5165450" y="2529175"/>
            <a:ext cx="3914400" cy="1792500"/>
          </a:xfrm>
          <a:prstGeom prst="wedgeRectCallout">
            <a:avLst>
              <a:gd fmla="val 7569" name="adj1"/>
              <a:gd fmla="val -9840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varStatus 변수 속성값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>
                <a:solidFill>
                  <a:srgbClr val="9900FF"/>
                </a:solidFill>
              </a:rPr>
              <a:t>index </a:t>
            </a:r>
            <a:r>
              <a:rPr lang="ko" sz="1200"/>
              <a:t>: 루프실행에서 현재 인덱스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>
                <a:solidFill>
                  <a:srgbClr val="9900FF"/>
                </a:solidFill>
              </a:rPr>
              <a:t>count </a:t>
            </a:r>
            <a:r>
              <a:rPr lang="ko" sz="1200"/>
              <a:t>: 루프 실행 횟수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>
                <a:solidFill>
                  <a:srgbClr val="9900FF"/>
                </a:solidFill>
              </a:rPr>
              <a:t>begin </a:t>
            </a:r>
            <a:r>
              <a:rPr lang="ko" sz="1200"/>
              <a:t>: begin 속성값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>
                <a:solidFill>
                  <a:srgbClr val="9900FF"/>
                </a:solidFill>
              </a:rPr>
              <a:t>end </a:t>
            </a:r>
            <a:r>
              <a:rPr lang="ko" sz="1200"/>
              <a:t>: end 속성값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>
                <a:solidFill>
                  <a:srgbClr val="9900FF"/>
                </a:solidFill>
              </a:rPr>
              <a:t>step </a:t>
            </a:r>
            <a:r>
              <a:rPr lang="ko" sz="1200"/>
              <a:t>: step 속성값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>
                <a:solidFill>
                  <a:srgbClr val="9900FF"/>
                </a:solidFill>
              </a:rPr>
              <a:t>first </a:t>
            </a:r>
            <a:r>
              <a:rPr lang="ko" sz="1200"/>
              <a:t>: 현재 실행이 첫번째 인 경우 true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>
                <a:solidFill>
                  <a:srgbClr val="9900FF"/>
                </a:solidFill>
              </a:rPr>
              <a:t>last </a:t>
            </a:r>
            <a:r>
              <a:rPr lang="ko" sz="1200"/>
              <a:t>: 현재 실행이 끝인 경우 true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>
                <a:solidFill>
                  <a:srgbClr val="9900FF"/>
                </a:solidFill>
              </a:rPr>
              <a:t>current </a:t>
            </a:r>
            <a:r>
              <a:rPr lang="ko" sz="1200"/>
              <a:t>: 컬렉션 중 현재 루프에 사용할 객체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JSTL, EL 연습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JSP 다운 코드를 향해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JSTL, EL 에 익숙해지면  코드 가독성이 매우 좋아지고 간결해집니다.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오늘날 현업 JSP 코드에서는 JSTL, EL 은 기본적으로 사용합니다.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게다가 Spring 프레임웍에서는 거의 필수처럼 사용됩니다.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 예제를 JSTL, EL 버젼으로 바꾸기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JSP18_MVC</a:t>
            </a:r>
            <a:r>
              <a:rPr lang="ko"/>
              <a:t> 의 주요 파일들 복사해온뒤 JSTL, EL 버젼으로 바꾸어 봅시다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Controller, Java 클래스들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라이브러리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JSP 뷰 파일들.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파일 작업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</a:t>
            </a:r>
            <a:br>
              <a:rPr lang="ko"/>
            </a:br>
            <a:r>
              <a:rPr lang="ko"/>
              <a:t>writeOk.jsp</a:t>
            </a:r>
            <a:br>
              <a:rPr lang="ko"/>
            </a:br>
            <a:r>
              <a:rPr lang="ko"/>
              <a:t>view.jsp</a:t>
            </a:r>
            <a:br>
              <a:rPr lang="ko"/>
            </a:br>
            <a:r>
              <a:rPr lang="ko"/>
              <a:t>update.jsp</a:t>
            </a:r>
            <a:br>
              <a:rPr lang="ko"/>
            </a:br>
            <a:r>
              <a:rPr lang="ko"/>
              <a:t>updateOk.jsp</a:t>
            </a:r>
            <a:br>
              <a:rPr lang="ko"/>
            </a:br>
            <a:r>
              <a:rPr lang="ko"/>
              <a:t>deleteOk.jsp </a:t>
            </a:r>
            <a:br>
              <a:rPr lang="ko"/>
            </a:br>
            <a:r>
              <a:rPr lang="ko"/>
              <a:t>순으로 작업해보자.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4535400" y="1634275"/>
            <a:ext cx="4180800" cy="2001600"/>
          </a:xfrm>
          <a:prstGeom prst="wedgeRoundRectCallout">
            <a:avLst>
              <a:gd fmla="val -60606" name="adj1"/>
              <a:gd fmla="val -1708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동작 확인 해보고</a:t>
            </a:r>
            <a:br>
              <a:rPr lang="ko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JSTL 을 사용하기 이전 버젼과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JSTL, EL 을 적용한 버젼을 비교해보자.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300" y="76200"/>
            <a:ext cx="186971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6425"/>
            <a:ext cx="34188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빈(bean) 클래스 복사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51200" y="2100400"/>
            <a:ext cx="2312100" cy="25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999212" y="1240775"/>
            <a:ext cx="1076825" cy="3384950"/>
          </a:xfrm>
          <a:custGeom>
            <a:rect b="b" l="l" r="r" t="t"/>
            <a:pathLst>
              <a:path extrusionOk="0" h="135398" w="43073">
                <a:moveTo>
                  <a:pt x="7330" y="0"/>
                </a:moveTo>
                <a:cubicBezTo>
                  <a:pt x="13281" y="10731"/>
                  <a:pt x="43668" y="43021"/>
                  <a:pt x="43034" y="64385"/>
                </a:cubicBezTo>
                <a:cubicBezTo>
                  <a:pt x="42400" y="85749"/>
                  <a:pt x="10403" y="116479"/>
                  <a:pt x="3525" y="128185"/>
                </a:cubicBezTo>
                <a:cubicBezTo>
                  <a:pt x="-3352" y="139891"/>
                  <a:pt x="2062" y="133550"/>
                  <a:pt x="1769" y="134623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태그라이브러리?  JSTL ? 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JSP단점:   HTML태그 +  JSP태그가 혼재된 형태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가독성이 떨어짐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유지보수 어려움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JSTL 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이를 보완하기 위해 개발자가 직접 태그 작성 가능함. 이를 </a:t>
            </a:r>
            <a:r>
              <a:rPr b="1" lang="ko"/>
              <a:t>커스텀태그</a:t>
            </a:r>
            <a:r>
              <a:rPr lang="ko"/>
              <a:t> 라 한다.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이러한 ‘커스텀 태그’들을 모아 </a:t>
            </a:r>
            <a:r>
              <a:rPr b="1" lang="ko"/>
              <a:t>태그 라이브러리 </a:t>
            </a:r>
            <a:r>
              <a:rPr lang="ko"/>
              <a:t> 의 형태로 배포 되고 있고.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이러한 ‘</a:t>
            </a:r>
            <a:r>
              <a:rPr lang="ko"/>
              <a:t>태그라이브러리’중  가장 많이 사용하는 대표적인 것들을 모아놓은 것이 </a:t>
            </a:r>
            <a:br>
              <a:rPr lang="ko"/>
            </a:br>
            <a:r>
              <a:rPr lang="ko"/>
              <a:t>바로 </a:t>
            </a:r>
            <a:r>
              <a:rPr b="1" lang="ko"/>
              <a:t>JSTL (</a:t>
            </a:r>
            <a:r>
              <a:rPr lang="ko"/>
              <a:t>JSP Standard Tag Library</a:t>
            </a:r>
            <a:r>
              <a:rPr b="1" lang="ko"/>
              <a:t>)</a:t>
            </a:r>
            <a:r>
              <a:rPr lang="ko"/>
              <a:t> 입니다. (표준화 됨)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JSTL 은 논리적 판단, 반복문 처리, 데이터베이스 등의 처리 가능</a:t>
            </a:r>
            <a:br>
              <a:rPr lang="ko"/>
            </a:br>
            <a:r>
              <a:rPr lang="ko"/>
              <a:t>결국, JSTL 을 사용하는 궁극적인 목적은 스크립트릿을 대체하기 위함.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JSTL은 ‘Tomcat컨테이너’에 기본으로 포함되어 있지 않으므로, 별도의 설치를 한 뒤 사용해야 함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JSTL 설치전에 체크!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3855800"/>
            <a:ext cx="46812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JSP09 의 version.jsp 로도 확인 가능.  → 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931650"/>
            <a:ext cx="8346000" cy="208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서블릿 버젼 확인 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web.xml   &lt;web-app version=version="3.1"&gt;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서블릿 컨테이너에 맞는 버젼의 라이브러리가 있어야 함.</a:t>
            </a:r>
            <a:br>
              <a:rPr lang="ko" sz="1200"/>
            </a:br>
            <a:r>
              <a:rPr lang="ko" sz="1200"/>
              <a:t>그렇지 않으면 어플리케이션에 수동으로 포함시켜야 함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서블릿 2.5이상 → JSTL 1.2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서블릿 2.4 → JSTL 1.1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JSTL 1.2 는 JSP 2.1 이상을 지원하는 웹 컨테이너를 요구하기 때문에 톰캣6 이상 버젼이나 JSP 2.1 이상 지원하는 컨테이너에서 사용해야 한다 </a:t>
            </a:r>
            <a:endParaRPr sz="12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700" y="3249463"/>
            <a:ext cx="3124200" cy="1685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JSTL </a:t>
            </a:r>
            <a:r>
              <a:rPr lang="ko">
                <a:solidFill>
                  <a:srgbClr val="0000FF"/>
                </a:solidFill>
              </a:rPr>
              <a:t>1.1</a:t>
            </a:r>
            <a:r>
              <a:rPr lang="ko"/>
              <a:t> 설치 : 다운로드   (</a:t>
            </a:r>
            <a:r>
              <a:rPr lang="ko">
                <a:solidFill>
                  <a:srgbClr val="FF0000"/>
                </a:solidFill>
              </a:rPr>
              <a:t>서블릿 2.4 이하</a:t>
            </a:r>
            <a:r>
              <a:rPr lang="ko"/>
              <a:t>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885325"/>
            <a:ext cx="85206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u="sng">
                <a:solidFill>
                  <a:schemeClr val="hlink"/>
                </a:solidFill>
                <a:hlinkClick r:id="rId3"/>
              </a:rPr>
              <a:t>http://tomcat.apache.org/taglibs/standard/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48296"/>
            <a:ext cx="9144002" cy="2294508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8"/>
          <p:cNvSpPr/>
          <p:nvPr/>
        </p:nvSpPr>
        <p:spPr>
          <a:xfrm>
            <a:off x="6018500" y="3710375"/>
            <a:ext cx="1007700" cy="837600"/>
          </a:xfrm>
          <a:prstGeom prst="wedgeRoundRectCallout">
            <a:avLst>
              <a:gd fmla="val 41751" name="adj1"/>
              <a:gd fmla="val -98436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버젼 선택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" y="129650"/>
            <a:ext cx="2219325" cy="20002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849" y="303150"/>
            <a:ext cx="5497751" cy="17986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50" y="2865124"/>
            <a:ext cx="4713050" cy="20630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9"/>
          <p:cNvSpPr/>
          <p:nvPr/>
        </p:nvSpPr>
        <p:spPr>
          <a:xfrm>
            <a:off x="2784950" y="1114875"/>
            <a:ext cx="612900" cy="3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rot="7199705">
            <a:off x="3724834" y="2289083"/>
            <a:ext cx="724308" cy="5053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81000" y="2398825"/>
            <a:ext cx="32247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압축파일 안의lib 폴더안 내용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59300" y="216425"/>
            <a:ext cx="4660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방법1. </a:t>
            </a:r>
            <a:r>
              <a:rPr lang="ko" sz="2400"/>
              <a:t>아파치 서버 lib 에 복사 (추천)</a:t>
            </a:r>
            <a:endParaRPr sz="24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1152425"/>
            <a:ext cx="2455850" cy="2576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525" y="1136550"/>
            <a:ext cx="2189700" cy="18247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6264875" y="1347025"/>
            <a:ext cx="27960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프로젝트의 lib 폴더에 두 jar 파일 복사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5209" y="2406350"/>
            <a:ext cx="1826865" cy="14550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20"/>
          <p:cNvSpPr txBox="1"/>
          <p:nvPr>
            <p:ph type="title"/>
          </p:nvPr>
        </p:nvSpPr>
        <p:spPr>
          <a:xfrm>
            <a:off x="5897175" y="372175"/>
            <a:ext cx="32400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방법2.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프로젝트</a:t>
            </a:r>
            <a:r>
              <a:rPr lang="ko" sz="2400"/>
              <a:t> lib 에 복사</a:t>
            </a:r>
            <a:endParaRPr sz="2400"/>
          </a:p>
        </p:txBody>
      </p:sp>
      <p:cxnSp>
        <p:nvCxnSpPr>
          <p:cNvPr id="124" name="Google Shape;124;p20"/>
          <p:cNvCxnSpPr/>
          <p:nvPr/>
        </p:nvCxnSpPr>
        <p:spPr>
          <a:xfrm>
            <a:off x="5630225" y="394650"/>
            <a:ext cx="0" cy="426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/>
          <p:nvPr/>
        </p:nvSpPr>
        <p:spPr>
          <a:xfrm>
            <a:off x="2509302" y="1958724"/>
            <a:ext cx="577800" cy="38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JSTL </a:t>
            </a:r>
            <a:r>
              <a:rPr lang="ko">
                <a:solidFill>
                  <a:srgbClr val="0000FF"/>
                </a:solidFill>
              </a:rPr>
              <a:t>1.2</a:t>
            </a:r>
            <a:r>
              <a:rPr lang="ko"/>
              <a:t> 설치 : 다운로드 (</a:t>
            </a:r>
            <a:r>
              <a:rPr lang="ko">
                <a:solidFill>
                  <a:srgbClr val="FF0000"/>
                </a:solidFill>
              </a:rPr>
              <a:t>서블릿 2.5 이상</a:t>
            </a:r>
            <a:r>
              <a:rPr lang="ko"/>
              <a:t>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885325"/>
            <a:ext cx="85206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https://search.maven.org/#browse%7C-658715035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75" y="1238700"/>
            <a:ext cx="2748900" cy="17060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5">
            <a:alphaModFix/>
          </a:blip>
          <a:srcRect b="0" l="0" r="53421" t="0"/>
          <a:stretch/>
        </p:blipFill>
        <p:spPr>
          <a:xfrm>
            <a:off x="3358343" y="1250525"/>
            <a:ext cx="2143174" cy="14796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096" y="3205425"/>
            <a:ext cx="4571799" cy="10265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3124" y="3560007"/>
            <a:ext cx="981600" cy="133184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6851" y="3716950"/>
            <a:ext cx="2109425" cy="5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787700" y="1878100"/>
            <a:ext cx="667500" cy="26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rot="6300802">
            <a:off x="3406235" y="2840564"/>
            <a:ext cx="405336" cy="2552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6249350" y="3915150"/>
            <a:ext cx="667500" cy="26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