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T Sans Narrow"/>
      <p:regular r:id="rId48"/>
      <p:bold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Narrow-regular.fntdata"/><Relationship Id="rId47" Type="http://schemas.openxmlformats.org/officeDocument/2006/relationships/slide" Target="slides/slide42.xml"/><Relationship Id="rId4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gotit.tistory.com/entry/CKEditor-%EC%82%AC%EC%9A%A9%EB%B2%95" TargetMode="External"/><Relationship Id="rId3" Type="http://schemas.openxmlformats.org/officeDocument/2006/relationships/hyperlink" Target="https://igotit.tistory.com/entry/CKEditor-html%ED%83%9C%EA%B7%B8-%EC%9E%90%EB%8F%99-%EC%82%AD%EC%A0%9C-%EB%B0%A9%EC%A7%80-%EC%84%A4%EC%A0%95?category=801672" TargetMode="External"/><Relationship Id="rId4" Type="http://schemas.openxmlformats.org/officeDocument/2006/relationships/hyperlink" Target="https://igotit.tistory.com/entry/CKEditor-%EC%BB%A4%EC%8A%A4%ED%85%80-CSS-%EC%A0%81%EC%9A%A9?category=801672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gotit.tistory.com/entry/CKEditor-html%ED%83%9C%EA%B7%B8-%EC%9E%90%EB%8F%99-%EC%82%AD%EC%A0%9C-%EB%B0%A9%EC%A7%80-%EC%84%A4%EC%A0%95?category=801672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225b41d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225b41d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225b41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225b41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225b41d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c225b41d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225b41d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c225b41d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c225b41d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c225b41d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c225b41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c225b41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225b41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c225b41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c225b41d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c225b41d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c225b41d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c225b41d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c225b41d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c225b41d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CKEditor 관련 참조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기본설치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html 태그 자동 삭제 방지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CKEditor 커스텀 CSS 적용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225b41d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225b41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c225b41d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c225b41d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https://igotit.tistory.com/entry/CKEditor-html%ED%83%9C%EA%B7%B8-%EC%9E%90%EB%8F%99-%EC%82%AD%EC%A0%9C-%EB%B0%A9%EC%A7%80-%EC%84%A4%EC%A0%95?category=801672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c225b41d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c225b41d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c225b41d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c225b41d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c225b41d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c225b41d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c225b41d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c225b41d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c225b41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c225b41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c225b41d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c225b41d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c225b41d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c225b41d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c225b41d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c225b41d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c225b41d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c225b41d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225b41d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225b41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c225b41d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c225b41d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c225b41d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c225b41d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c225b41d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c225b41d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c225b41d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c225b41d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c225b41d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c225b41d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&lt;%-- cos 라이브러리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import="com.oreilly.servlet.*"%&gt;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import="com.oreilly.servlet.multipart.*"%&gt;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&lt;%-- parameter 값들, file 값들 추출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import="java.util.Enumeration"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&lt;%-- File--%&gt;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import="java.io.File" 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c225b41d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c225b41d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javax.servlet.ServletContext;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javax.servlet.http.HttpServletRequest;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javax.servlet.http.HttpServletResponse;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com.oreilly.servlet.*;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com.oreilly.servlet.multipart.*;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java.util.Enumeration;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java.io.File;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java.io.IOException;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FileUploadCommand implements Command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execute(HttpServletRequest request, HttpServletResponse response)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final String SAVE_URL = "ckupload";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실제 저장되는 물리적인 경로 확인하기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ServletContext context = request.getServletContext();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saveDirectory = context.getRealPath(SAVE_URL);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System.out.println("업로드 경로: " + saveDirectory);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Enumeration names = null;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name = null;         // parameter 로 넘어오는 name 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originalFileName = null;   // 원본 파일 이름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fileSystemName = null;     // 실제 저장되는 파일 이름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fileType = null;           // 파일 MIME 타입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fileUrl = null;            // 업로드된 파일의 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int maxPostSize = 5 * 1024 * 1024;  // POST 받기, 최대 5M byte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encoding = "utf-8";  // response 인코딩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FileRenamePolicy policy = new DefaultFileRenamePolicy(); //업로딩 파일 이름 중복에 대한 정책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MultipartRequest multi = null; // com.oreilly.servlet.MultipartRequest 임포트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MultipartRequest 객체 생성,  이미 저장되었다.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multi = new MultipartRequest(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request,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saveDirectory,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maxPostSize,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encoding,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policy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catch (IOException e1)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e1.printStackTrace();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2. File 들 추출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names = multi.getFileNames();   // type="file" 요소 name들 추출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while(names.hasMoreElements()){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&lt;input type="file"&gt; 의 name 가져오기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name = (String)names.nextElement();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System.out.println("input name: " + name);  // CKEditor 에선 name 이 'upload' 일것이다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위 name 에는 폼요소의 name 이 담겨있다.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그 name 을 가지고 원래 파일 (업로드 할 파일) 을 가져온다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originalFileName = multi.getOriginalFileName(name);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System.out.println("원본파일 이름: " + originalFileName);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실제 업로딩 된 파일 이름 (FileRenamePolicy 적용후)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fileSystemName = multi.getFilesystemName(name);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System.out.println("파일시스템 이름: " + fileSystemName);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업로딩된 파일의 타입 : MIME 타입 ( ex: image/png 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fileType = multi.getContentType(name);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System.out.println("파일타입: " + fileType);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파일 url, 나중에 link url 을 response 해줘야 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fileUrl = request.getContextPath()+ "/" + SAVE_URL + "/" + fileSystemName;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System.out.println("fileUrl: " + fileUrl);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// end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TODO : JSON respnse 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c225b41d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c225b41d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c225b41d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c225b41d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result = "{\"filename\" : \"" + fileSystemName + "\", \"uploaded\" : 1, \"url\":\"" + fileUrl + "\"}";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out.clear();   // out 객체내 출력할 내용들 제거.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out.println(result);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out.flush();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c225b41d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c225b41d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c225b41d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c225b41d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225b41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225b41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6564522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656452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c225b41d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c225b41d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c225b41d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c225b41d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225b41d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225b41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c225b41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c225b41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225b41d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225b41d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225b41d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c225b41d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c225b41d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c225b41d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keditor.com/docs/ckeditor4/latest/guide/dev_configuration.html" TargetMode="External"/><Relationship Id="rId4" Type="http://schemas.openxmlformats.org/officeDocument/2006/relationships/hyperlink" Target="https://ckeditor.com/docs/#1/api/CKEDITOR.confi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dk.ckeditor.com/samples/fileupload.html#uploading-dropped-and-pasted-images" TargetMode="External"/><Relationship Id="rId4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keditor.com/docs/ckeditor4/latest/api/CKEDITOR_config.html#cfg-filebrowserUploadUrl" TargetMode="External"/><Relationship Id="rId4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keditor.com/docs/ckeditor4/latest/guide/dev_file_upload.html#response-file-uploaded-successfully" TargetMode="External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8.png"/><Relationship Id="rId13" Type="http://schemas.openxmlformats.org/officeDocument/2006/relationships/image" Target="../media/image1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kakao/DaumEditor" TargetMode="External"/><Relationship Id="rId4" Type="http://schemas.openxmlformats.org/officeDocument/2006/relationships/hyperlink" Target="https://github.com/naver/smarteditor2" TargetMode="External"/><Relationship Id="rId9" Type="http://schemas.openxmlformats.org/officeDocument/2006/relationships/hyperlink" Target="https://www.tinymce.com/" TargetMode="External"/><Relationship Id="rId14" Type="http://schemas.openxmlformats.org/officeDocument/2006/relationships/image" Target="../media/image16.png"/><Relationship Id="rId5" Type="http://schemas.openxmlformats.org/officeDocument/2006/relationships/hyperlink" Target="http://naver.github.io/smarteditor2/user_guide/" TargetMode="External"/><Relationship Id="rId6" Type="http://schemas.openxmlformats.org/officeDocument/2006/relationships/hyperlink" Target="https://www.namowebeditor.com/" TargetMode="External"/><Relationship Id="rId7" Type="http://schemas.openxmlformats.org/officeDocument/2006/relationships/hyperlink" Target="http://ckeditor.com/download" TargetMode="External"/><Relationship Id="rId8" Type="http://schemas.openxmlformats.org/officeDocument/2006/relationships/hyperlink" Target="http://summernote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Relationship Id="rId4" Type="http://schemas.openxmlformats.org/officeDocument/2006/relationships/image" Target="../media/image52.png"/><Relationship Id="rId5" Type="http://schemas.openxmlformats.org/officeDocument/2006/relationships/image" Target="../media/image5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Relationship Id="rId4" Type="http://schemas.openxmlformats.org/officeDocument/2006/relationships/image" Target="../media/image51.png"/><Relationship Id="rId5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ckeditor.com/docs/ckeditor4/latest/guide/dev_file_browse_upload.html" TargetMode="External"/><Relationship Id="rId4" Type="http://schemas.openxmlformats.org/officeDocument/2006/relationships/hyperlink" Target="https://ckeditor.com/docs/ckeditor4/latest/guide/dev_file_browser_api.html" TargetMode="External"/><Relationship Id="rId5" Type="http://schemas.openxmlformats.org/officeDocument/2006/relationships/hyperlink" Target="https://ckeditor.com/docs/ckeditor4/latest/guide/dev_howtos_file_upload.html" TargetMode="External"/><Relationship Id="rId6" Type="http://schemas.openxmlformats.org/officeDocument/2006/relationships/hyperlink" Target="http://hybrid1006.tistory.com/entry/CKEditor-%EC%82%AC%EC%9A%A9-%EB%B0%8F-%ED%8C%8C%EC%9D%BC-%EC%97%85%EB%A1%9C%EB%93%9C-%EC%A0%81%EC%9A%A9" TargetMode="External"/><Relationship Id="rId7" Type="http://schemas.openxmlformats.org/officeDocument/2006/relationships/hyperlink" Target="http://zzznara2.tistory.com/443" TargetMode="External"/><Relationship Id="rId8" Type="http://schemas.openxmlformats.org/officeDocument/2006/relationships/hyperlink" Target="http://www.codeigniter-kr.org/bbs/view/qna?idx=19725&amp;view_category=&amp;lists_style=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keditor.com/" TargetMode="External"/><Relationship Id="rId4" Type="http://schemas.openxmlformats.org/officeDocument/2006/relationships/hyperlink" Target="https://ckeditor.com/ckeditor-4/" TargetMode="External"/><Relationship Id="rId5" Type="http://schemas.openxmlformats.org/officeDocument/2006/relationships/hyperlink" Target="https://ckeditor.com/ckeditor-4/download/" TargetMode="External"/><Relationship Id="rId6" Type="http://schemas.openxmlformats.org/officeDocument/2006/relationships/hyperlink" Target="https://ckeditor.com/docs/ckeditor4/latest/" TargetMode="External"/><Relationship Id="rId7" Type="http://schemas.openxmlformats.org/officeDocument/2006/relationships/hyperlink" Target="https://ckeditor.com/docs/ckeditor4/latest/guide/index.html" TargetMode="External"/><Relationship Id="rId8" Type="http://schemas.openxmlformats.org/officeDocument/2006/relationships/hyperlink" Target="https://sdk.ckeditor.com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keditor.com/docs/ckeditor4/latest/guide/dev_installation.html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keditor.com/ckeditor-4/download/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웹에디터 사용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CKEditor + MVC + cos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64025"/>
            <a:ext cx="47736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CKEditor 압축 풀기→ </a:t>
            </a:r>
            <a:br>
              <a:rPr lang="ko"/>
            </a:br>
            <a:r>
              <a:rPr lang="ko"/>
              <a:t>프로젝트 폴더로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800" y="1483675"/>
            <a:ext cx="1905000" cy="1905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2"/>
          <p:cNvSpPr/>
          <p:nvPr/>
        </p:nvSpPr>
        <p:spPr>
          <a:xfrm>
            <a:off x="5574800" y="2125575"/>
            <a:ext cx="949200" cy="3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3290" y="-71225"/>
            <a:ext cx="1929720" cy="5143501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22"/>
          <p:cNvSpPr/>
          <p:nvPr/>
        </p:nvSpPr>
        <p:spPr>
          <a:xfrm>
            <a:off x="2848850" y="3451675"/>
            <a:ext cx="3607200" cy="1020900"/>
          </a:xfrm>
          <a:prstGeom prst="wedgeRoundRectCallout">
            <a:avLst>
              <a:gd fmla="val 55123" name="adj1"/>
              <a:gd fmla="val -63331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수강생은 강사 가이드를 따라 압축해제 해주세요.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2179925"/>
            <a:ext cx="21145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257375" y="2782775"/>
            <a:ext cx="2214300" cy="872100"/>
          </a:xfrm>
          <a:prstGeom prst="wedgeRoundRectCallout">
            <a:avLst>
              <a:gd fmla="val 6995" name="adj1"/>
              <a:gd fmla="val -71253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full 버젼을 받아주세요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에디터에서 첨부할 이미지 업로드 폴더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356625" y="771425"/>
            <a:ext cx="41082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ckeditor 에서 첨부할 이미지들을 담아둘 폴더를 만들자.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실제 업로드가 이루어지는지 실제적인 확인을 해보면서 작성해봐야 하니 </a:t>
            </a:r>
            <a:r>
              <a:rPr b="1" lang="ko" u="sng"/>
              <a:t>탐색기로  미리 열어 두자</a:t>
            </a:r>
            <a:endParaRPr b="1" u="sng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00" y="1266325"/>
            <a:ext cx="2260100" cy="2125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700" y="2817225"/>
            <a:ext cx="4210050" cy="21145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cos 라이브러리 추가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143500" y="1266325"/>
            <a:ext cx="36888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업로드를 위해 기본적인 서블릿 3.x 프로그래밍으로도 가능하지만 ..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본 예제에서는 JSP 프로그래밍에서 많이들 사용하는 cos 라이브러리 사용합니다.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53089"/>
          <a:stretch/>
        </p:blipFill>
        <p:spPr>
          <a:xfrm>
            <a:off x="724700" y="1477900"/>
            <a:ext cx="2754800" cy="14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CKEditor 기본세팅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실제로 에디터가 등장할 페이지는 다음 두군데 입니다.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write.do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update.do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write.jsp 수정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581525" cy="9810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590700"/>
            <a:ext cx="63817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write.do 동작확인하기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525" y="1076225"/>
            <a:ext cx="1779581" cy="36862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106" y="1076225"/>
            <a:ext cx="1843138" cy="368627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27"/>
          <p:cNvSpPr/>
          <p:nvPr/>
        </p:nvSpPr>
        <p:spPr>
          <a:xfrm>
            <a:off x="3132200" y="2234725"/>
            <a:ext cx="1468200" cy="58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update.do 도 수정해야 한다.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475" y="1217463"/>
            <a:ext cx="304800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387900" y="3933875"/>
            <a:ext cx="35406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수정하기 전에 확인해보자. →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update.jsp 수정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636050" y="4194350"/>
            <a:ext cx="51963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동작 여부 확인해보자.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2425"/>
            <a:ext cx="46767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028725"/>
            <a:ext cx="81057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일단.. 여기까지 동작은 확인해보자.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웹에디터에서 작성한 서식이 &lt;textarea&gt; 에선 그대로 보인다.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CKEditor 설정 (config) 관련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설정 : </a:t>
            </a:r>
            <a:r>
              <a:rPr lang="ko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https://ckeditor.com/docs/ckeditor4/latest/guide/dev_configuration.html</a:t>
            </a:r>
            <a:br>
              <a:rPr lang="ko"/>
            </a:br>
            <a:r>
              <a:rPr lang="ko" sz="1200"/>
              <a:t>                Doc : [Guides] - Getting Started - Setting Configuration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https://ckeditor.com/docs/#1/api/CKEDITOR.config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CKEditor 설정 3가지 방법  설정: 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패키지에 배포된 config.js 파일 에 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CKEditor 가 사용되는 페이지 내에 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사용자 정의 .js 파일로 설정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웹에디터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33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HTML+CSS+JavaScript 로 만들어진 웹에디터  : 글 내용을 다양한 인터페이스와 함게 손쉽게 편집 가능하게 하는 역할이 메인입니다.  또한 어떠한 백엔드 와도 조합 가능 (php, asp ..)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/>
              <a:t> &lt;textarea&gt;</a:t>
            </a:r>
            <a:r>
              <a:rPr lang="ko" sz="1200"/>
              <a:t> 는 글자만 입력 가능하지만,  웹형식(html)을 입력받을수 있다는 점이 가장 매력적.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무료공개된 웹에디터도 있고, 유료도 있습니다.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소스가 무료공개되어 업그레이드 되기 때문에, 간혹 버그 발생 여지 있슴.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074" y="1358524"/>
            <a:ext cx="4367075" cy="26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설정예 : html 태그 자동삭제 방지 설정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961525"/>
            <a:ext cx="85206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‘CKEditor 가 사용되는 페이지 내에 설정’</a:t>
            </a:r>
            <a:r>
              <a:rPr lang="ko"/>
              <a:t>  방식으로 설정해보겠습니다.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&lt;script&gt;&lt;/script&gt;, &lt;code&gt;&lt;/code&gt; 등..   의 html 태그를 기록한 경우,  나중에 다시 ‘수정’ 하려고 할때 태그들이 자동 삭제 된다…  아래와 같이 </a:t>
            </a:r>
            <a:r>
              <a:rPr b="1" lang="ko"/>
              <a:t>allowedContent </a:t>
            </a:r>
            <a:r>
              <a:rPr lang="ko"/>
              <a:t>설정 해주기</a:t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83325"/>
            <a:ext cx="73628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(이미지 파일) 업로드 기능 추가하기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이미지를 편집 게시글에 추가하는 것은 ‘단순 파일 첨부’ 와는 다른 이야기다.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이미지 파일이 서버에 업로딩 되어야 한다  </a:t>
            </a:r>
            <a:br>
              <a:rPr lang="ko"/>
            </a:br>
            <a:r>
              <a:rPr lang="ko"/>
              <a:t>(</a:t>
            </a:r>
            <a:r>
              <a:rPr lang="ko">
                <a:solidFill>
                  <a:srgbClr val="0000FF"/>
                </a:solidFill>
              </a:rPr>
              <a:t>즉, 백엔드쪽에서 업로딩된 파일의 저장등 ‘처리’ 필요</a:t>
            </a:r>
            <a:r>
              <a:rPr lang="ko"/>
              <a:t>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업로드된 이미지 파일이 게시글에 보여줘야 한다 </a:t>
            </a:r>
            <a:br>
              <a:rPr lang="ko"/>
            </a:br>
            <a:r>
              <a:rPr lang="ko"/>
              <a:t>(</a:t>
            </a:r>
            <a:r>
              <a:rPr lang="ko">
                <a:solidFill>
                  <a:srgbClr val="0000FF"/>
                </a:solidFill>
              </a:rPr>
              <a:t>백엔드(서버) 측에서 저장된 </a:t>
            </a:r>
            <a:r>
              <a:rPr b="1" lang="ko">
                <a:solidFill>
                  <a:srgbClr val="0000FF"/>
                </a:solidFill>
              </a:rPr>
              <a:t>파일의 ‘url’</a:t>
            </a:r>
            <a:r>
              <a:rPr lang="ko">
                <a:solidFill>
                  <a:srgbClr val="0000FF"/>
                </a:solidFill>
              </a:rPr>
              <a:t> 을 프론트 엔드(웹에디터) 쪽에 알려주어야 가능하다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웹에디터 기본 세팅은 프론트엔드만 처리하면 되나,  </a:t>
            </a:r>
            <a:r>
              <a:rPr b="1" lang="ko" u="sng"/>
              <a:t>파일업로딩은 백엔드와 같이 작동</a:t>
            </a:r>
            <a:r>
              <a:rPr lang="ko"/>
              <a:t> 해야한다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동작예제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885325"/>
            <a:ext cx="85206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동작예제 (fileupload)</a:t>
            </a:r>
            <a:r>
              <a:rPr lang="ko"/>
              <a:t>     SDK : [Samples] - Inserting Content - File Upload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475" y="1367625"/>
            <a:ext cx="7800848" cy="361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동작예제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4085900" y="282350"/>
            <a:ext cx="4249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클라이언트에서 업로딩 한 이미지가 편집창에 등장 하게 된다.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25" y="1040750"/>
            <a:ext cx="3375426" cy="38856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626" y="1304825"/>
            <a:ext cx="4172974" cy="300092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/>
          <p:nvPr/>
        </p:nvSpPr>
        <p:spPr>
          <a:xfrm>
            <a:off x="3688900" y="2725725"/>
            <a:ext cx="1011900" cy="26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140225"/>
            <a:ext cx="5106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동작예제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961525"/>
            <a:ext cx="63888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어케 동작하는지 개발자 도구에서 확인해보자</a:t>
            </a:r>
            <a:br>
              <a:rPr lang="ko"/>
            </a:br>
            <a:r>
              <a:rPr lang="ko"/>
              <a:t>‘이미지 업로드’시 무엇이 오고 가는가?   </a:t>
            </a:r>
            <a:r>
              <a:rPr lang="ko" sz="1200"/>
              <a:t>(AJAX로 동작함을 알수 있다)</a:t>
            </a:r>
            <a:endParaRPr sz="1200"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00925"/>
            <a:ext cx="8754481" cy="810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25" y="1919400"/>
            <a:ext cx="8180875" cy="1373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1375" y="537675"/>
            <a:ext cx="2095500" cy="1028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업로드 적용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266325"/>
            <a:ext cx="8520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↓ 아직은 파일(사진) </a:t>
            </a:r>
            <a:r>
              <a:rPr b="1" lang="ko"/>
              <a:t>‘업로드’</a:t>
            </a:r>
            <a:r>
              <a:rPr lang="ko"/>
              <a:t> 버튼이 없다...</a:t>
            </a: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00" y="1817325"/>
            <a:ext cx="2535874" cy="305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299" y="1893525"/>
            <a:ext cx="2710765" cy="305907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/>
          <p:nvPr/>
        </p:nvSpPr>
        <p:spPr>
          <a:xfrm>
            <a:off x="3533075" y="2952100"/>
            <a:ext cx="1465500" cy="956400"/>
          </a:xfrm>
          <a:prstGeom prst="rightArrow">
            <a:avLst>
              <a:gd fmla="val 74451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일단 ‘업로드’ 가 보이게 하려면?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filebrowserUploadUrl  적용하기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266325"/>
            <a:ext cx="85206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filebrowserUploadUrl 적용</a:t>
            </a:r>
            <a:br>
              <a:rPr lang="ko"/>
            </a:br>
            <a:r>
              <a:rPr lang="ko"/>
              <a:t>업로드 된 이미지들을 처리 (저장..) 하고 그에 따른 링크 url 을 response 해주는 백엔드 페이지를 기술한다.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0500" y="2417375"/>
            <a:ext cx="7461801" cy="24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filebrowserUploadUrl   :  무엇을 어떻게 response?</a:t>
            </a:r>
            <a:endParaRPr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6201100" y="1353225"/>
            <a:ext cx="2631300" cy="3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https://ckeditor.com/docs/ckeditor4/latest/guide/dev_file_upload.html#response-file-uploaded-successfully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353225"/>
            <a:ext cx="5141175" cy="34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filebrowserUploadUrl   :  무엇을 어떻게 response?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311700" y="3861625"/>
            <a:ext cx="33993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에러 발생하면 어떻게 response 할지 밑에도 있으니 읽어 보자.</a:t>
            </a:r>
            <a:endParaRPr/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000" y="954050"/>
            <a:ext cx="5121289" cy="39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filebrowserUploadUrl 적용하기</a:t>
            </a:r>
            <a:endParaRPr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311700" y="1266325"/>
            <a:ext cx="440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업로드할 파일을 처리할 JSP 파일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컨트롤러에</a:t>
            </a:r>
            <a:r>
              <a:rPr b="1" lang="ko"/>
              <a:t> /</a:t>
            </a:r>
            <a:r>
              <a:rPr b="1" lang="ko"/>
              <a:t>fileUpload.do</a:t>
            </a:r>
            <a:r>
              <a:rPr lang="ko"/>
              <a:t>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000" y="1304825"/>
            <a:ext cx="38100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웹에디터들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732925"/>
            <a:ext cx="532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</a:rPr>
              <a:t>Daum</a:t>
            </a:r>
            <a:r>
              <a:rPr lang="ko" u="sng">
                <a:solidFill>
                  <a:schemeClr val="hlink"/>
                </a:solidFill>
                <a:hlinkClick r:id="rId3"/>
              </a:rPr>
              <a:t> 에디터</a:t>
            </a:r>
            <a:r>
              <a:rPr lang="ko"/>
              <a:t> </a:t>
            </a:r>
            <a:endParaRPr sz="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4"/>
              </a:rPr>
              <a:t>네이버 스마트 에디터2</a:t>
            </a:r>
            <a:r>
              <a:rPr lang="ko"/>
              <a:t>  </a:t>
            </a:r>
            <a:r>
              <a:rPr lang="ko" sz="900"/>
              <a:t>+ </a:t>
            </a:r>
            <a:r>
              <a:rPr lang="ko" sz="900" u="sng">
                <a:solidFill>
                  <a:schemeClr val="hlink"/>
                </a:solidFill>
                <a:hlinkClick r:id="rId5"/>
              </a:rPr>
              <a:t>가이드(사진퀵업로더)</a:t>
            </a:r>
            <a:endParaRPr sz="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6"/>
              </a:rPr>
              <a:t>나모 웹에디터 원</a:t>
            </a:r>
            <a:r>
              <a:rPr lang="ko"/>
              <a:t> (유료?)</a:t>
            </a:r>
            <a:br>
              <a:rPr lang="ko"/>
            </a:br>
            <a:br>
              <a:rPr lang="ko"/>
            </a:br>
            <a:r>
              <a:rPr lang="ko" sz="900"/>
              <a:t>****** 이상은 국산 이하는 외산 ******</a:t>
            </a:r>
            <a:br>
              <a:rPr lang="ko" sz="900"/>
            </a:br>
            <a:endParaRPr sz="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CKEditor </a:t>
            </a:r>
            <a:r>
              <a:rPr lang="ko" sz="900" u="sng">
                <a:solidFill>
                  <a:schemeClr val="hlink"/>
                </a:solidFill>
                <a:hlinkClick r:id="rId7"/>
              </a:rPr>
              <a:t>http://ckeditor.com/download</a:t>
            </a:r>
            <a:endParaRPr sz="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Summernote. </a:t>
            </a:r>
            <a:r>
              <a:rPr lang="ko" sz="9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http://summernote.org/</a:t>
            </a:r>
            <a:endParaRPr sz="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tinymce  </a:t>
            </a:r>
            <a:r>
              <a:rPr lang="ko" sz="900" u="sng">
                <a:solidFill>
                  <a:schemeClr val="hlink"/>
                </a:solidFill>
                <a:hlinkClick r:id="rId9"/>
              </a:rPr>
              <a:t>https://www.tinymce.com/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/>
              <a:t>대체로 웹에디터들의 설치및 운영은 유사점도 많으나,  </a:t>
            </a:r>
            <a:r>
              <a:rPr b="1" lang="ko" sz="1100"/>
              <a:t>‘다른점’</a:t>
            </a:r>
            <a:r>
              <a:rPr lang="ko" sz="1100"/>
              <a:t>이 더  많으니, 관련 레퍼런스나 사용자들의 노하우들을 검색해서 직접 다루어야 한다.</a:t>
            </a:r>
            <a:br>
              <a:rPr lang="ko" sz="1100"/>
            </a:br>
            <a:r>
              <a:rPr lang="ko" sz="1100"/>
              <a:t>HTML, CSS, JavaScript  등에 대한 배경지식이 다소(or 많이) 필요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16075" y="3981649"/>
            <a:ext cx="1986500" cy="9669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50472" y="2908012"/>
            <a:ext cx="1687927" cy="9669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11563" y="2107575"/>
            <a:ext cx="1925576" cy="6675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16275" y="1017826"/>
            <a:ext cx="1855726" cy="11273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950648" y="198525"/>
            <a:ext cx="1986500" cy="1284398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225"/>
            <a:ext cx="8839199" cy="175484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filebrowserUploadUrl 적용하기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311700" y="885325"/>
            <a:ext cx="85206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CKEditor 를 사용하는 </a:t>
            </a:r>
            <a:r>
              <a:rPr b="1" lang="ko"/>
              <a:t>write.jsp</a:t>
            </a:r>
            <a:r>
              <a:rPr lang="ko"/>
              <a:t>  와 </a:t>
            </a:r>
            <a:r>
              <a:rPr b="1" lang="ko"/>
              <a:t>update.jsp</a:t>
            </a:r>
            <a:r>
              <a:rPr lang="ko"/>
              <a:t>  에 다음과 같이</a:t>
            </a:r>
            <a:br>
              <a:rPr lang="ko"/>
            </a:br>
            <a:r>
              <a:rPr lang="ko"/>
              <a:t>filebrowserUploadUrl  추가  (대소문자 주의)</a:t>
            </a: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3930875" y="3640525"/>
            <a:ext cx="4013700" cy="860400"/>
          </a:xfrm>
          <a:prstGeom prst="wedgeRoundRectCallout">
            <a:avLst>
              <a:gd fmla="val 13530" name="adj1"/>
              <a:gd fmla="val -99631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그냥 /fileUplaod.jsp  하면 안된다!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JavaScript 이므로 ContextPath 가 포함된 경로여야 한다.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filebrowserUploadUrl 적용 - 결과 확인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311700" y="1266325"/>
            <a:ext cx="85206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업로드 버튼은 생겼을 거다…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그러나 아직 동작은 안한다.</a:t>
            </a:r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325" y="2509025"/>
            <a:ext cx="5052325" cy="17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fileUpload.do 작성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업로드된 파일을 저장하고, 아래와 같이 response 해주면 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5950"/>
            <a:ext cx="8180875" cy="1373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FileUploadCommand.java  생성</a:t>
            </a:r>
            <a:endParaRPr/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125" y="3004325"/>
            <a:ext cx="7036874" cy="1114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3" name="Google Shape;31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304825"/>
            <a:ext cx="2191823" cy="1365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4" name="Google Shape;314;p45"/>
          <p:cNvSpPr/>
          <p:nvPr/>
        </p:nvSpPr>
        <p:spPr>
          <a:xfrm>
            <a:off x="5928775" y="2486675"/>
            <a:ext cx="1839900" cy="641400"/>
          </a:xfrm>
          <a:prstGeom prst="wedgeRoundRectCallout">
            <a:avLst>
              <a:gd fmla="val -33970" name="adj1"/>
              <a:gd fmla="val 7563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컨트롤러에 추가</a:t>
            </a:r>
            <a:endParaRPr/>
          </a:p>
        </p:txBody>
      </p:sp>
      <p:sp>
        <p:nvSpPr>
          <p:cNvPr id="315" name="Google Shape;315;p45"/>
          <p:cNvSpPr/>
          <p:nvPr/>
        </p:nvSpPr>
        <p:spPr>
          <a:xfrm>
            <a:off x="2510525" y="1304825"/>
            <a:ext cx="1839900" cy="641400"/>
          </a:xfrm>
          <a:prstGeom prst="wedgeRoundRectCallout">
            <a:avLst>
              <a:gd fmla="val -51170" name="adj1"/>
              <a:gd fmla="val 7640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Command 상속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FileUploadCommand</a:t>
            </a:r>
            <a:r>
              <a:rPr lang="ko"/>
              <a:t>.java 작성   - import</a:t>
            </a:r>
            <a:endParaRPr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62075" y="1064175"/>
            <a:ext cx="85206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COS 라이브러리와 Enumeartion 객체를 사용할 예정</a:t>
            </a:r>
            <a:endParaRPr/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56675"/>
            <a:ext cx="7997499" cy="18246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83100" y="64025"/>
            <a:ext cx="41271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FileUploadCommand.java 작성</a:t>
            </a:r>
            <a:endParaRPr sz="2400"/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6525"/>
            <a:ext cx="4489508" cy="24717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9" name="Google Shape;32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900" y="76200"/>
            <a:ext cx="4254501" cy="2589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0" name="Google Shape;33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899" y="2665200"/>
            <a:ext cx="3727399" cy="23848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7"/>
          <p:cNvSpPr/>
          <p:nvPr/>
        </p:nvSpPr>
        <p:spPr>
          <a:xfrm>
            <a:off x="292100" y="3891750"/>
            <a:ext cx="2527200" cy="1158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 코드 참조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FileUploadCommand.java 작성</a:t>
            </a:r>
            <a:r>
              <a:rPr lang="ko" sz="2400"/>
              <a:t> file part 의 name 들 추출</a:t>
            </a:r>
            <a:endParaRPr sz="2400"/>
          </a:p>
        </p:txBody>
      </p:sp>
      <p:sp>
        <p:nvSpPr>
          <p:cNvPr id="337" name="Google Shape;337;p48"/>
          <p:cNvSpPr txBox="1"/>
          <p:nvPr>
            <p:ph idx="1" type="body"/>
          </p:nvPr>
        </p:nvSpPr>
        <p:spPr>
          <a:xfrm>
            <a:off x="311700" y="809125"/>
            <a:ext cx="85206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궁금하지 않은가?  CKEditor 에서  어떠한 name 으로 보내는지?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일단 여기까지 진행했으면 확인해보자.  (실제 CKEditor 에서 파일 업로드 해보기)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콘솔에 뭐가 찍히는지 보자.</a:t>
            </a:r>
            <a:endParaRPr/>
          </a:p>
        </p:txBody>
      </p:sp>
      <p:pic>
        <p:nvPicPr>
          <p:cNvPr id="338" name="Google Shape;3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0725"/>
            <a:ext cx="8839198" cy="194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6624"/>
            <a:ext cx="9144001" cy="24162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9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fileUpload.jsp 작성 -  JSON response </a:t>
            </a:r>
            <a:endParaRPr/>
          </a:p>
        </p:txBody>
      </p:sp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823150" y="2095500"/>
            <a:ext cx="50091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← 이와 같은 형식의 response 만들기.</a:t>
            </a:r>
            <a:endParaRPr/>
          </a:p>
        </p:txBody>
      </p:sp>
      <p:pic>
        <p:nvPicPr>
          <p:cNvPr id="346" name="Google Shape;34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88" y="607625"/>
            <a:ext cx="31146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9"/>
          <p:cNvSpPr/>
          <p:nvPr/>
        </p:nvSpPr>
        <p:spPr>
          <a:xfrm>
            <a:off x="5654575" y="4368350"/>
            <a:ext cx="3323700" cy="643800"/>
          </a:xfrm>
          <a:prstGeom prst="wedgeRectCallout">
            <a:avLst>
              <a:gd fmla="val 184" name="adj1"/>
              <a:gd fmla="val -222802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주의 JSON 문자열을 만들때 property 는 반.드.시 쌍따옴표 “ ~ “ 으로 만들어주세요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오류   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JSON property 를 홀따옴표 (single quotation) 으로 하면 에러 남...</a:t>
            </a:r>
            <a:endParaRPr/>
          </a:p>
        </p:txBody>
      </p:sp>
      <p:pic>
        <p:nvPicPr>
          <p:cNvPr id="354" name="Google Shape;3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7625"/>
            <a:ext cx="8520600" cy="114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확인해보자</a:t>
            </a:r>
            <a:endParaRPr/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175" y="1337500"/>
            <a:ext cx="1845404" cy="31175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1" name="Google Shape;36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00" y="1413700"/>
            <a:ext cx="2710934" cy="3117574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2" name="Google Shape;36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7595" y="1340129"/>
            <a:ext cx="1404125" cy="328479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이번시간 학습 목표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기존의 게시판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/>
              <a:t>+ </a:t>
            </a:r>
            <a:r>
              <a:rPr b="1" lang="ko" sz="2400">
                <a:solidFill>
                  <a:srgbClr val="0000FF"/>
                </a:solidFill>
              </a:rPr>
              <a:t>CKEditor</a:t>
            </a:r>
            <a:r>
              <a:rPr lang="ko" sz="2400">
                <a:solidFill>
                  <a:srgbClr val="0000FF"/>
                </a:solidFill>
              </a:rPr>
              <a:t> 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/>
              <a:t>+ 이미지파일 업로드 (</a:t>
            </a:r>
            <a:r>
              <a:rPr b="1" lang="ko" sz="2400">
                <a:solidFill>
                  <a:srgbClr val="0000FF"/>
                </a:solidFill>
              </a:rPr>
              <a:t>cos</a:t>
            </a:r>
            <a:r>
              <a:rPr lang="ko" sz="2400"/>
              <a:t> 라이브러리 사용)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에 저장된 형태</a:t>
            </a:r>
            <a:endParaRPr/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202815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옵션에 대해 탐구하고 도전해보기</a:t>
            </a:r>
            <a:endParaRPr/>
          </a:p>
        </p:txBody>
      </p:sp>
      <p:sp>
        <p:nvSpPr>
          <p:cNvPr id="374" name="Google Shape;374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여기까지 CKEditor 를 장착하고, 이미지 파일 업로드까지 해보았습니다.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CKEditor 는 그 밖에도 다양한 옵션과 플러그인 등을 제공하며, </a:t>
            </a:r>
            <a:br>
              <a:rPr lang="ko"/>
            </a:br>
            <a:br>
              <a:rPr lang="ko"/>
            </a:br>
            <a:r>
              <a:rPr lang="ko"/>
              <a:t>CKFinder 등을 통해 다양한 파일 다루는 기능들이 있습니다.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드래드 &amp; 드롭으로 추가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파일 , 폴더 관리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간단한 이미지 편집기능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FTP, cloud 등 지원.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기타 CKEditor 파일 업로딩 관련 참조</a:t>
            </a:r>
            <a:endParaRPr/>
          </a:p>
        </p:txBody>
      </p:sp>
      <p:sp>
        <p:nvSpPr>
          <p:cNvPr id="380" name="Google Shape;380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File Manager Integration</a:t>
            </a:r>
            <a:br>
              <a:rPr lang="ko"/>
            </a:br>
            <a:r>
              <a:rPr lang="ko" sz="1000" u="sng">
                <a:solidFill>
                  <a:schemeClr val="hlink"/>
                </a:solidFill>
                <a:hlinkClick r:id="rId4"/>
              </a:rPr>
              <a:t>File Browser API - Creating a Custom File Manager</a:t>
            </a:r>
            <a:br>
              <a:rPr lang="ko"/>
            </a:br>
            <a:r>
              <a:rPr lang="ko" sz="1000" u="sng">
                <a:solidFill>
                  <a:schemeClr val="hlink"/>
                </a:solidFill>
                <a:hlinkClick r:id="rId5"/>
              </a:rPr>
              <a:t>File Upload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6"/>
              </a:rPr>
              <a:t>http://hybrid1006.tistory.com/entry/CKEditor-%EC%82%AC%EC%9A%A9-%EB%B0%8F-%ED%8C%8C%EC%9D%BC-%EC%97%85%EB%A1%9C%EB%93%9C-%EC%A0%81%EC%9A%A9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7"/>
              </a:rPr>
              <a:t>http://zzznara2.tistory.com/443</a:t>
            </a:r>
            <a:br>
              <a:rPr lang="ko"/>
            </a:br>
            <a:r>
              <a:rPr lang="ko" sz="1000" u="sng">
                <a:solidFill>
                  <a:schemeClr val="hlink"/>
                </a:solidFill>
                <a:hlinkClick r:id="rId8"/>
              </a:rPr>
              <a:t>ckeditor 4.9 이상 file upload 이슈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68825"/>
            <a:ext cx="51711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 &amp;</a:t>
            </a:r>
            <a:r>
              <a:rPr lang="ko"/>
              <a:t>준비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56125" y="1190125"/>
            <a:ext cx="7248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JSPEX_WebEditor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기존 게시판 </a:t>
            </a:r>
            <a:r>
              <a:rPr lang="ko"/>
              <a:t>프로젝트 에서 복사후 새로운 프로젝트 생성</a:t>
            </a:r>
            <a:br>
              <a:rPr lang="ko"/>
            </a:br>
            <a:r>
              <a:rPr lang="ko"/>
              <a:t>동작 확인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CKEditor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2885700" cy="1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WYSIWIG 웹 에디터 중 하나.   </a:t>
            </a:r>
            <a:br>
              <a:rPr lang="ko"/>
            </a:br>
            <a:r>
              <a:rPr lang="ko"/>
              <a:t>세계적으로 가장 널리 쓰임.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331025" y="1166300"/>
            <a:ext cx="45537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u="sng">
                <a:solidFill>
                  <a:schemeClr val="hlink"/>
                </a:solidFill>
                <a:hlinkClick r:id="rId3"/>
              </a:rPr>
              <a:t>홈 ckeditor.com</a:t>
            </a:r>
            <a:r>
              <a:rPr lang="ko"/>
              <a:t>,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u="sng">
                <a:solidFill>
                  <a:schemeClr val="hlink"/>
                </a:solidFill>
                <a:hlinkClick r:id="rId4"/>
              </a:rPr>
              <a:t>CKEditor4 홈</a:t>
            </a:r>
            <a:r>
              <a:rPr lang="ko"/>
              <a:t>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CKEditor 4.x 다운로드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u="sng">
                <a:solidFill>
                  <a:schemeClr val="hlink"/>
                </a:solidFill>
                <a:hlinkClick r:id="rId6"/>
              </a:rPr>
              <a:t>CKEditor4 Doc</a:t>
            </a:r>
            <a:r>
              <a:rPr lang="ko"/>
              <a:t>,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u="sng">
                <a:solidFill>
                  <a:schemeClr val="hlink"/>
                </a:solidFill>
                <a:hlinkClick r:id="rId7"/>
              </a:rPr>
              <a:t>Developer Guide</a:t>
            </a:r>
            <a:r>
              <a:rPr lang="ko"/>
              <a:t>  ← 개발자 주목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CKEditor SDK</a:t>
            </a:r>
            <a:r>
              <a:rPr lang="ko"/>
              <a:t>  ← 개발자 주목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CKEditor  document  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20075" y="2647300"/>
            <a:ext cx="1583100" cy="11166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document를 늘 참조해야 한다.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28171" l="0" r="9181" t="0"/>
          <a:stretch/>
        </p:blipFill>
        <p:spPr>
          <a:xfrm>
            <a:off x="98525" y="1266325"/>
            <a:ext cx="1626191" cy="707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26761" t="0"/>
          <a:stretch/>
        </p:blipFill>
        <p:spPr>
          <a:xfrm>
            <a:off x="1896850" y="1300513"/>
            <a:ext cx="1282525" cy="32343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5744" y="1266319"/>
            <a:ext cx="1682700" cy="2497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4" name="Google Shape;114;p19"/>
          <p:cNvCxnSpPr/>
          <p:nvPr/>
        </p:nvCxnSpPr>
        <p:spPr>
          <a:xfrm flipH="1">
            <a:off x="3048200" y="2798375"/>
            <a:ext cx="400500" cy="66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 rot="10800000">
            <a:off x="472925" y="1727575"/>
            <a:ext cx="1340100" cy="45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4650" y="445021"/>
            <a:ext cx="3865174" cy="13553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7" name="Google Shape;117;p19"/>
          <p:cNvCxnSpPr/>
          <p:nvPr/>
        </p:nvCxnSpPr>
        <p:spPr>
          <a:xfrm flipH="1">
            <a:off x="4611400" y="899950"/>
            <a:ext cx="1589700" cy="137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4663925" y="932800"/>
            <a:ext cx="1911600" cy="171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19" name="Google Shape;11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0844" y="2800000"/>
            <a:ext cx="3630757" cy="177612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0" name="Google Shape;120;p19"/>
          <p:cNvCxnSpPr/>
          <p:nvPr/>
        </p:nvCxnSpPr>
        <p:spPr>
          <a:xfrm rot="10800000">
            <a:off x="4631200" y="2916725"/>
            <a:ext cx="807900" cy="17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CKEditor 다운로드 및 기본 세팅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479525" y="1484575"/>
            <a:ext cx="46836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CKEditor Quick Start Guide</a:t>
            </a:r>
            <a:r>
              <a:rPr lang="ko"/>
              <a:t> : 기본설치 가이드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지금부터는 이를 기반으로 하여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 합니다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625" y="2661625"/>
            <a:ext cx="7582774" cy="22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CKEditor 다운로드 및 기본 세팅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64100" y="1266325"/>
            <a:ext cx="85206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CKEditor 4.x 다운로드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00" y="1740625"/>
            <a:ext cx="2197250" cy="309807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1"/>
          <p:cNvSpPr txBox="1"/>
          <p:nvPr/>
        </p:nvSpPr>
        <p:spPr>
          <a:xfrm>
            <a:off x="3464025" y="1408625"/>
            <a:ext cx="3118800" cy="474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2019/10  현재 최신버젼 v4.13.x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