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PT Sans Narrow"/>
      <p:regular r:id="rId45"/>
      <p:bold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PTSansNarrow-bold.fntdata"/><Relationship Id="rId45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73341404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73341404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73341404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73341404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73341404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73341404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efad270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efad270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e097261f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e097261f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e097261f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e097261f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int curPage = 1;   // 현재 페이지 (디폴트 1 page)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현재 몇 페이지인지 parameter 받아오기 + 검증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pageParam = request.getParameter("page");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if(pageParam != null &amp;&amp; !pageParam.trim().equals("")){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try{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// 1이상의 자연수 이어야 한다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int p = Integer.parseInt(pageParam);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if(p &gt; 0) curPage = 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 catch(NumberFormatException e){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// page parameter 오류는 별도의 exception 처리 안함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 // end 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faefcee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faefcee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쿼리문 준비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[페이징] 구현시는 아래 쿼리는 필요없다.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//String sql_select = "SELECT * FROM test_write ORDER BY wr_id DESC";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페이징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쿼리: 글 목록 전체 개수 가져오기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sql_count_all = "SELECT COUNT(*) FROM test_write";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쿼리: fromRow 부터 pageRows 만큼 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sql_select_from_row = "SELECT * FROM " +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"(SELECT ROWNUM AS RNUM, T.* FROM (SELECT * FROM test_write ORDER BY wr_uid DESC) T) " +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"WHERE RNUM &gt;= ? AND RNUM &lt; ?";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int cnt = 0;   // 글 목록 전체의 개수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페이징 관련 세팅 값들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int writePages = 10;    // 한 [페이징] 에 몇개의 '페이지'를 표현할 것인가?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int pageRows = 8;   // 한 '페이지'에 몇개의 글을 리스트 할것인가?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int totalPage = 0; //총 몇 '페이지' 분량인가?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73341404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73341404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e097261f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e097261f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try{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Class.forName(driver);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out.println("드라이버 로딩 성공" + "&lt;br&gt;");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conn = DriverManager.getConnection(url, uid, upw);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out.println("conn 성공" + "&lt;br&gt;");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pstmt = conn.prepareStatement(sql_count_all);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rs = pstmt.executeQuery();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if(rs.next())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cnt = rs.getInt(1);  // 전체 개수 구하기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rs.close();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pstmt.close();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totalPage = (int)Math.ceil(cnt / (double)pageRows); //총 몇 페이지 분량인가?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int fromRow = (curPage - 1) * pageRows + 1;	// 몇번째 row 부터?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pstmt = conn.prepareStatement(sql_select_from_row);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pstmt.setInt(1, fromRow);    // 몇번째 row 부터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pstmt.setInt(2, fromRow + pageRows);  // 몇번째 row 전까지?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rs = pstmt.executeQuery();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efad270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efad270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&lt;title&gt;목록 &lt;%= curPage %&gt;페이지&lt;/title&gt; &lt;!-- 현재 페이지 표시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table { width: 100%;}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table, th, td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border: 1px solid black;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border-collapse: collapse;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&lt;hr&gt;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&lt;h2&gt;리스트 &lt;%= curPage %&gt;페이지 &lt;/h2&gt; &lt;!-- 현재 페이지 표시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&lt;h4&gt;총 &lt;%= cnt %&gt;개&lt;/h4&gt; &lt;!-- 전체 글 개수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&lt;table&gt;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&lt;th&gt;row&lt;/th&gt;  &lt;!-- 줄번호와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&lt;th&gt;ID&lt;/th&gt;   &lt;!-- wr_id값 출력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&lt;th&gt;제목&lt;/th&gt;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&lt;th&gt;작성자&lt;/th&gt;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&lt;th&gt;조회수&lt;/th&gt;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&lt;th&gt;등록일&lt;/th&gt;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&lt;/tr&gt;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e761b01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e761b01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e097261f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e097261f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while(rs.next()){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out.print("&lt;tr&gt;");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int rnum = rs.getInt("rnum");   // rownum 을 받아온다.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int id = rs.getInt("wr_id");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String subject = rs.getString("wr_subject");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String name = rs.getString("wr_name");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int viewcnt = rs.getInt("wr_viewcnt");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Date d = rs.getDate("wr_regdate");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Time t = rs.getTime("wr_regdate");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String regdate = "";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if(d != null)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regdate = new SimpleDateFormat("yyyy-MM-dd").format(d) + " 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		+ new SimpleDateFormat("hh:mm:ss").format(t);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out.println("&lt;td&gt;" + rnum + "&lt;/td&gt;");  //  rownum 을 찍어 주자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out.println("&lt;td&gt;" + id + "&lt;/td&gt;");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out.println("&lt;td&gt;&lt;a href='view.jsp?id=" + id + "'&gt;" + subject + "&lt;/a&gt;&lt;/td&gt;");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out.println("&lt;td&gt;" + name + "&lt;/td&gt;");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out.println("&lt;td&gt;" + viewcnt + "&lt;/td&gt;");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out.println("&lt;td&gt;" + regdate + "&lt;/td&gt;");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out.print("&lt;/tr&gt;");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 // end while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%&gt;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73341404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73341404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e097261f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e097261f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e097261f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e097261f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faefcee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bfaefcee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&lt;%--페이징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&lt;jsp:include page="pagination.jsp"&gt;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&lt;jsp:param value="&lt;%= writePages %&gt;" name="writePages"/&gt;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&lt;jsp:param value="&lt;%= totalPage %&gt;" name="totalPage"/&gt;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&lt;jsp:param value="&lt;%= curPage %&gt;" name="curPage"/&gt;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&lt;/jsp:include&gt;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bf7fb92d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bf7fb92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한페이징에 표시될 페이지수 --&gt; writePages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총 페이지수 --&gt; totalPage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현재 페이지 --&gt; curPage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int writePages = Integer.parseInt(request.getParameter("writePages"));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int totalPage = Integer.parseInt(request.getParameter("totalPage"));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int curPage = Integer.parseInt(request.getParameter("curPage"));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※ 사실 위 단계에서도 파라미터 검증 필요하다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위 url에 추가로 붙어야 할 것들.  (옵션)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add = request.getParameter("add");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if(add == null){ add = "";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페이징 버튼 링크 url 주소에 넣을 문자열 준비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url = request.getRequestURL().toString() + "?page=";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str = "";   // 최종적으로 페이징에 나타날 HTML 문자열 &lt;li&gt; 태그로 구성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페이징에 보여질 숫자들 (시작숫자 start_page ~ 끝숫자 end_page)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int start_page = ( ( (int)( (curPage - 1 ) / writePages ) ) * writePages ) + 1;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int end_page = start_page + writePages - 1;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if (end_page &gt;= totalPage){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	end_page = totalPage;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//■ &lt;&lt; 표시 여부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if(curPage &gt; 1){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str += "&lt;li&gt;&lt;a href='" + url + "1" +  add + "' class='tooltip-top' title='처음'&gt;&lt;i class='fa fa-angle-double-left'&gt;&lt;/i&gt;&lt;/a&gt;&lt;/li&gt;\n";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	//■  &lt; 표시 여부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if (start_page &gt; 1)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	str += "&lt;li&gt;&lt;a href='" + url + (start_page - 1) + add + "' class='tooltip-top' title='이전'&gt;&lt;i class='fa fa-angle-left'&gt;&lt;/i&gt;&lt;/a&gt;&lt;/li&gt;\n";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//■  페이징 안의 '숫자' 표시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if (totalPage &gt; 1)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    for (int k = start_page; k &lt;= end_page; k++)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        if (curPage != 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            str += "&lt;li&gt;&lt;a href='" + url + k + add + "'&gt;" + k + "&lt;/a&gt;&lt;/li&gt;\n";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        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            str += "&lt;li&gt;&lt;a href='#' class='active tooltip-top' title='현재페이지'&gt;" + k + "&lt;/a&gt;&lt;/li&gt;\n";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//■ &gt; 표시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if (totalPage &gt; end_page){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	str += "&lt;li&gt;&lt;a href='" + url + (end_page + 1) + add + "' class='tooltip-top' title='다음'&gt;&lt;i class='fa fa-angle-right'&gt;&lt;/i&gt;&lt;/a&gt;&lt;/li&gt;\n";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//■ &gt;&gt; 표시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if (curPage &lt; totalPage)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str += "&lt;li&gt;&lt;a href='" + url + totalPage + add + "' class='tooltip-top' title='맨끝'&gt;&lt;i class='fa fa-angle-double-right'&gt;&lt;/i&gt;&lt;/a&gt;&lt;/li&gt;\n";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&lt;!-- top nav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&lt;div class="center"&gt;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&lt;ul class="pagination"&gt;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&lt;%= str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&lt;/ul&gt;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73341404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73341404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bf7fb92d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bf7fb92d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&lt;!-- 페이징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name="viewport" content="width=device-width, initial-scale=1"&gt;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&lt;link rel="stylesheet" type="text/css" href="CSS/common.css"/&gt;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&lt;script src="https://kit.fontawesome.com/bb29575d31.js"&gt;&lt;/script&gt;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73341404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73341404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.center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text-align: center;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ul.pagination{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list-style-type:none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ul.pagination li{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display: inline-block;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ul.pagination a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color: black;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float: left;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padding: 4px 8px;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text-decoration: none;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transition: background-color .3s;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/* border: 1px solid #ddd;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/* margin: 0 4px;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margin: 0px;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ul.pagination a.active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background-color: #4CAF50;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color: white;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border: 1px solid #4CAF50;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ul.pagination a:hover:not(.active) {background-color: #ddd;}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e097261f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e097261f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e761b01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e761b01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e097261f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e097261f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e097261f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e097261f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e097261f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e097261f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e097261f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e097261f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int curPage = 1;  // 현재 페이지 (디폴트는 1 page)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현재 몇 페이지 인지 parameter 받아온다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pageParam = request.getParameter("page");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if(pageParam != null &amp;&amp; !pageParam.trim().equals("")){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try{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curPage = Integer.parseInt(pageParam);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 catch (NumberFormatException e){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// page parameter 오류는 별도의 exception 처리는 안함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 // end 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e097261f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e097261f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e097261f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e097261f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e097261f5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e097261f5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e097261f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e097261f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e097261f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e097261f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ROWNUM, ROWID, wr_id FROM test_write WHERE ROWNUM &lt; 5;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ROWNUM, ROWID, wr_id FROM test_write WHERE ROWNUM &lt; 5 ORDER BY wr_id DESC;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e097261f5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e097261f5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73341404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73341404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e097261f5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e097261f5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e761b01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e761b01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 기존의 테이블 두배로 늘리기 쿼리 : 레코드들을 그대로 복사해서 insert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 INTO test_write(wr_id, wr_subject, wr_content, wr_name, wr_viewcnt)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test_write_seq.nextval, wr_subject, wr_content, wr_name, wr_viewcnt FROM test_write;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64229fbc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64229fb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e097261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e097261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097261f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e097261f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efad270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efad270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Pagination (페이징)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ver. </a:t>
            </a:r>
            <a:r>
              <a:rPr b="1" lang="ko">
                <a:solidFill>
                  <a:srgbClr val="0000FF"/>
                </a:solidFill>
              </a:rPr>
              <a:t>test_write</a:t>
            </a:r>
            <a:r>
              <a:rPr lang="ko">
                <a:solidFill>
                  <a:srgbClr val="0000FF"/>
                </a:solidFill>
              </a:rPr>
              <a:t> </a:t>
            </a:r>
            <a:r>
              <a:rPr lang="ko"/>
              <a:t>테이블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ROWNUM - </a:t>
            </a:r>
            <a:endParaRPr sz="2400"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266325"/>
            <a:ext cx="8520600" cy="1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몇번째(fromRow) 부터 몇개(pageRows)   을 구현하기 위해서는 SELECT 로 추출하는 ROW 들에 순서대로 번호가 있어야 한다.  오라클에서는 </a:t>
            </a:r>
            <a:r>
              <a:rPr b="1" lang="ko"/>
              <a:t>ROWNUM </a:t>
            </a:r>
            <a:r>
              <a:rPr lang="ko"/>
              <a:t> 이라는 객체를 사용.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-- ROWNUM 출력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lang="ko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ROWNUM</a:t>
            </a:r>
            <a: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, wr_name </a:t>
            </a:r>
            <a:r>
              <a:rPr b="1" lang="ko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test_write;</a:t>
            </a:r>
            <a:endParaRPr b="1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145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145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-- ROWNUM : 1 부터 5개 추출 (1페이지)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lang="ko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ROWNUM</a:t>
            </a:r>
            <a: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ko">
                <a:latin typeface="Arial"/>
                <a:ea typeface="Arial"/>
                <a:cs typeface="Arial"/>
                <a:sym typeface="Arial"/>
              </a:rPr>
              <a:t>wr_name </a:t>
            </a:r>
            <a:r>
              <a:rPr b="1" lang="ko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1" lang="ko">
                <a:latin typeface="Arial"/>
                <a:ea typeface="Arial"/>
                <a:cs typeface="Arial"/>
                <a:sym typeface="Arial"/>
              </a:rPr>
              <a:t>test_write</a:t>
            </a:r>
            <a:endParaRPr b="1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1" lang="ko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ROWNUM </a:t>
            </a:r>
            <a: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&gt;= 1 </a:t>
            </a:r>
            <a:r>
              <a:rPr b="1" lang="ko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ko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ROWNUM </a:t>
            </a:r>
            <a: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&lt; 1 + 5;</a:t>
            </a:r>
            <a:endParaRPr b="1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145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6631925" y="2797025"/>
            <a:ext cx="2123100" cy="1061400"/>
          </a:xfrm>
          <a:prstGeom prst="wedgeRectCallout">
            <a:avLst>
              <a:gd fmla="val -98968" name="adj1"/>
              <a:gd fmla="val 88162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만약 한 페이지에 5 개 row 를 출력한다면 다음과 같이 하면 된다.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875" y="562975"/>
            <a:ext cx="1389375" cy="3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ROWNUM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266325"/>
            <a:ext cx="85206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 페이지도 나올까?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-- ROWNUM : 6 부터 5개 추출 (2페이지)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lang="ko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ROWNUM</a:t>
            </a:r>
            <a: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, wr_name </a:t>
            </a:r>
            <a:r>
              <a:rPr b="1" lang="ko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test_write</a:t>
            </a:r>
            <a:endParaRPr b="1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1" lang="ko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ROWNUM </a:t>
            </a:r>
            <a: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&gt;= 6 </a:t>
            </a:r>
            <a:r>
              <a:rPr b="1" lang="ko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ko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ROWNUM </a:t>
            </a:r>
            <a: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&lt; 6 + 5;</a:t>
            </a:r>
            <a:endParaRPr b="1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558225" y="3814775"/>
            <a:ext cx="7791900" cy="99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ROWNUM 은 SELECT 가 끝나고 나서 부여되는 오라클 객체 라고 보면 된다.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ROWNUM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885325"/>
            <a:ext cx="8520600" cy="24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00FF"/>
                </a:solidFill>
              </a:rPr>
              <a:t>SELECT </a:t>
            </a:r>
            <a:r>
              <a:rPr lang="ko"/>
              <a:t>* </a:t>
            </a:r>
            <a:r>
              <a:rPr lang="ko">
                <a:solidFill>
                  <a:srgbClr val="9900FF"/>
                </a:solidFill>
              </a:rPr>
              <a:t>FROM </a:t>
            </a:r>
            <a:r>
              <a:rPr lang="ko"/>
              <a:t> </a:t>
            </a:r>
            <a:br>
              <a:rPr lang="ko"/>
            </a:br>
            <a:r>
              <a:rPr lang="ko"/>
              <a:t>(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00FF"/>
                </a:solidFill>
              </a:rPr>
              <a:t>      SELECT</a:t>
            </a:r>
            <a:r>
              <a:rPr lang="ko"/>
              <a:t> ROWNUM </a:t>
            </a:r>
            <a:r>
              <a:rPr lang="ko">
                <a:solidFill>
                  <a:srgbClr val="9900FF"/>
                </a:solidFill>
              </a:rPr>
              <a:t>AS </a:t>
            </a:r>
            <a:r>
              <a:rPr lang="ko"/>
              <a:t>RNUM, </a:t>
            </a:r>
            <a:r>
              <a:rPr b="1" lang="ko">
                <a:solidFill>
                  <a:srgbClr val="0000FF"/>
                </a:solidFill>
              </a:rPr>
              <a:t>T</a:t>
            </a:r>
            <a:r>
              <a:rPr lang="ko"/>
              <a:t>.* </a:t>
            </a:r>
            <a:br>
              <a:rPr lang="ko"/>
            </a:br>
            <a:r>
              <a:rPr lang="ko"/>
              <a:t>      </a:t>
            </a:r>
            <a:r>
              <a:rPr lang="ko">
                <a:solidFill>
                  <a:srgbClr val="9900FF"/>
                </a:solidFill>
              </a:rPr>
              <a:t>FROM </a:t>
            </a:r>
            <a:r>
              <a:rPr lang="ko"/>
              <a:t>(</a:t>
            </a:r>
            <a:r>
              <a:rPr lang="ko">
                <a:solidFill>
                  <a:srgbClr val="9900FF"/>
                </a:solidFill>
              </a:rPr>
              <a:t>SELECT</a:t>
            </a:r>
            <a:r>
              <a:rPr lang="ko"/>
              <a:t> * </a:t>
            </a:r>
            <a:r>
              <a:rPr lang="ko">
                <a:solidFill>
                  <a:srgbClr val="9900FF"/>
                </a:solidFill>
              </a:rPr>
              <a:t>FROM </a:t>
            </a:r>
            <a:r>
              <a:rPr lang="ko"/>
              <a:t>test_write </a:t>
            </a:r>
            <a:r>
              <a:rPr lang="ko">
                <a:solidFill>
                  <a:srgbClr val="9900FF"/>
                </a:solidFill>
              </a:rPr>
              <a:t>ORDER BY</a:t>
            </a:r>
            <a:r>
              <a:rPr lang="ko"/>
              <a:t> wr_id </a:t>
            </a:r>
            <a:r>
              <a:rPr lang="ko">
                <a:solidFill>
                  <a:srgbClr val="9900FF"/>
                </a:solidFill>
              </a:rPr>
              <a:t>DESC</a:t>
            </a:r>
            <a:r>
              <a:rPr lang="ko"/>
              <a:t>) </a:t>
            </a:r>
            <a:r>
              <a:rPr b="1" lang="ko">
                <a:solidFill>
                  <a:srgbClr val="0000FF"/>
                </a:solidFill>
              </a:rPr>
              <a:t>T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)</a:t>
            </a:r>
            <a:br>
              <a:rPr lang="ko"/>
            </a:br>
            <a:r>
              <a:rPr lang="ko">
                <a:solidFill>
                  <a:srgbClr val="9900FF"/>
                </a:solidFill>
              </a:rPr>
              <a:t>WHERE </a:t>
            </a:r>
            <a:r>
              <a:rPr lang="ko"/>
              <a:t>RNUM &gt;= 6 </a:t>
            </a:r>
            <a:r>
              <a:rPr lang="ko">
                <a:solidFill>
                  <a:srgbClr val="9900FF"/>
                </a:solidFill>
              </a:rPr>
              <a:t>AND </a:t>
            </a:r>
            <a:r>
              <a:rPr lang="ko"/>
              <a:t>RNUM &lt; 6 + 5;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875" y="3424525"/>
            <a:ext cx="75438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list.jsp 에서 pagination.jsp 를 include 하는 구조 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578650" y="1494725"/>
            <a:ext cx="52536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지금 list.jsp 를 서버에서 돌리면 그 많은 목록들이 한 페이지에 보일 것이다.</a:t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076225"/>
            <a:ext cx="2592460" cy="3686276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list.jsp 에 page parameter  추가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페이징을 하려면 list.jsp 에  몇페이지를 보여줄지 에 대한 parameter 가 필요하다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list.jsp?</a:t>
            </a:r>
            <a:r>
              <a:rPr lang="ko">
                <a:solidFill>
                  <a:srgbClr val="0000FF"/>
                </a:solidFill>
              </a:rPr>
              <a:t>page</a:t>
            </a:r>
            <a:r>
              <a:rPr lang="ko"/>
              <a:t>=2     </a:t>
            </a:r>
            <a:br>
              <a:rPr lang="ko"/>
            </a:br>
            <a:r>
              <a:rPr lang="ko"/>
              <a:t>list.jsp?</a:t>
            </a:r>
            <a:r>
              <a:rPr lang="ko">
                <a:solidFill>
                  <a:srgbClr val="0000FF"/>
                </a:solidFill>
              </a:rPr>
              <a:t>page</a:t>
            </a:r>
            <a:r>
              <a:rPr lang="ko"/>
              <a:t>=10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..   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list.jsp 에 page parameter  추가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00" y="695225"/>
            <a:ext cx="6799939" cy="38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619025"/>
            <a:ext cx="9144001" cy="402894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list.jsp - 서두에 페이징 관련 변수 세팅</a:t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0925" y="1808650"/>
            <a:ext cx="1389375" cy="3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list.jsp : 전체 글 개수및 페이지 목록구하기</a:t>
            </a:r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432775" y="1248425"/>
            <a:ext cx="82395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기존 list.jsp 에서 &lt;body&gt; 안에 있던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try { 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블럭을 잘라내고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&lt;!DOCTYPE html&gt; 위로 올립니다.  (잘 ~ 짤라서 올여야 합니다.)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0"/>
            <a:ext cx="63841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list.jsp :  &lt;!DOTTYPE &gt;  &lt;table&gt; 초반까지..</a:t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000025"/>
            <a:ext cx="3947077" cy="39148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/>
          <p:nvPr/>
        </p:nvSpPr>
        <p:spPr>
          <a:xfrm>
            <a:off x="4840150" y="1570950"/>
            <a:ext cx="3332700" cy="1511100"/>
          </a:xfrm>
          <a:prstGeom prst="wedgeRectCallout">
            <a:avLst>
              <a:gd fmla="val -60948" name="adj1"/>
              <a:gd fmla="val -34778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현재페이지 (curPage) 정보를 &lt;title&gt; 과 &lt;h2&gt; 에 보여주고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목록 개수도 (cnt) 도 보여주자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000" y="608516"/>
            <a:ext cx="6198876" cy="366940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1593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00FF"/>
                </a:solidFill>
              </a:rPr>
              <a:t>[페이징]</a:t>
            </a:r>
            <a:r>
              <a:rPr lang="ko"/>
              <a:t> 구현시 고려할 요소들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961525"/>
            <a:ext cx="1690200" cy="13137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 </a:t>
            </a:r>
            <a:r>
              <a:rPr lang="ko">
                <a:solidFill>
                  <a:srgbClr val="0000FF"/>
                </a:solidFill>
              </a:rPr>
              <a:t>‘페이지’</a:t>
            </a:r>
            <a:r>
              <a:rPr lang="ko"/>
              <a:t>당 몇개의 글목록을 나타낼 것인가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76200" y="4167275"/>
            <a:ext cx="4084200" cy="800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한 </a:t>
            </a:r>
            <a:r>
              <a:rPr b="1" lang="ko" sz="18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[페이징]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당 몇개의 페이지를 표현할 것인가?</a:t>
            </a:r>
            <a:endParaRPr sz="1800"/>
          </a:p>
        </p:txBody>
      </p:sp>
      <p:sp>
        <p:nvSpPr>
          <p:cNvPr id="76" name="Google Shape;76;p14"/>
          <p:cNvSpPr/>
          <p:nvPr/>
        </p:nvSpPr>
        <p:spPr>
          <a:xfrm>
            <a:off x="2355000" y="1599450"/>
            <a:ext cx="381000" cy="16674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4"/>
          <p:cNvCxnSpPr>
            <a:stCxn id="74" idx="2"/>
            <a:endCxn id="76" idx="1"/>
          </p:cNvCxnSpPr>
          <p:nvPr/>
        </p:nvCxnSpPr>
        <p:spPr>
          <a:xfrm flipH="1" rot="-5400000">
            <a:off x="1677000" y="1755025"/>
            <a:ext cx="157800" cy="1198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4"/>
          <p:cNvSpPr/>
          <p:nvPr/>
        </p:nvSpPr>
        <p:spPr>
          <a:xfrm rot="-5400000">
            <a:off x="5938775" y="2649800"/>
            <a:ext cx="243600" cy="32964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4"/>
          <p:cNvCxnSpPr>
            <a:stCxn id="75" idx="3"/>
            <a:endCxn id="78" idx="1"/>
          </p:cNvCxnSpPr>
          <p:nvPr/>
        </p:nvCxnSpPr>
        <p:spPr>
          <a:xfrm flipH="1" rot="10800000">
            <a:off x="4160400" y="4419875"/>
            <a:ext cx="1900200" cy="14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4"/>
          <p:cNvSpPr/>
          <p:nvPr/>
        </p:nvSpPr>
        <p:spPr>
          <a:xfrm>
            <a:off x="6597100" y="223625"/>
            <a:ext cx="2334300" cy="707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‘페이지’ </a:t>
            </a:r>
            <a:r>
              <a:rPr lang="ko"/>
              <a:t>와 </a:t>
            </a:r>
            <a:r>
              <a:rPr lang="ko">
                <a:solidFill>
                  <a:srgbClr val="9900FF"/>
                </a:solidFill>
              </a:rPr>
              <a:t>[페이징]</a:t>
            </a:r>
            <a:r>
              <a:rPr lang="ko"/>
              <a:t> 용어 구분 주의 해주세요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list.jsp :  목록 while(rs.next()) 부분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266325"/>
            <a:ext cx="2861700" cy="2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rownum 과 wr_id 를 같이 출력해봅시다.</a:t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816" y="1152425"/>
            <a:ext cx="5636985" cy="3686274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list.jsp  - 결과 확인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266325"/>
            <a:ext cx="4262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list.jsp 에서 바로 RunOnServer 하면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‘1’ 페이지 분량만큼 만 list 에 표시된다</a:t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974" y="301275"/>
            <a:ext cx="4157324" cy="45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/>
          <p:nvPr/>
        </p:nvSpPr>
        <p:spPr>
          <a:xfrm>
            <a:off x="1843500" y="2802275"/>
            <a:ext cx="2047200" cy="855600"/>
          </a:xfrm>
          <a:prstGeom prst="wedgeRectCallout">
            <a:avLst>
              <a:gd fmla="val 74380" name="adj1"/>
              <a:gd fmla="val -54763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빨간색 부분들 확인!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311700" y="445025"/>
            <a:ext cx="3884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list.jsp  - 결과 확인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266325"/>
            <a:ext cx="3803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list.jsp?</a:t>
            </a:r>
            <a:r>
              <a:rPr lang="ko">
                <a:solidFill>
                  <a:srgbClr val="0000FF"/>
                </a:solidFill>
              </a:rPr>
              <a:t>page</a:t>
            </a:r>
            <a:r>
              <a:rPr lang="ko"/>
              <a:t>=1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list.jsp?</a:t>
            </a:r>
            <a:r>
              <a:rPr lang="ko">
                <a:solidFill>
                  <a:srgbClr val="0000FF"/>
                </a:solidFill>
              </a:rPr>
              <a:t>page</a:t>
            </a:r>
            <a:r>
              <a:rPr lang="ko"/>
              <a:t>=10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page parameter 동작하는지 확인하자..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rownum 과 id 값 비교 꼭 확인</a:t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300" y="152400"/>
            <a:ext cx="456869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pagination.jsp 생성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3951850" y="1266325"/>
            <a:ext cx="4880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75" y="1190125"/>
            <a:ext cx="2009775" cy="3390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list.jsp - pagination.jsp 를 include</a:t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2949925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세가지 정보가 pagination 에 넘어가면 되는 것이다.</a:t>
            </a:r>
            <a:br>
              <a:rPr lang="ko"/>
            </a:br>
            <a:r>
              <a:rPr b="1" lang="ko"/>
              <a:t>writePages </a:t>
            </a:r>
            <a:r>
              <a:rPr lang="ko"/>
              <a:t>: 한 페이징에 몇개의 페이지가 표시되나?</a:t>
            </a:r>
            <a:br>
              <a:rPr lang="ko"/>
            </a:br>
            <a:r>
              <a:rPr b="1" lang="ko"/>
              <a:t>totalPage </a:t>
            </a:r>
            <a:r>
              <a:rPr lang="ko"/>
              <a:t>: 총 몇개의 페이지인가?</a:t>
            </a:r>
            <a:br>
              <a:rPr lang="ko"/>
            </a:br>
            <a:r>
              <a:rPr b="1" lang="ko"/>
              <a:t>curPage </a:t>
            </a:r>
            <a:r>
              <a:rPr lang="ko"/>
              <a:t>: 현재 페이지는 몇페이지인가?</a:t>
            </a: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00025"/>
            <a:ext cx="8571017" cy="18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pagination.jsp 작성</a:t>
            </a:r>
            <a:endParaRPr/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311700" y="3916950"/>
            <a:ext cx="8520600" cy="6522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하단 코드… 복사.    하고      코드 눈여겨 봅시다.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311700" y="445025"/>
            <a:ext cx="4485600" cy="12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여기까지 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페이징은 보인다.</a:t>
            </a:r>
            <a:endParaRPr/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311700" y="2026625"/>
            <a:ext cx="4665000" cy="25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list.jsp 를 RunOnServer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클릭해보면 페이징은 되고 있다는게 확인된다..</a:t>
            </a:r>
            <a:endParaRPr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125" y="93575"/>
            <a:ext cx="3129025" cy="4859024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list.jsp 에 CSS 첨부</a:t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311700" y="868925"/>
            <a:ext cx="85206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정상적으로 페이징 기능이 동작함을 확인했으면,  이제 CSS 만 입혀주면 </a:t>
            </a:r>
            <a:r>
              <a:rPr lang="ko"/>
              <a:t>된</a:t>
            </a:r>
            <a:r>
              <a:rPr lang="ko"/>
              <a:t>다.</a:t>
            </a:r>
            <a:endParaRPr/>
          </a:p>
        </p:txBody>
      </p:sp>
      <p:pic>
        <p:nvPicPr>
          <p:cNvPr id="262" name="Google Shape;2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025" y="1618425"/>
            <a:ext cx="7597397" cy="31327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CSS 파일에 추가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311700" y="1266325"/>
            <a:ext cx="2916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898" y="22275"/>
            <a:ext cx="4363704" cy="5143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type="title"/>
          </p:nvPr>
        </p:nvSpPr>
        <p:spPr>
          <a:xfrm>
            <a:off x="311700" y="445025"/>
            <a:ext cx="2999100" cy="18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 결과 확인</a:t>
            </a:r>
            <a:endParaRPr/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698" y="366525"/>
            <a:ext cx="5971076" cy="44721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00FF"/>
                </a:solidFill>
              </a:rPr>
              <a:t>[페이징]</a:t>
            </a:r>
            <a:r>
              <a:rPr lang="ko"/>
              <a:t> 고찰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00" y="3799450"/>
            <a:ext cx="51720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300" y="1228625"/>
            <a:ext cx="7611376" cy="8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180025" y="2490300"/>
            <a:ext cx="822900" cy="619200"/>
          </a:xfrm>
          <a:prstGeom prst="wedgeRoundRectCallout">
            <a:avLst>
              <a:gd fmla="val 62119" name="adj1"/>
              <a:gd fmla="val -137217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맨 첫 [페이징]</a:t>
            </a:r>
            <a:endParaRPr sz="1100"/>
          </a:p>
        </p:txBody>
      </p:sp>
      <p:sp>
        <p:nvSpPr>
          <p:cNvPr id="89" name="Google Shape;89;p15"/>
          <p:cNvSpPr/>
          <p:nvPr/>
        </p:nvSpPr>
        <p:spPr>
          <a:xfrm>
            <a:off x="1078225" y="2490300"/>
            <a:ext cx="822900" cy="619200"/>
          </a:xfrm>
          <a:prstGeom prst="wedgeRoundRectCallout">
            <a:avLst>
              <a:gd fmla="val 31489" name="adj1"/>
              <a:gd fmla="val -141372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이전</a:t>
            </a:r>
            <a:br>
              <a:rPr lang="ko" sz="1100"/>
            </a:br>
            <a:r>
              <a:rPr lang="ko" sz="1100"/>
              <a:t>[페이징]</a:t>
            </a:r>
            <a:endParaRPr sz="1100"/>
          </a:p>
        </p:txBody>
      </p:sp>
      <p:sp>
        <p:nvSpPr>
          <p:cNvPr id="90" name="Google Shape;90;p15"/>
          <p:cNvSpPr/>
          <p:nvPr/>
        </p:nvSpPr>
        <p:spPr>
          <a:xfrm>
            <a:off x="3468050" y="2490300"/>
            <a:ext cx="822900" cy="619200"/>
          </a:xfrm>
          <a:prstGeom prst="wedgeRoundRectCallout">
            <a:avLst>
              <a:gd fmla="val 31489" name="adj1"/>
              <a:gd fmla="val -141372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현재 ‘페이지’</a:t>
            </a:r>
            <a:endParaRPr sz="1100"/>
          </a:p>
        </p:txBody>
      </p:sp>
      <p:sp>
        <p:nvSpPr>
          <p:cNvPr id="91" name="Google Shape;91;p15"/>
          <p:cNvSpPr/>
          <p:nvPr/>
        </p:nvSpPr>
        <p:spPr>
          <a:xfrm>
            <a:off x="7323775" y="2490300"/>
            <a:ext cx="822900" cy="619200"/>
          </a:xfrm>
          <a:prstGeom prst="wedgeRoundRectCallout">
            <a:avLst>
              <a:gd fmla="val 31489" name="adj1"/>
              <a:gd fmla="val -141372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마지막 [페이징]</a:t>
            </a:r>
            <a:endParaRPr sz="1100"/>
          </a:p>
        </p:txBody>
      </p:sp>
      <p:cxnSp>
        <p:nvCxnSpPr>
          <p:cNvPr id="92" name="Google Shape;92;p15"/>
          <p:cNvCxnSpPr>
            <a:stCxn id="89" idx="2"/>
            <a:endCxn id="86" idx="0"/>
          </p:cNvCxnSpPr>
          <p:nvPr/>
        </p:nvCxnSpPr>
        <p:spPr>
          <a:xfrm>
            <a:off x="1489675" y="3109500"/>
            <a:ext cx="1332600" cy="69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E59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페이징 .. 아직 끝이 아니다.</a:t>
            </a:r>
            <a:endParaRPr/>
          </a:p>
        </p:txBody>
      </p:sp>
      <p:sp>
        <p:nvSpPr>
          <p:cNvPr id="281" name="Google Shape;281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다른 페이지에서도 list.jsp 로 돌아가는 코드들이 있었다.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과연 어떻게 처리해야 할까?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view.jsp</a:t>
            </a:r>
            <a:r>
              <a:rPr lang="ko"/>
              <a:t> 에서→  </a:t>
            </a:r>
            <a:r>
              <a:rPr b="1" lang="ko"/>
              <a:t>list.jsp</a:t>
            </a:r>
            <a:r>
              <a:rPr lang="ko"/>
              <a:t> 로 가려면?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deleteOk.jsp</a:t>
            </a:r>
            <a:r>
              <a:rPr lang="ko"/>
              <a:t> 에서 →  </a:t>
            </a:r>
            <a:r>
              <a:rPr b="1" lang="ko"/>
              <a:t>list.jsp</a:t>
            </a:r>
            <a:r>
              <a:rPr lang="ko"/>
              <a:t> 로 가려면?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highlight>
                  <a:srgbClr val="FFFF00"/>
                </a:highlight>
              </a:rPr>
              <a:t>결국 </a:t>
            </a:r>
            <a:r>
              <a:rPr b="1" lang="ko">
                <a:highlight>
                  <a:srgbClr val="FFFF00"/>
                </a:highlight>
              </a:rPr>
              <a:t>page </a:t>
            </a:r>
            <a:r>
              <a:rPr lang="ko">
                <a:highlight>
                  <a:srgbClr val="FFFF00"/>
                </a:highlight>
              </a:rPr>
              <a:t>parameter 가 넘겨 다녀야 한다!!!!!!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가령</a:t>
            </a:r>
            <a:endParaRPr/>
          </a:p>
        </p:txBody>
      </p:sp>
      <p:pic>
        <p:nvPicPr>
          <p:cNvPr id="287" name="Google Shape;2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25"/>
            <a:ext cx="3057776" cy="313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626" y="1076225"/>
            <a:ext cx="2784275" cy="30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3"/>
          <p:cNvSpPr/>
          <p:nvPr/>
        </p:nvSpPr>
        <p:spPr>
          <a:xfrm>
            <a:off x="3017675" y="2785550"/>
            <a:ext cx="806400" cy="3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3"/>
          <p:cNvSpPr/>
          <p:nvPr/>
        </p:nvSpPr>
        <p:spPr>
          <a:xfrm>
            <a:off x="6370475" y="2709350"/>
            <a:ext cx="806400" cy="3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3"/>
          <p:cNvSpPr/>
          <p:nvPr/>
        </p:nvSpPr>
        <p:spPr>
          <a:xfrm>
            <a:off x="7379275" y="2272425"/>
            <a:ext cx="1673775" cy="1050700"/>
          </a:xfrm>
          <a:prstGeom prst="flowChartProcess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과연 이전의 페이지 목록으로 돌아갈수 있을까?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list.jsp ↔ view.jsp  간 page 주고 받기</a:t>
            </a:r>
            <a:endParaRPr/>
          </a:p>
        </p:txBody>
      </p:sp>
      <p:sp>
        <p:nvSpPr>
          <p:cNvPr id="297" name="Google Shape;297;p44"/>
          <p:cNvSpPr txBox="1"/>
          <p:nvPr>
            <p:ph idx="1" type="body"/>
          </p:nvPr>
        </p:nvSpPr>
        <p:spPr>
          <a:xfrm>
            <a:off x="311700" y="1266325"/>
            <a:ext cx="85206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list.jsp 에서 수정</a:t>
            </a:r>
            <a:endParaRPr/>
          </a:p>
        </p:txBody>
      </p:sp>
      <p:pic>
        <p:nvPicPr>
          <p:cNvPr id="298" name="Google Shape;29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771525"/>
            <a:ext cx="8839199" cy="431342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387900" y="2333125"/>
            <a:ext cx="85206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list.jsp 에서 수정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view.jsp 에 추가</a:t>
            </a:r>
            <a:endParaRPr/>
          </a:p>
        </p:txBody>
      </p:sp>
      <p:sp>
        <p:nvSpPr>
          <p:cNvPr id="305" name="Google Shape;305;p45"/>
          <p:cNvSpPr txBox="1"/>
          <p:nvPr>
            <p:ph idx="1" type="body"/>
          </p:nvPr>
        </p:nvSpPr>
        <p:spPr>
          <a:xfrm>
            <a:off x="311700" y="1266325"/>
            <a:ext cx="2461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list.jsp 위에 있었던 내용 그대로 복붙..</a:t>
            </a:r>
            <a:endParaRPr/>
          </a:p>
        </p:txBody>
      </p:sp>
      <p:pic>
        <p:nvPicPr>
          <p:cNvPr id="306" name="Google Shape;30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200" y="1266323"/>
            <a:ext cx="6183848" cy="36724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view.jsp  수정</a:t>
            </a:r>
            <a:endParaRPr/>
          </a:p>
        </p:txBody>
      </p:sp>
      <p:sp>
        <p:nvSpPr>
          <p:cNvPr id="312" name="Google Shape;312;p46"/>
          <p:cNvSpPr txBox="1"/>
          <p:nvPr>
            <p:ph idx="1" type="body"/>
          </p:nvPr>
        </p:nvSpPr>
        <p:spPr>
          <a:xfrm>
            <a:off x="311700" y="3701850"/>
            <a:ext cx="8520600" cy="8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8" y="1347788"/>
            <a:ext cx="88868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 확인 : list.jsp   ↔  view.jsp</a:t>
            </a:r>
            <a:endParaRPr/>
          </a:p>
        </p:txBody>
      </p:sp>
      <p:sp>
        <p:nvSpPr>
          <p:cNvPr id="319" name="Google Shape;319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나머지 페이지와 list.jsp 간의 문제들도 도전해보자!</a:t>
            </a:r>
            <a:endParaRPr/>
          </a:p>
        </p:txBody>
      </p:sp>
      <p:sp>
        <p:nvSpPr>
          <p:cNvPr id="325" name="Google Shape;325;p48"/>
          <p:cNvSpPr txBox="1"/>
          <p:nvPr>
            <p:ph idx="1" type="body"/>
          </p:nvPr>
        </p:nvSpPr>
        <p:spPr>
          <a:xfrm>
            <a:off x="311700" y="1951075"/>
            <a:ext cx="85206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글 삭제후 해당글이 있었던  page 로 list 가 보이게 하려면?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글 수정 관련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글 작성 관련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정리..</a:t>
            </a:r>
            <a:endParaRPr/>
          </a:p>
        </p:txBody>
      </p:sp>
      <p:sp>
        <p:nvSpPr>
          <p:cNvPr id="331" name="Google Shape;331;p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페이징 구현을 확인하기 위해 ‘다량의 데이터’ 로 만들어 놓았습니다.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다음 진도를 위해 데이터량을 줄이려면 적절히 줄여봅시다.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ex) 최초 상위7개만 남기고 다 지우려면?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DELETE 명령문에선 ROWNUM 이 동작 안한다!!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의 ROWID 사용</a:t>
            </a:r>
            <a:endParaRPr/>
          </a:p>
        </p:txBody>
      </p:sp>
      <p:pic>
        <p:nvPicPr>
          <p:cNvPr id="337" name="Google Shape;33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81025"/>
            <a:ext cx="8286750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0"/>
          <p:cNvSpPr/>
          <p:nvPr/>
        </p:nvSpPr>
        <p:spPr>
          <a:xfrm>
            <a:off x="4973925" y="536200"/>
            <a:ext cx="3843600" cy="707400"/>
          </a:xfrm>
          <a:prstGeom prst="wedgeRectCallout">
            <a:avLst>
              <a:gd fmla="val -36471" name="adj1"/>
              <a:gd fmla="val 83302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에는 각 레코드(row) 에 고유한 ROWID 를 부여해서 관리하고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이는 INSERT 된 순서를 유지한다</a:t>
            </a:r>
            <a:endParaRPr/>
          </a:p>
        </p:txBody>
      </p:sp>
      <p:pic>
        <p:nvPicPr>
          <p:cNvPr id="339" name="Google Shape;33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8925" y="55425"/>
            <a:ext cx="1389375" cy="3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 DELETE 쿼리실행</a:t>
            </a:r>
            <a:endParaRPr/>
          </a:p>
        </p:txBody>
      </p:sp>
      <p:sp>
        <p:nvSpPr>
          <p:cNvPr id="345" name="Google Shape;345;p51"/>
          <p:cNvSpPr txBox="1"/>
          <p:nvPr/>
        </p:nvSpPr>
        <p:spPr>
          <a:xfrm>
            <a:off x="533400" y="1066800"/>
            <a:ext cx="7379700" cy="2353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DELETE FROM test_write 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ROWID IN (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SELECT rwid FROM (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SELECT ROWNUM AS rnum, rwid FROM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(SELECT ROWID AS rwid FROM test_write)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 ORDER BY rwid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)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ko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rnum &gt; 7</a:t>
            </a: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Google Shape;346;p51"/>
          <p:cNvSpPr txBox="1"/>
          <p:nvPr/>
        </p:nvSpPr>
        <p:spPr>
          <a:xfrm>
            <a:off x="652725" y="3745350"/>
            <a:ext cx="59460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이후 SELECT 하여 결과 확인해보자.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sqlplus 인 경우 </a:t>
            </a:r>
            <a:r>
              <a:rPr b="1" lang="ko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COMMIT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 잊지 말구!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7" name="Google Shape;34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875" y="562975"/>
            <a:ext cx="1389375" cy="3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입력할 준비. </a:t>
            </a:r>
            <a:endParaRPr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11700" y="1037725"/>
            <a:ext cx="8520600" cy="3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커맨드 창이든, sqldeveloper 든 준비합시다.</a:t>
            </a:r>
            <a:br>
              <a:rPr lang="ko"/>
            </a:br>
            <a:r>
              <a:rPr lang="ko"/>
              <a:t>커맨드 창의 경우 아래 미리 입력을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SET LINESIZE 120;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SET PAGESIZE 100;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col wr_uid for 999;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col wr_subject for a20;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col wr_content for a15;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col wr_name for a10;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col wr_viewcnt for 99;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col wr_regdate for a10;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475" y="2044000"/>
            <a:ext cx="1389375" cy="3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다량의 데이터 필요.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1266325"/>
            <a:ext cx="8520600" cy="31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일단, 목록의 개수가 많아야지.   </a:t>
            </a:r>
            <a:br>
              <a:rPr lang="ko"/>
            </a:br>
            <a:r>
              <a:rPr lang="ko"/>
              <a:t>아래 쿼리 실행할때마다 기존의 레코드들을 그대로 복사 생성(x2 씩 늘어남)</a:t>
            </a:r>
            <a:br>
              <a:rPr lang="ko"/>
            </a:br>
            <a:r>
              <a:rPr lang="ko"/>
              <a:t>약 400개 내외 정도 되게 해보자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INSERT INTO test_write(wr_uid, wr_subject, wr_content, wr_name, wr_viewcnt)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SELECT test_write_seq.nextval, wr_subject, wr_content, wr_name, wr_viewcnt FROM test_write;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Char char="●"/>
            </a:pP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DML 이다.  </a:t>
            </a:r>
            <a:r>
              <a:rPr b="1" lang="ko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commit </a:t>
            </a: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잊지 말자!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213" y="3463063"/>
            <a:ext cx="36290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3875" y="562975"/>
            <a:ext cx="1389375" cy="3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다량의 데이터 필요.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266325"/>
            <a:ext cx="8520600" cy="31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일단, 목록의 개수가 많아야지.   </a:t>
            </a:r>
            <a:br>
              <a:rPr lang="ko"/>
            </a:br>
            <a:r>
              <a:rPr lang="ko"/>
              <a:t>아래 쿼리 실행할때마다 기존의 레코드들을 그대로 복사 생성(x2 씩 늘어남)</a:t>
            </a:r>
            <a:br>
              <a:rPr lang="ko"/>
            </a:br>
            <a:r>
              <a:rPr lang="ko"/>
              <a:t>약 400개 내외 정도 되게 해보자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INSERT INTO test_write(wr_subject, wr_content, wr_name, wr_viewcnt)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SELECT wr_subject, wr_content, wr_name, wr_viewcnt FROM test_write;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Char char="●"/>
            </a:pP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DML 이다.  </a:t>
            </a:r>
            <a:r>
              <a:rPr b="1" lang="ko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commit </a:t>
            </a: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잊지 말자!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213" y="3463063"/>
            <a:ext cx="36290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 rotWithShape="1">
          <a:blip r:embed="rId4">
            <a:alphaModFix/>
          </a:blip>
          <a:srcRect b="17389" l="0" r="0" t="13659"/>
          <a:stretch/>
        </p:blipFill>
        <p:spPr>
          <a:xfrm>
            <a:off x="6763600" y="382825"/>
            <a:ext cx="1804658" cy="8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JSP15 프로젝트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208" y="0"/>
            <a:ext cx="188318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1897750" y="1252075"/>
            <a:ext cx="22146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페이징 예제는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01page 디렉토리를 따로 만들어서 작성할 것임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803025" y="3256625"/>
            <a:ext cx="1883100" cy="1313700"/>
          </a:xfrm>
          <a:prstGeom prst="wedgeRectCallout">
            <a:avLst>
              <a:gd fmla="val 81374" name="adj1"/>
              <a:gd fmla="val 3197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기존의 소스는 그대로 보존해야 합니다.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이는 다음 단원에서 사용해야 합니다...</a:t>
            </a:r>
            <a:endParaRPr sz="1200"/>
          </a:p>
        </p:txBody>
      </p:sp>
      <p:sp>
        <p:nvSpPr>
          <p:cNvPr id="124" name="Google Shape;124;p19"/>
          <p:cNvSpPr/>
          <p:nvPr/>
        </p:nvSpPr>
        <p:spPr>
          <a:xfrm>
            <a:off x="6612100" y="373975"/>
            <a:ext cx="2452500" cy="1109700"/>
          </a:xfrm>
          <a:prstGeom prst="wedgeRectCallout">
            <a:avLst>
              <a:gd fmla="val -69941" name="adj1"/>
              <a:gd fmla="val -17573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CSS 폴더 만들고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common.css 파일 추가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페이징을  &lt;ul&gt;  과 &lt;li&gt; 로 구현할 예정이다. 그에 대한 스타일정의</a:t>
            </a:r>
            <a:endParaRPr sz="1200"/>
          </a:p>
        </p:txBody>
      </p:sp>
      <p:sp>
        <p:nvSpPr>
          <p:cNvPr id="125" name="Google Shape;125;p19"/>
          <p:cNvSpPr/>
          <p:nvPr/>
        </p:nvSpPr>
        <p:spPr>
          <a:xfrm>
            <a:off x="5846975" y="1799723"/>
            <a:ext cx="932525" cy="2287700"/>
          </a:xfrm>
          <a:custGeom>
            <a:rect b="b" l="l" r="r" t="t"/>
            <a:pathLst>
              <a:path extrusionOk="0" h="91508" w="37301">
                <a:moveTo>
                  <a:pt x="0" y="91508"/>
                </a:moveTo>
                <a:cubicBezTo>
                  <a:pt x="11242" y="90487"/>
                  <a:pt x="24646" y="87062"/>
                  <a:pt x="30907" y="77669"/>
                </a:cubicBezTo>
                <a:cubicBezTo>
                  <a:pt x="36024" y="69992"/>
                  <a:pt x="29887" y="59160"/>
                  <a:pt x="30907" y="49991"/>
                </a:cubicBezTo>
                <a:cubicBezTo>
                  <a:pt x="31918" y="40907"/>
                  <a:pt x="38492" y="32237"/>
                  <a:pt x="36904" y="23236"/>
                </a:cubicBezTo>
                <a:cubicBezTo>
                  <a:pt x="36091" y="18631"/>
                  <a:pt x="34187" y="13587"/>
                  <a:pt x="30446" y="10781"/>
                </a:cubicBezTo>
                <a:cubicBezTo>
                  <a:pt x="27310" y="8428"/>
                  <a:pt x="22972" y="8059"/>
                  <a:pt x="19836" y="5706"/>
                </a:cubicBezTo>
                <a:cubicBezTo>
                  <a:pt x="16136" y="2930"/>
                  <a:pt x="11057" y="-1437"/>
                  <a:pt x="6920" y="632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6" name="Google Shape;126;p19"/>
          <p:cNvSpPr/>
          <p:nvPr/>
        </p:nvSpPr>
        <p:spPr>
          <a:xfrm>
            <a:off x="6993100" y="2861250"/>
            <a:ext cx="814500" cy="547800"/>
          </a:xfrm>
          <a:prstGeom prst="wedgeRectCallout">
            <a:avLst>
              <a:gd fmla="val -69941" name="adj1"/>
              <a:gd fmla="val -17573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복사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 파일들 닫고 새폴더의 jsp 만 열기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66325"/>
            <a:ext cx="85206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이름이 같은 파일들이 한 프로젝트 안에 있으니, 각별히 주의해서 따라와주세요.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836625"/>
            <a:ext cx="7463763" cy="307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4453100" y="2658050"/>
            <a:ext cx="3716700" cy="828600"/>
          </a:xfrm>
          <a:prstGeom prst="wedgeRoundRectCallout">
            <a:avLst>
              <a:gd fmla="val -46285" name="adj1"/>
              <a:gd fmla="val -83327" name="adj2"/>
              <a:gd fmla="val 0" name="adj3"/>
            </a:avLst>
          </a:prstGeom>
          <a:solidFill>
            <a:srgbClr val="CFE2F3">
              <a:alpha val="5328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Run On Server 해보고, URL 제대로 나오는지 확인해보자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고려 해야 하는 것들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</a:rPr>
              <a:t>[</a:t>
            </a:r>
            <a:r>
              <a:rPr b="1" lang="ko">
                <a:solidFill>
                  <a:srgbClr val="9900FF"/>
                </a:solidFill>
              </a:rPr>
              <a:t>페이징]</a:t>
            </a:r>
            <a:r>
              <a:rPr lang="ko">
                <a:solidFill>
                  <a:srgbClr val="000000"/>
                </a:solidFill>
              </a:rPr>
              <a:t>을 구현하기 위해서는  아래 두가지가 구현되어야 한다</a:t>
            </a:r>
            <a:r>
              <a:rPr lang="ko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한 </a:t>
            </a:r>
            <a:r>
              <a:rPr b="1" lang="ko">
                <a:solidFill>
                  <a:srgbClr val="0000FF"/>
                </a:solidFill>
              </a:rPr>
              <a:t>‘페이지’</a:t>
            </a:r>
            <a:r>
              <a:rPr lang="ko"/>
              <a:t>에 몇개의 </a:t>
            </a:r>
            <a:r>
              <a:rPr b="1" lang="ko"/>
              <a:t>‘목록’</a:t>
            </a:r>
            <a:r>
              <a:rPr lang="ko"/>
              <a:t>을 표시 할 것인가?  </a:t>
            </a:r>
            <a:r>
              <a:rPr lang="ko">
                <a:solidFill>
                  <a:srgbClr val="FF0000"/>
                </a:solidFill>
              </a:rPr>
              <a:t>→ 세팅값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한 </a:t>
            </a:r>
            <a:r>
              <a:rPr b="1" lang="ko">
                <a:solidFill>
                  <a:srgbClr val="9900FF"/>
                </a:solidFill>
              </a:rPr>
              <a:t>[</a:t>
            </a:r>
            <a:r>
              <a:rPr b="1" lang="ko">
                <a:solidFill>
                  <a:srgbClr val="9900FF"/>
                </a:solidFill>
              </a:rPr>
              <a:t>페이징]</a:t>
            </a:r>
            <a:r>
              <a:rPr lang="ko"/>
              <a:t>에는 몇개의</a:t>
            </a:r>
            <a:r>
              <a:rPr lang="ko">
                <a:solidFill>
                  <a:srgbClr val="0000FF"/>
                </a:solidFill>
              </a:rPr>
              <a:t> </a:t>
            </a:r>
            <a:r>
              <a:rPr b="1" lang="ko">
                <a:solidFill>
                  <a:srgbClr val="0000FF"/>
                </a:solidFill>
              </a:rPr>
              <a:t>‘페이지’</a:t>
            </a:r>
            <a:r>
              <a:rPr lang="ko"/>
              <a:t>를 표시 할 것인가? </a:t>
            </a:r>
            <a:r>
              <a:rPr lang="ko">
                <a:solidFill>
                  <a:srgbClr val="FF0000"/>
                </a:solidFill>
              </a:rPr>
              <a:t>→ 세팅값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>
                <a:solidFill>
                  <a:srgbClr val="0000FF"/>
                </a:solidFill>
              </a:rPr>
              <a:t>‘페이지’</a:t>
            </a:r>
            <a:r>
              <a:rPr lang="ko"/>
              <a:t> 리스트에 표시되어야 할 ‘목록’이 총 몇개인가?     </a:t>
            </a:r>
            <a:br>
              <a:rPr lang="ko"/>
            </a:br>
            <a:r>
              <a:rPr b="1" lang="ko"/>
              <a:t>→ SQL 함수  </a:t>
            </a:r>
            <a:r>
              <a:rPr b="1" lang="ko">
                <a:solidFill>
                  <a:srgbClr val="FF0000"/>
                </a:solidFill>
              </a:rPr>
              <a:t>count(*)</a:t>
            </a:r>
            <a:r>
              <a:rPr b="1" lang="ko"/>
              <a:t>  사용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‘몇번째(fromRow)’ </a:t>
            </a:r>
            <a:r>
              <a:rPr lang="ko"/>
              <a:t>부터 </a:t>
            </a:r>
            <a:r>
              <a:rPr b="1" lang="ko"/>
              <a:t>‘몇개(pageRows)’</a:t>
            </a:r>
            <a:r>
              <a:rPr lang="ko"/>
              <a:t>를 SELECT 할 것인가? </a:t>
            </a:r>
            <a:br>
              <a:rPr lang="ko"/>
            </a:br>
            <a:r>
              <a:rPr b="1" lang="ko">
                <a:solidFill>
                  <a:srgbClr val="695D46"/>
                </a:solidFill>
              </a:rPr>
              <a:t>→ SQL </a:t>
            </a:r>
            <a:r>
              <a:rPr b="1" lang="ko">
                <a:solidFill>
                  <a:srgbClr val="FF0000"/>
                </a:solidFill>
              </a:rPr>
              <a:t>ROWNUM</a:t>
            </a:r>
            <a:r>
              <a:rPr b="1" lang="ko">
                <a:solidFill>
                  <a:srgbClr val="695D46"/>
                </a:solidFill>
              </a:rPr>
              <a:t> 사용  </a:t>
            </a:r>
            <a:r>
              <a:rPr lang="ko" sz="1400">
                <a:solidFill>
                  <a:srgbClr val="695D46"/>
                </a:solidFill>
              </a:rPr>
              <a:t>(*ORACLE 의 경우)</a:t>
            </a:r>
            <a:r>
              <a:rPr b="1" lang="ko">
                <a:solidFill>
                  <a:srgbClr val="695D46"/>
                </a:solidFill>
              </a:rPr>
              <a:t> 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