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PT Sans Narrow"/>
      <p:regular r:id="rId16"/>
      <p:bold r:id="rId17"/>
    </p:embeddedFont>
    <p:embeddedFont>
      <p:font typeface="Open Sans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OpenSans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PTSansNarrow-bold.fntdata"/><Relationship Id="rId16" Type="http://schemas.openxmlformats.org/officeDocument/2006/relationships/font" Target="fonts/PTSansNarrow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-bold.fntdata"/><Relationship Id="rId6" Type="http://schemas.openxmlformats.org/officeDocument/2006/relationships/slide" Target="slides/slide1.xml"/><Relationship Id="rId18" Type="http://schemas.openxmlformats.org/officeDocument/2006/relationships/font" Target="fonts/OpenSans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velog.io/@kimu2370/TDD%ED%85%8C%EC%8A%A4%ED%8A%B8-%EC%A3%BC%EB%8F%84-%EA%B0%9C%EB%B0%9C" TargetMode="Externa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slideplayer.com/slide/9327439/" TargetMode="Externa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8badd99f15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8badd99f15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u="sng">
                <a:solidFill>
                  <a:schemeClr val="hlink"/>
                </a:solidFill>
                <a:hlinkClick r:id="rId2"/>
              </a:rPr>
              <a:t>https://velog.io/@kimu2370/TDD%ED%85%8C%EC%8A%A4%ED%8A%B8-%EC%A3%BC%EB%8F%84-%EA%B0%9C%EB%B0%9C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8b2721fec5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8b2721fec5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8badd99f15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8badd99f15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u="sng">
                <a:solidFill>
                  <a:schemeClr val="hlink"/>
                </a:solidFill>
                <a:hlinkClick r:id="rId2"/>
              </a:rPr>
              <a:t>https://slideplayer.com/slide/9327439/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8badd99f15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8badd99f15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8b2721fec5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8b2721fec5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8b2721fec5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8b2721fec5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8b2721fec5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8b2721fec5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8b2721fec5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8b2721fec5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8badd99f15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8badd99f15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애플리케이션 테스트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4500" y="879775"/>
            <a:ext cx="5427900" cy="3051539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2"/>
          <p:cNvSpPr txBox="1"/>
          <p:nvPr>
            <p:ph type="title"/>
          </p:nvPr>
        </p:nvSpPr>
        <p:spPr>
          <a:xfrm>
            <a:off x="311700" y="13517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TDD : Test-Driven Develpment</a:t>
            </a:r>
            <a:endParaRPr/>
          </a:p>
        </p:txBody>
      </p:sp>
      <p:sp>
        <p:nvSpPr>
          <p:cNvPr id="123" name="Google Shape;123;p22"/>
          <p:cNvSpPr txBox="1"/>
          <p:nvPr>
            <p:ph idx="1" type="body"/>
          </p:nvPr>
        </p:nvSpPr>
        <p:spPr>
          <a:xfrm>
            <a:off x="311700" y="1266325"/>
            <a:ext cx="3099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테스트를 먼저 만들고 테스트를 통과하기 위한 것을 짜는 것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61354" y="1076225"/>
            <a:ext cx="3530246" cy="341670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124350" y="1152425"/>
            <a:ext cx="6092400" cy="33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300"/>
              <a:t>(1) 단위 테스트 (Unit Test, 유닛 테스트)</a:t>
            </a:r>
            <a:endParaRPr b="1"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300"/>
              <a:t>(2) 통합 테스트 (Integration Test)</a:t>
            </a:r>
            <a:endParaRPr b="1"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300"/>
              <a:t>(3) 시스템 테스트 (System Test)</a:t>
            </a:r>
            <a:endParaRPr b="1"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300"/>
              <a:t>(4) 인수 테스트 (Acceptance Test)</a:t>
            </a:r>
            <a:endParaRPr b="1"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</p:txBody>
      </p:sp>
      <p:sp>
        <p:nvSpPr>
          <p:cNvPr id="74" name="Google Shape;74;p14"/>
          <p:cNvSpPr txBox="1"/>
          <p:nvPr>
            <p:ph type="title"/>
          </p:nvPr>
        </p:nvSpPr>
        <p:spPr>
          <a:xfrm>
            <a:off x="311700" y="2164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프로젝트 수행 단계에 따른 테스트 분류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311700" y="2537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V - model 에 근거한 테스트 모들</a:t>
            </a:r>
            <a:endParaRPr/>
          </a:p>
        </p:txBody>
      </p:sp>
      <p:pic>
        <p:nvPicPr>
          <p:cNvPr id="80" name="Google Shape;80;p15"/>
          <p:cNvPicPr preferRelativeResize="0"/>
          <p:nvPr/>
        </p:nvPicPr>
        <p:blipFill rotWithShape="1">
          <a:blip r:embed="rId3">
            <a:alphaModFix/>
          </a:blip>
          <a:srcRect b="0" l="0" r="0" t="30006"/>
          <a:stretch/>
        </p:blipFill>
        <p:spPr>
          <a:xfrm>
            <a:off x="913875" y="961125"/>
            <a:ext cx="7316251" cy="3840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1825" y="152400"/>
            <a:ext cx="8444075" cy="433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1402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단위 테스트 (Unit Test)</a:t>
            </a:r>
            <a:endParaRPr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311700" y="961525"/>
            <a:ext cx="8520600" cy="1502400"/>
          </a:xfrm>
          <a:prstGeom prst="rect">
            <a:avLst/>
          </a:prstGeom>
          <a:ln cap="flat" cmpd="sng" w="9525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/>
              <a:t>작은 소프트웨어 단위(컴포넌트 또는 모듈)를 테스트하는 것으로서, 일반적으로 개발자 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/>
              <a:t>자신에 의해 행해진다. 과거에는 시간 부족을 이유로 단위 테스트가 생략되었으나 최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/>
              <a:t>근에는 개발 도구의 발전으로 </a:t>
            </a:r>
            <a:r>
              <a:rPr lang="ko" sz="1600">
                <a:solidFill>
                  <a:srgbClr val="0000FF"/>
                </a:solidFill>
              </a:rPr>
              <a:t>개발 과정 중에 자동으로 진행</a:t>
            </a:r>
            <a:r>
              <a:rPr lang="ko" sz="1600"/>
              <a:t>된다. 단위 테스트는 아주 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/>
              <a:t>중요한 부분이므로 개발 도구에서 지원하지 않아도 반드시 수행해야 한다.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통합 테스트 (Integration Test)</a:t>
            </a:r>
            <a:endParaRPr/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/>
              <a:t>모듈 사이의 인터페이스, 통합된 컴포넌트 간의 상호 작용을 테스트하는 것으로, 하나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/>
              <a:t>의 프로세스가 완성된 경우 부분적으로 통합 테스트를 수행하는 경우도 있다.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ko"/>
              <a:t>변경할수 없는 부분 (외부 라이브러리 등) 까지 묶어서 같이 테스트</a:t>
            </a:r>
            <a:r>
              <a:rPr lang="ko"/>
              <a:t> 할때 사용.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(용어, 범위 등에 대해서는 딱히 확정적인 것이 없슴)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311700" y="2926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시스템 테스트</a:t>
            </a:r>
            <a:endParaRPr/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266325"/>
            <a:ext cx="8520600" cy="87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/>
              <a:t>통합된 단위 시스템의 기능이 시스템에서 정상적으로 수행되는지를 테스트하는 것으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/>
              <a:t>로 </a:t>
            </a:r>
            <a:r>
              <a:rPr b="1" lang="ko" sz="1600"/>
              <a:t>성능</a:t>
            </a:r>
            <a:r>
              <a:rPr lang="ko" sz="1600"/>
              <a:t> 및 </a:t>
            </a:r>
            <a:r>
              <a:rPr b="1" lang="ko" sz="1600"/>
              <a:t>장애 테스트</a:t>
            </a:r>
            <a:r>
              <a:rPr lang="ko" sz="1600"/>
              <a:t>가 여기에 포함된다.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전구간 테스트 (End-To-End Test)</a:t>
            </a:r>
            <a:endParaRPr/>
          </a:p>
        </p:txBody>
      </p:sp>
      <p:sp>
        <p:nvSpPr>
          <p:cNvPr id="104" name="Google Shape;104;p19"/>
          <p:cNvSpPr txBox="1"/>
          <p:nvPr/>
        </p:nvSpPr>
        <p:spPr>
          <a:xfrm>
            <a:off x="486550" y="3116225"/>
            <a:ext cx="8248200" cy="122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Open Sans"/>
              <a:buChar char="-"/>
            </a:pPr>
            <a:r>
              <a:rPr lang="ko" sz="16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해당 시스템과 해당 시스템을 구축하고 배포하는 프로세스를 모두 시험하는 것을 말한다</a:t>
            </a:r>
            <a:endParaRPr sz="16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Open Sans"/>
              <a:buChar char="-"/>
            </a:pPr>
            <a:r>
              <a:rPr lang="ko" sz="16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용어를 사용하는 곳마다 조금씩 차이가 있다</a:t>
            </a:r>
            <a:endParaRPr sz="16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Open Sans"/>
              <a:buChar char="-"/>
            </a:pPr>
            <a:r>
              <a:rPr lang="ko" sz="16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내부 기능들까지(클래스의 메서드들까지) 테스트 할 필요는 없다</a:t>
            </a:r>
            <a:endParaRPr sz="16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Open Sans"/>
              <a:buChar char="-"/>
            </a:pPr>
            <a:r>
              <a:rPr lang="ko" sz="16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이는 단위테스트의 영역이다</a:t>
            </a:r>
            <a:endParaRPr sz="16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Open Sans"/>
              <a:buChar char="-"/>
            </a:pPr>
            <a:r>
              <a:rPr lang="ko" sz="16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단점은 테스트를 만들기가 힘들고, 만든 테스트를 신뢰하기도 힘들다는 것이다</a:t>
            </a:r>
            <a:endParaRPr sz="16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인수 테스트(Acceptance Test)</a:t>
            </a:r>
            <a:endParaRPr/>
          </a:p>
        </p:txBody>
      </p:sp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311700" y="1266325"/>
            <a:ext cx="8520600" cy="78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/>
              <a:t>일반적으로 최종 </a:t>
            </a:r>
            <a:r>
              <a:rPr b="1" lang="ko" sz="1600"/>
              <a:t>사용자(client)</a:t>
            </a:r>
            <a:r>
              <a:rPr lang="ko" sz="1600"/>
              <a:t>와 업무에 따른 이해관계자 등이 테스트를 수행함으로써 개발 된 제품에 대해 운영 여부를 결정하는 테스트로, 실제 업무 적용 전에 수행한다.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/>
              <a:t>단위 테스트, 전 구간 테스트, 통합 테스트와는 약간 scope 가 다르다</a:t>
            </a:r>
            <a:br>
              <a:rPr lang="ko" sz="1600"/>
            </a:br>
            <a:r>
              <a:rPr lang="ko" sz="1600"/>
              <a:t>위의 3가지는 초점이 기술 쪽이라면, 인수 테스트는 초점이 비즈니스 쪽이다</a:t>
            </a:r>
            <a:br>
              <a:rPr lang="ko" sz="1600"/>
            </a:br>
            <a:br>
              <a:rPr lang="ko" sz="1600"/>
            </a:br>
            <a:r>
              <a:rPr lang="ko" sz="1200">
                <a:solidFill>
                  <a:srgbClr val="555555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대체적으로 전 구간 테스트를 사용하여 기능을 테스트한다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solidFill>
            <a:srgbClr val="FFFF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테스트 코드의 장점</a:t>
            </a:r>
            <a:endParaRPr/>
          </a:p>
        </p:txBody>
      </p:sp>
      <p:sp>
        <p:nvSpPr>
          <p:cNvPr id="116" name="Google Shape;116;p2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1. 테스트 환경 셋팅 자동화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2. 통합 테스트 시간을 줄여준다</a:t>
            </a:r>
            <a:endParaRPr b="1" sz="12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3. 전체 테스트를 자동화해준다 </a:t>
            </a:r>
            <a:endParaRPr b="1" sz="12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ko" sz="12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4. 서비스를 안정적으로 운영할 수 있다</a:t>
            </a:r>
            <a:endParaRPr b="1" sz="12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