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0BF0F3-30DA-4828-BED8-ACC1C8E46B62}">
  <a:tblStyle styleId="{440BF0F3-30DA-4828-BED8-ACC1C8E46B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c334436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c334436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c3344362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c3344362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c3344362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c3344362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c3344362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c3344362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cfea6a7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cfea6a7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cfea6a77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cfea6a77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cfea6a77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cfea6a77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tackoverflow.com/questions/271530/cross-references-and-garbage-collec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33225" y="79675"/>
            <a:ext cx="1760400" cy="37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JVM 의 메모리</a:t>
            </a:r>
            <a:endParaRPr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517850" y="55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{440BF0F3-30DA-4828-BED8-ACC1C8E46B62}</a:tableStyleId>
              </a:tblPr>
              <a:tblGrid>
                <a:gridCol w="3033650"/>
              </a:tblGrid>
              <a:tr h="139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Method Area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139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Heap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139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Stack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56" name="Google Shape;56;p13"/>
          <p:cNvGraphicFramePr/>
          <p:nvPr/>
        </p:nvGraphicFramePr>
        <p:xfrm>
          <a:off x="4462400" y="19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{440BF0F3-30DA-4828-BED8-ACC1C8E46B62}</a:tableStyleId>
              </a:tblPr>
              <a:tblGrid>
                <a:gridCol w="2061975"/>
                <a:gridCol w="2061975"/>
              </a:tblGrid>
              <a:tr h="35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무엇이 담기나?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언제 생성, 언제 소멸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8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literal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static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final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byte code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생성: 프로그램 시작</a:t>
                      </a:r>
                      <a:br>
                        <a:rPr lang="ko"/>
                      </a:br>
                      <a:r>
                        <a:rPr lang="ko" sz="800"/>
                        <a:t>   (* 클래스 로딩)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소명: 프로그램 종료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9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instance, 배열.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(new 로 생성하는 모든것)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생성 : new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소멸 : reference  가 끊기면.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highlight>
                            <a:srgbClr val="00FFFF"/>
                          </a:highlight>
                        </a:rPr>
                        <a:t>garbage collector  가 수거</a:t>
                      </a:r>
                      <a:endParaRPr>
                        <a:highlight>
                          <a:srgbClr val="00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139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Local Variable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Argument..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생성: 선언되었을때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소멸: 블럭 종료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59300" y="-12175"/>
            <a:ext cx="42102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QUESTION B-36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59300" y="339975"/>
            <a:ext cx="8694000" cy="30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Given: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ko" sz="1200">
                <a:latin typeface="Courier New"/>
                <a:ea typeface="Courier New"/>
                <a:cs typeface="Courier New"/>
                <a:sym typeface="Courier New"/>
              </a:rPr>
              <a:t>Snoochy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latin typeface="Courier New"/>
                <a:ea typeface="Courier New"/>
                <a:cs typeface="Courier New"/>
                <a:sym typeface="Courier New"/>
              </a:rPr>
              <a:t>Boochy booch;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ko" sz="1200">
                <a:latin typeface="Courier New"/>
                <a:ea typeface="Courier New"/>
                <a:cs typeface="Courier New"/>
                <a:sym typeface="Courier New"/>
              </a:rPr>
              <a:t>Snoochy() { booch = </a:t>
            </a:r>
            <a:r>
              <a:rPr b="1" lang="ko" sz="1200"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ko" sz="1200">
                <a:latin typeface="Courier New"/>
                <a:ea typeface="Courier New"/>
                <a:cs typeface="Courier New"/>
                <a:sym typeface="Courier New"/>
              </a:rPr>
              <a:t>Boochy(</a:t>
            </a:r>
            <a:r>
              <a:rPr b="1" lang="ko" sz="12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ko" sz="1200">
                <a:latin typeface="Courier New"/>
                <a:ea typeface="Courier New"/>
                <a:cs typeface="Courier New"/>
                <a:sym typeface="Courier New"/>
              </a:rPr>
              <a:t>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ko" sz="1200">
                <a:latin typeface="Courier New"/>
                <a:ea typeface="Courier New"/>
                <a:cs typeface="Courier New"/>
                <a:sym typeface="Courier New"/>
              </a:rPr>
              <a:t>Boochy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latin typeface="Courier New"/>
                <a:ea typeface="Courier New"/>
                <a:cs typeface="Courier New"/>
                <a:sym typeface="Courier New"/>
              </a:rPr>
              <a:t>Snoochy snooch;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ko" sz="1200">
                <a:latin typeface="Courier New"/>
                <a:ea typeface="Courier New"/>
                <a:cs typeface="Courier New"/>
                <a:sym typeface="Courier New"/>
              </a:rPr>
              <a:t>Boochy(Snoochy s) { snooch = s;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And the statements: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latin typeface="Courier New"/>
                <a:ea typeface="Courier New"/>
                <a:cs typeface="Courier New"/>
                <a:sym typeface="Courier New"/>
              </a:rPr>
              <a:t>21. </a:t>
            </a:r>
            <a:r>
              <a:rPr b="1" lang="ko" sz="1200"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ko" sz="12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latin typeface="Courier New"/>
                <a:ea typeface="Courier New"/>
                <a:cs typeface="Courier New"/>
                <a:sym typeface="Courier New"/>
              </a:rPr>
              <a:t>22. 	Snoochy snoog = </a:t>
            </a:r>
            <a:r>
              <a:rPr b="1" lang="ko" sz="1200"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ko" sz="1200">
                <a:latin typeface="Courier New"/>
                <a:ea typeface="Courier New"/>
                <a:cs typeface="Courier New"/>
                <a:sym typeface="Courier New"/>
              </a:rPr>
              <a:t>Snoochy();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latin typeface="Courier New"/>
                <a:ea typeface="Courier New"/>
                <a:cs typeface="Courier New"/>
                <a:sym typeface="Courier New"/>
              </a:rPr>
              <a:t>23. 	snoog = </a:t>
            </a:r>
            <a:r>
              <a:rPr b="1" lang="ko" sz="120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ko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latin typeface="Courier New"/>
                <a:ea typeface="Courier New"/>
                <a:cs typeface="Courier New"/>
                <a:sym typeface="Courier New"/>
              </a:rPr>
              <a:t>24. 	// more code here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latin typeface="Courier New"/>
                <a:ea typeface="Courier New"/>
                <a:cs typeface="Courier New"/>
                <a:sym typeface="Courier New"/>
              </a:rPr>
              <a:t>25.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Which statement is true about the objects referenced by </a:t>
            </a:r>
            <a:r>
              <a:rPr lang="ko" sz="1200">
                <a:latin typeface="Courier New"/>
                <a:ea typeface="Courier New"/>
                <a:cs typeface="Courier New"/>
                <a:sym typeface="Courier New"/>
              </a:rPr>
              <a:t>snoog, snooch</a:t>
            </a:r>
            <a:r>
              <a:rPr lang="ko" sz="1200"/>
              <a:t>, and </a:t>
            </a:r>
            <a:r>
              <a:rPr lang="ko" sz="1200">
                <a:latin typeface="Courier New"/>
                <a:ea typeface="Courier New"/>
                <a:cs typeface="Courier New"/>
                <a:sym typeface="Courier New"/>
              </a:rPr>
              <a:t>booch </a:t>
            </a:r>
            <a:r>
              <a:rPr lang="ko" sz="1200"/>
              <a:t>immediately after line 23 executes?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" name="Google Shape;63;p14"/>
          <p:cNvSpPr txBox="1"/>
          <p:nvPr/>
        </p:nvSpPr>
        <p:spPr>
          <a:xfrm>
            <a:off x="256700" y="3579400"/>
            <a:ext cx="85263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ko"/>
              <a:t>None of these objects are eligible for garbage collection.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ko"/>
              <a:t>Only the object referenced by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booch </a:t>
            </a:r>
            <a:r>
              <a:rPr lang="ko"/>
              <a:t>is eligible for garbage collection.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ko"/>
              <a:t>Only the object referenced by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snoog </a:t>
            </a:r>
            <a:r>
              <a:rPr lang="ko"/>
              <a:t>is eligible for garbage collection.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ko"/>
              <a:t>Only the object referenced by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snooch </a:t>
            </a:r>
            <a:r>
              <a:rPr lang="ko"/>
              <a:t>is eligible for garbage collection.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ko"/>
              <a:t>The objects referenced by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snooch </a:t>
            </a:r>
            <a:r>
              <a:rPr lang="ko"/>
              <a:t>and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booch </a:t>
            </a:r>
            <a:r>
              <a:rPr lang="ko"/>
              <a:t>are eligible for garbage collection.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Google Shape;68;p15"/>
          <p:cNvGraphicFramePr/>
          <p:nvPr/>
        </p:nvGraphicFramePr>
        <p:xfrm>
          <a:off x="829375" y="71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{440BF0F3-30DA-4828-BED8-ACC1C8E46B62}</a:tableStyleId>
              </a:tblPr>
              <a:tblGrid>
                <a:gridCol w="694600"/>
                <a:gridCol w="4592050"/>
              </a:tblGrid>
              <a:tr h="83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M.A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170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Heap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170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Stack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69" name="Google Shape;69;p15"/>
          <p:cNvGraphicFramePr/>
          <p:nvPr/>
        </p:nvGraphicFramePr>
        <p:xfrm>
          <a:off x="1771125" y="421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{440BF0F3-30DA-4828-BED8-ACC1C8E46B62}</a:tableStyleId>
              </a:tblPr>
              <a:tblGrid>
                <a:gridCol w="994500"/>
                <a:gridCol w="2501350"/>
              </a:tblGrid>
              <a:tr h="47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snoog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  0x100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" name="Google Shape;70;p15"/>
          <p:cNvSpPr/>
          <p:nvPr/>
        </p:nvSpPr>
        <p:spPr>
          <a:xfrm>
            <a:off x="2050150" y="1695175"/>
            <a:ext cx="1629900" cy="141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Snoochy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391050" y="1615500"/>
            <a:ext cx="659100" cy="246300"/>
          </a:xfrm>
          <a:prstGeom prst="homePlate">
            <a:avLst>
              <a:gd fmla="val 50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0x100</a:t>
            </a:r>
            <a:endParaRPr sz="1000"/>
          </a:p>
        </p:txBody>
      </p:sp>
      <p:sp>
        <p:nvSpPr>
          <p:cNvPr id="72" name="Google Shape;72;p15"/>
          <p:cNvSpPr/>
          <p:nvPr/>
        </p:nvSpPr>
        <p:spPr>
          <a:xfrm>
            <a:off x="1659586" y="1832825"/>
            <a:ext cx="1542425" cy="2484825"/>
          </a:xfrm>
          <a:custGeom>
            <a:rect b="b" l="l" r="r" t="t"/>
            <a:pathLst>
              <a:path extrusionOk="0" h="99393" w="61697">
                <a:moveTo>
                  <a:pt x="61697" y="99393"/>
                </a:moveTo>
                <a:cubicBezTo>
                  <a:pt x="59886" y="93053"/>
                  <a:pt x="57054" y="85744"/>
                  <a:pt x="51266" y="82586"/>
                </a:cubicBezTo>
                <a:cubicBezTo>
                  <a:pt x="44126" y="78690"/>
                  <a:pt x="35711" y="77783"/>
                  <a:pt x="27794" y="75921"/>
                </a:cubicBezTo>
                <a:cubicBezTo>
                  <a:pt x="20561" y="74220"/>
                  <a:pt x="10037" y="76287"/>
                  <a:pt x="6350" y="69836"/>
                </a:cubicBezTo>
                <a:cubicBezTo>
                  <a:pt x="1133" y="60707"/>
                  <a:pt x="1173" y="49326"/>
                  <a:pt x="555" y="38830"/>
                </a:cubicBezTo>
                <a:cubicBezTo>
                  <a:pt x="49" y="30229"/>
                  <a:pt x="-651" y="21137"/>
                  <a:pt x="2294" y="13040"/>
                </a:cubicBezTo>
                <a:cubicBezTo>
                  <a:pt x="4260" y="7634"/>
                  <a:pt x="11774" y="5456"/>
                  <a:pt x="1359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graphicFrame>
        <p:nvGraphicFramePr>
          <p:cNvPr id="73" name="Google Shape;73;p15"/>
          <p:cNvGraphicFramePr/>
          <p:nvPr/>
        </p:nvGraphicFramePr>
        <p:xfrm>
          <a:off x="2126075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{440BF0F3-30DA-4828-BED8-ACC1C8E46B62}</a:tableStyleId>
              </a:tblPr>
              <a:tblGrid>
                <a:gridCol w="719225"/>
                <a:gridCol w="758600"/>
              </a:tblGrid>
              <a:tr h="65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booch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0x200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4" name="Google Shape;74;p15"/>
          <p:cNvSpPr/>
          <p:nvPr/>
        </p:nvSpPr>
        <p:spPr>
          <a:xfrm>
            <a:off x="4412350" y="1695175"/>
            <a:ext cx="1629900" cy="141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</a:t>
            </a:r>
            <a:r>
              <a:rPr lang="ko"/>
              <a:t>oochy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753250" y="1615500"/>
            <a:ext cx="659100" cy="246300"/>
          </a:xfrm>
          <a:prstGeom prst="homePlate">
            <a:avLst>
              <a:gd fmla="val 50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0x200</a:t>
            </a:r>
            <a:endParaRPr sz="1000"/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4488275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{440BF0F3-30DA-4828-BED8-ACC1C8E46B62}</a:tableStyleId>
              </a:tblPr>
              <a:tblGrid>
                <a:gridCol w="733700"/>
                <a:gridCol w="744125"/>
              </a:tblGrid>
              <a:tr h="65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sn</a:t>
                      </a:r>
                      <a:r>
                        <a:rPr lang="ko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ooch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0x100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7" name="Google Shape;77;p15"/>
          <p:cNvSpPr/>
          <p:nvPr/>
        </p:nvSpPr>
        <p:spPr>
          <a:xfrm>
            <a:off x="3173025" y="1832825"/>
            <a:ext cx="1217050" cy="766525"/>
          </a:xfrm>
          <a:custGeom>
            <a:rect b="b" l="l" r="r" t="t"/>
            <a:pathLst>
              <a:path extrusionOk="0" h="30661" w="48682">
                <a:moveTo>
                  <a:pt x="0" y="29557"/>
                </a:moveTo>
                <a:cubicBezTo>
                  <a:pt x="4740" y="28608"/>
                  <a:pt x="9947" y="31790"/>
                  <a:pt x="14489" y="30137"/>
                </a:cubicBezTo>
                <a:cubicBezTo>
                  <a:pt x="23154" y="26984"/>
                  <a:pt x="26528" y="15966"/>
                  <a:pt x="33904" y="10432"/>
                </a:cubicBezTo>
                <a:cubicBezTo>
                  <a:pt x="38727" y="6814"/>
                  <a:pt x="46779" y="5722"/>
                  <a:pt x="4868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8" name="Google Shape;78;p15"/>
          <p:cNvSpPr/>
          <p:nvPr/>
        </p:nvSpPr>
        <p:spPr>
          <a:xfrm>
            <a:off x="2253000" y="683173"/>
            <a:ext cx="3462800" cy="1584300"/>
          </a:xfrm>
          <a:custGeom>
            <a:rect b="b" l="l" r="r" t="t"/>
            <a:pathLst>
              <a:path extrusionOk="0" h="63372" w="138512">
                <a:moveTo>
                  <a:pt x="138512" y="63372"/>
                </a:moveTo>
                <a:cubicBezTo>
                  <a:pt x="138512" y="47363"/>
                  <a:pt x="134187" y="28875"/>
                  <a:pt x="122285" y="18168"/>
                </a:cubicBezTo>
                <a:cubicBezTo>
                  <a:pt x="108160" y="5461"/>
                  <a:pt x="86949" y="2850"/>
                  <a:pt x="68097" y="491"/>
                </a:cubicBezTo>
                <a:cubicBezTo>
                  <a:pt x="56955" y="-903"/>
                  <a:pt x="45095" y="997"/>
                  <a:pt x="34773" y="5418"/>
                </a:cubicBezTo>
                <a:cubicBezTo>
                  <a:pt x="20198" y="11660"/>
                  <a:pt x="11211" y="26661"/>
                  <a:pt x="0" y="378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oogle Shape;83;p16"/>
          <p:cNvGraphicFramePr/>
          <p:nvPr/>
        </p:nvGraphicFramePr>
        <p:xfrm>
          <a:off x="829375" y="71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{440BF0F3-30DA-4828-BED8-ACC1C8E46B62}</a:tableStyleId>
              </a:tblPr>
              <a:tblGrid>
                <a:gridCol w="694600"/>
                <a:gridCol w="4592050"/>
              </a:tblGrid>
              <a:tr h="83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M.A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170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Heap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170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Stack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84" name="Google Shape;84;p16"/>
          <p:cNvGraphicFramePr/>
          <p:nvPr/>
        </p:nvGraphicFramePr>
        <p:xfrm>
          <a:off x="1771125" y="421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{440BF0F3-30DA-4828-BED8-ACC1C8E46B62}</a:tableStyleId>
              </a:tblPr>
              <a:tblGrid>
                <a:gridCol w="994500"/>
                <a:gridCol w="2501350"/>
              </a:tblGrid>
              <a:tr h="47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snoog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null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5" name="Google Shape;85;p16"/>
          <p:cNvSpPr/>
          <p:nvPr/>
        </p:nvSpPr>
        <p:spPr>
          <a:xfrm>
            <a:off x="2050150" y="1695175"/>
            <a:ext cx="1629900" cy="141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Snoochy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1391050" y="1615500"/>
            <a:ext cx="659100" cy="246300"/>
          </a:xfrm>
          <a:prstGeom prst="homePlate">
            <a:avLst>
              <a:gd fmla="val 50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0x100</a:t>
            </a:r>
            <a:endParaRPr sz="1000"/>
          </a:p>
        </p:txBody>
      </p:sp>
      <p:sp>
        <p:nvSpPr>
          <p:cNvPr id="87" name="Google Shape;87;p16"/>
          <p:cNvSpPr/>
          <p:nvPr/>
        </p:nvSpPr>
        <p:spPr>
          <a:xfrm>
            <a:off x="1659586" y="1832825"/>
            <a:ext cx="1542425" cy="2484825"/>
          </a:xfrm>
          <a:custGeom>
            <a:rect b="b" l="l" r="r" t="t"/>
            <a:pathLst>
              <a:path extrusionOk="0" h="99393" w="61697">
                <a:moveTo>
                  <a:pt x="61697" y="99393"/>
                </a:moveTo>
                <a:cubicBezTo>
                  <a:pt x="59886" y="93053"/>
                  <a:pt x="57054" y="85744"/>
                  <a:pt x="51266" y="82586"/>
                </a:cubicBezTo>
                <a:cubicBezTo>
                  <a:pt x="44126" y="78690"/>
                  <a:pt x="35711" y="77783"/>
                  <a:pt x="27794" y="75921"/>
                </a:cubicBezTo>
                <a:cubicBezTo>
                  <a:pt x="20561" y="74220"/>
                  <a:pt x="10037" y="76287"/>
                  <a:pt x="6350" y="69836"/>
                </a:cubicBezTo>
                <a:cubicBezTo>
                  <a:pt x="1133" y="60707"/>
                  <a:pt x="1173" y="49326"/>
                  <a:pt x="555" y="38830"/>
                </a:cubicBezTo>
                <a:cubicBezTo>
                  <a:pt x="49" y="30229"/>
                  <a:pt x="-651" y="21137"/>
                  <a:pt x="2294" y="13040"/>
                </a:cubicBezTo>
                <a:cubicBezTo>
                  <a:pt x="4260" y="7634"/>
                  <a:pt x="11774" y="5456"/>
                  <a:pt x="13595" y="0"/>
                </a:cubicBez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sp>
      <p:graphicFrame>
        <p:nvGraphicFramePr>
          <p:cNvPr id="88" name="Google Shape;88;p16"/>
          <p:cNvGraphicFramePr/>
          <p:nvPr/>
        </p:nvGraphicFramePr>
        <p:xfrm>
          <a:off x="2126075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{440BF0F3-30DA-4828-BED8-ACC1C8E46B62}</a:tableStyleId>
              </a:tblPr>
              <a:tblGrid>
                <a:gridCol w="719225"/>
                <a:gridCol w="758600"/>
              </a:tblGrid>
              <a:tr h="65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booch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0x200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9" name="Google Shape;89;p16"/>
          <p:cNvSpPr/>
          <p:nvPr/>
        </p:nvSpPr>
        <p:spPr>
          <a:xfrm>
            <a:off x="4412350" y="1695175"/>
            <a:ext cx="1629900" cy="141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Boochy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3753250" y="1615500"/>
            <a:ext cx="659100" cy="246300"/>
          </a:xfrm>
          <a:prstGeom prst="homePlate">
            <a:avLst>
              <a:gd fmla="val 50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0x200</a:t>
            </a:r>
            <a:endParaRPr sz="1000"/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4488275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{440BF0F3-30DA-4828-BED8-ACC1C8E46B62}</a:tableStyleId>
              </a:tblPr>
              <a:tblGrid>
                <a:gridCol w="733700"/>
                <a:gridCol w="744125"/>
              </a:tblGrid>
              <a:tr h="65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snooch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0x100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2" name="Google Shape;92;p16"/>
          <p:cNvSpPr/>
          <p:nvPr/>
        </p:nvSpPr>
        <p:spPr>
          <a:xfrm>
            <a:off x="3173025" y="1832825"/>
            <a:ext cx="1217050" cy="766525"/>
          </a:xfrm>
          <a:custGeom>
            <a:rect b="b" l="l" r="r" t="t"/>
            <a:pathLst>
              <a:path extrusionOk="0" h="30661" w="48682">
                <a:moveTo>
                  <a:pt x="0" y="29557"/>
                </a:moveTo>
                <a:cubicBezTo>
                  <a:pt x="4740" y="28608"/>
                  <a:pt x="9947" y="31790"/>
                  <a:pt x="14489" y="30137"/>
                </a:cubicBezTo>
                <a:cubicBezTo>
                  <a:pt x="23154" y="26984"/>
                  <a:pt x="26528" y="15966"/>
                  <a:pt x="33904" y="10432"/>
                </a:cubicBezTo>
                <a:cubicBezTo>
                  <a:pt x="38727" y="6814"/>
                  <a:pt x="46779" y="5722"/>
                  <a:pt x="4868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3" name="Google Shape;93;p16"/>
          <p:cNvSpPr/>
          <p:nvPr/>
        </p:nvSpPr>
        <p:spPr>
          <a:xfrm>
            <a:off x="2253000" y="683173"/>
            <a:ext cx="3462800" cy="1584300"/>
          </a:xfrm>
          <a:custGeom>
            <a:rect b="b" l="l" r="r" t="t"/>
            <a:pathLst>
              <a:path extrusionOk="0" h="63372" w="138512">
                <a:moveTo>
                  <a:pt x="138512" y="63372"/>
                </a:moveTo>
                <a:cubicBezTo>
                  <a:pt x="138512" y="47363"/>
                  <a:pt x="134187" y="28875"/>
                  <a:pt x="122285" y="18168"/>
                </a:cubicBezTo>
                <a:cubicBezTo>
                  <a:pt x="108160" y="5461"/>
                  <a:pt x="86949" y="2850"/>
                  <a:pt x="68097" y="491"/>
                </a:cubicBezTo>
                <a:cubicBezTo>
                  <a:pt x="56955" y="-903"/>
                  <a:pt x="45095" y="997"/>
                  <a:pt x="34773" y="5418"/>
                </a:cubicBezTo>
                <a:cubicBezTo>
                  <a:pt x="20198" y="11660"/>
                  <a:pt x="11211" y="26661"/>
                  <a:pt x="0" y="378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4" name="Google Shape;94;p16"/>
          <p:cNvSpPr/>
          <p:nvPr/>
        </p:nvSpPr>
        <p:spPr>
          <a:xfrm>
            <a:off x="1927000" y="3451463"/>
            <a:ext cx="326100" cy="4305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6288125" y="1376425"/>
            <a:ext cx="26442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https://stackoverflow.com/questions/271530/cross-references-and-garbage-collection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17"/>
          <p:cNvGraphicFramePr/>
          <p:nvPr/>
        </p:nvGraphicFramePr>
        <p:xfrm>
          <a:off x="401350" y="29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{440BF0F3-30DA-4828-BED8-ACC1C8E46B62}</a:tableStyleId>
              </a:tblPr>
              <a:tblGrid>
                <a:gridCol w="694600"/>
                <a:gridCol w="4592050"/>
              </a:tblGrid>
              <a:tr h="83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M.A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170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Heap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170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Stack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1" name="Google Shape;101;p17"/>
          <p:cNvSpPr/>
          <p:nvPr/>
        </p:nvSpPr>
        <p:spPr>
          <a:xfrm>
            <a:off x="1770100" y="500550"/>
            <a:ext cx="11751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String   </a:t>
            </a:r>
            <a:r>
              <a:rPr lang="ko" sz="1000">
                <a:solidFill>
                  <a:schemeClr val="dk1"/>
                </a:solidFill>
              </a:rPr>
              <a:t>"Hello"</a:t>
            </a:r>
            <a:endParaRPr sz="1000"/>
          </a:p>
        </p:txBody>
      </p:sp>
      <p:sp>
        <p:nvSpPr>
          <p:cNvPr id="102" name="Google Shape;102;p17"/>
          <p:cNvSpPr/>
          <p:nvPr/>
        </p:nvSpPr>
        <p:spPr>
          <a:xfrm>
            <a:off x="1158600" y="373200"/>
            <a:ext cx="659100" cy="246300"/>
          </a:xfrm>
          <a:prstGeom prst="homePlate">
            <a:avLst>
              <a:gd fmla="val 50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0x100</a:t>
            </a:r>
            <a:endParaRPr sz="1000"/>
          </a:p>
        </p:txBody>
      </p:sp>
      <p:graphicFrame>
        <p:nvGraphicFramePr>
          <p:cNvPr id="103" name="Google Shape;103;p17"/>
          <p:cNvGraphicFramePr/>
          <p:nvPr/>
        </p:nvGraphicFramePr>
        <p:xfrm>
          <a:off x="1211725" y="316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{440BF0F3-30DA-4828-BED8-ACC1C8E46B62}</a:tableStyleId>
              </a:tblPr>
              <a:tblGrid>
                <a:gridCol w="667225"/>
                <a:gridCol w="1289650"/>
              </a:tblGrid>
              <a:tr h="47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str1</a:t>
                      </a:r>
                      <a:r>
                        <a:rPr lang="ko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0x100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4" name="Google Shape;104;p17"/>
          <p:cNvGraphicFramePr/>
          <p:nvPr/>
        </p:nvGraphicFramePr>
        <p:xfrm>
          <a:off x="3361950" y="316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{440BF0F3-30DA-4828-BED8-ACC1C8E46B62}</a:tableStyleId>
              </a:tblPr>
              <a:tblGrid>
                <a:gridCol w="667225"/>
                <a:gridCol w="1289650"/>
              </a:tblGrid>
              <a:tr h="47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str2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0x200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5" name="Google Shape;105;p17"/>
          <p:cNvSpPr/>
          <p:nvPr/>
        </p:nvSpPr>
        <p:spPr>
          <a:xfrm>
            <a:off x="1250318" y="690150"/>
            <a:ext cx="1084900" cy="2557225"/>
          </a:xfrm>
          <a:custGeom>
            <a:rect b="b" l="l" r="r" t="t"/>
            <a:pathLst>
              <a:path extrusionOk="0" h="102289" w="43396">
                <a:moveTo>
                  <a:pt x="41814" y="102289"/>
                </a:moveTo>
                <a:cubicBezTo>
                  <a:pt x="46969" y="85543"/>
                  <a:pt x="38416" y="64191"/>
                  <a:pt x="25541" y="52307"/>
                </a:cubicBezTo>
                <a:cubicBezTo>
                  <a:pt x="20438" y="47597"/>
                  <a:pt x="15337" y="42793"/>
                  <a:pt x="9559" y="38940"/>
                </a:cubicBezTo>
                <a:cubicBezTo>
                  <a:pt x="6832" y="37121"/>
                  <a:pt x="2889" y="36350"/>
                  <a:pt x="1422" y="33419"/>
                </a:cubicBezTo>
                <a:cubicBezTo>
                  <a:pt x="-1978" y="26623"/>
                  <a:pt x="1364" y="17226"/>
                  <a:pt x="5781" y="11043"/>
                </a:cubicBezTo>
                <a:cubicBezTo>
                  <a:pt x="9097" y="6401"/>
                  <a:pt x="14824" y="4034"/>
                  <a:pt x="1885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6" name="Google Shape;106;p17"/>
          <p:cNvSpPr/>
          <p:nvPr/>
        </p:nvSpPr>
        <p:spPr>
          <a:xfrm>
            <a:off x="3168600" y="464275"/>
            <a:ext cx="4746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"He"</a:t>
            </a:r>
            <a:endParaRPr sz="1000"/>
          </a:p>
        </p:txBody>
      </p:sp>
      <p:sp>
        <p:nvSpPr>
          <p:cNvPr id="107" name="Google Shape;107;p17"/>
          <p:cNvSpPr/>
          <p:nvPr/>
        </p:nvSpPr>
        <p:spPr>
          <a:xfrm>
            <a:off x="4139425" y="464275"/>
            <a:ext cx="4746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"llo"</a:t>
            </a:r>
            <a:endParaRPr sz="1000"/>
          </a:p>
        </p:txBody>
      </p:sp>
      <p:sp>
        <p:nvSpPr>
          <p:cNvPr id="108" name="Google Shape;108;p17"/>
          <p:cNvSpPr/>
          <p:nvPr/>
        </p:nvSpPr>
        <p:spPr>
          <a:xfrm>
            <a:off x="3168600" y="1302475"/>
            <a:ext cx="11406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concat 결과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"Hello"</a:t>
            </a:r>
            <a:endParaRPr sz="1000"/>
          </a:p>
        </p:txBody>
      </p:sp>
      <p:sp>
        <p:nvSpPr>
          <p:cNvPr id="109" name="Google Shape;109;p17"/>
          <p:cNvSpPr/>
          <p:nvPr/>
        </p:nvSpPr>
        <p:spPr>
          <a:xfrm>
            <a:off x="2530200" y="1211400"/>
            <a:ext cx="659100" cy="246300"/>
          </a:xfrm>
          <a:prstGeom prst="homePlate">
            <a:avLst>
              <a:gd fmla="val 50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0x200</a:t>
            </a:r>
            <a:endParaRPr sz="1000"/>
          </a:p>
        </p:txBody>
      </p:sp>
      <p:sp>
        <p:nvSpPr>
          <p:cNvPr id="110" name="Google Shape;110;p17"/>
          <p:cNvSpPr/>
          <p:nvPr/>
        </p:nvSpPr>
        <p:spPr>
          <a:xfrm>
            <a:off x="2885956" y="1414650"/>
            <a:ext cx="1438500" cy="1842650"/>
          </a:xfrm>
          <a:custGeom>
            <a:rect b="b" l="l" r="r" t="t"/>
            <a:pathLst>
              <a:path extrusionOk="0" h="73706" w="57540">
                <a:moveTo>
                  <a:pt x="57221" y="73706"/>
                </a:moveTo>
                <a:cubicBezTo>
                  <a:pt x="59026" y="66486"/>
                  <a:pt x="52375" y="58875"/>
                  <a:pt x="46774" y="53974"/>
                </a:cubicBezTo>
                <a:cubicBezTo>
                  <a:pt x="33590" y="42439"/>
                  <a:pt x="17534" y="34672"/>
                  <a:pt x="2957" y="24956"/>
                </a:cubicBezTo>
                <a:cubicBezTo>
                  <a:pt x="-4401" y="20052"/>
                  <a:pt x="3563" y="2796"/>
                  <a:pt x="1195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18"/>
          <p:cNvGraphicFramePr/>
          <p:nvPr/>
        </p:nvGraphicFramePr>
        <p:xfrm>
          <a:off x="401350" y="29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{440BF0F3-30DA-4828-BED8-ACC1C8E46B62}</a:tableStyleId>
              </a:tblPr>
              <a:tblGrid>
                <a:gridCol w="694600"/>
                <a:gridCol w="4592050"/>
              </a:tblGrid>
              <a:tr h="83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M.A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170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Heap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170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Stack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6" name="Google Shape;116;p18"/>
          <p:cNvSpPr/>
          <p:nvPr/>
        </p:nvSpPr>
        <p:spPr>
          <a:xfrm>
            <a:off x="1770100" y="500550"/>
            <a:ext cx="11751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String   </a:t>
            </a:r>
            <a:r>
              <a:rPr lang="ko" sz="1000">
                <a:solidFill>
                  <a:schemeClr val="dk1"/>
                </a:solidFill>
              </a:rPr>
              <a:t>"Hello"</a:t>
            </a:r>
            <a:endParaRPr sz="1000"/>
          </a:p>
        </p:txBody>
      </p:sp>
      <p:sp>
        <p:nvSpPr>
          <p:cNvPr id="117" name="Google Shape;117;p18"/>
          <p:cNvSpPr/>
          <p:nvPr/>
        </p:nvSpPr>
        <p:spPr>
          <a:xfrm>
            <a:off x="1158600" y="373200"/>
            <a:ext cx="659100" cy="246300"/>
          </a:xfrm>
          <a:prstGeom prst="homePlate">
            <a:avLst>
              <a:gd fmla="val 50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0x100</a:t>
            </a:r>
            <a:endParaRPr sz="1000"/>
          </a:p>
        </p:txBody>
      </p:sp>
      <p:graphicFrame>
        <p:nvGraphicFramePr>
          <p:cNvPr id="118" name="Google Shape;118;p18"/>
          <p:cNvGraphicFramePr/>
          <p:nvPr/>
        </p:nvGraphicFramePr>
        <p:xfrm>
          <a:off x="1211725" y="316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{440BF0F3-30DA-4828-BED8-ACC1C8E46B62}</a:tableStyleId>
              </a:tblPr>
              <a:tblGrid>
                <a:gridCol w="667225"/>
                <a:gridCol w="1289650"/>
              </a:tblGrid>
              <a:tr h="47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str3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0x200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9" name="Google Shape;119;p18"/>
          <p:cNvGraphicFramePr/>
          <p:nvPr/>
        </p:nvGraphicFramePr>
        <p:xfrm>
          <a:off x="3361950" y="316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{440BF0F3-30DA-4828-BED8-ACC1C8E46B62}</a:tableStyleId>
              </a:tblPr>
              <a:tblGrid>
                <a:gridCol w="667225"/>
                <a:gridCol w="1289650"/>
              </a:tblGrid>
              <a:tr h="47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str4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0x300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0" name="Google Shape;120;p18"/>
          <p:cNvSpPr/>
          <p:nvPr/>
        </p:nvSpPr>
        <p:spPr>
          <a:xfrm>
            <a:off x="1787350" y="1520125"/>
            <a:ext cx="11406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"Hello"</a:t>
            </a:r>
            <a:endParaRPr sz="1000"/>
          </a:p>
        </p:txBody>
      </p:sp>
      <p:sp>
        <p:nvSpPr>
          <p:cNvPr id="121" name="Google Shape;121;p18"/>
          <p:cNvSpPr/>
          <p:nvPr/>
        </p:nvSpPr>
        <p:spPr>
          <a:xfrm>
            <a:off x="1158600" y="1440000"/>
            <a:ext cx="659100" cy="246300"/>
          </a:xfrm>
          <a:prstGeom prst="homePlate">
            <a:avLst>
              <a:gd fmla="val 50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0x200</a:t>
            </a:r>
            <a:endParaRPr sz="1000"/>
          </a:p>
        </p:txBody>
      </p:sp>
      <p:sp>
        <p:nvSpPr>
          <p:cNvPr id="122" name="Google Shape;122;p18"/>
          <p:cNvSpPr/>
          <p:nvPr/>
        </p:nvSpPr>
        <p:spPr>
          <a:xfrm>
            <a:off x="1579460" y="1603275"/>
            <a:ext cx="584475" cy="1596000"/>
          </a:xfrm>
          <a:custGeom>
            <a:rect b="b" l="l" r="r" t="t"/>
            <a:pathLst>
              <a:path extrusionOk="0" h="63840" w="23379">
                <a:moveTo>
                  <a:pt x="23297" y="63840"/>
                </a:moveTo>
                <a:cubicBezTo>
                  <a:pt x="23557" y="56560"/>
                  <a:pt x="23052" y="48570"/>
                  <a:pt x="19234" y="42366"/>
                </a:cubicBezTo>
                <a:cubicBezTo>
                  <a:pt x="17057" y="38829"/>
                  <a:pt x="11663" y="38867"/>
                  <a:pt x="8207" y="36563"/>
                </a:cubicBezTo>
                <a:cubicBezTo>
                  <a:pt x="4860" y="34331"/>
                  <a:pt x="4370" y="29483"/>
                  <a:pt x="2694" y="25826"/>
                </a:cubicBezTo>
                <a:cubicBezTo>
                  <a:pt x="-937" y="17904"/>
                  <a:pt x="-1958" y="0"/>
                  <a:pt x="675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3" name="Google Shape;123;p18"/>
          <p:cNvSpPr/>
          <p:nvPr/>
        </p:nvSpPr>
        <p:spPr>
          <a:xfrm>
            <a:off x="3616150" y="1443925"/>
            <a:ext cx="11406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"Hello"</a:t>
            </a:r>
            <a:endParaRPr sz="1000"/>
          </a:p>
        </p:txBody>
      </p:sp>
      <p:sp>
        <p:nvSpPr>
          <p:cNvPr id="124" name="Google Shape;124;p18"/>
          <p:cNvSpPr/>
          <p:nvPr/>
        </p:nvSpPr>
        <p:spPr>
          <a:xfrm>
            <a:off x="2987400" y="1363800"/>
            <a:ext cx="659100" cy="246300"/>
          </a:xfrm>
          <a:prstGeom prst="homePlate">
            <a:avLst>
              <a:gd fmla="val 50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0x300</a:t>
            </a:r>
            <a:endParaRPr sz="1000"/>
          </a:p>
        </p:txBody>
      </p:sp>
      <p:sp>
        <p:nvSpPr>
          <p:cNvPr id="125" name="Google Shape;125;p18"/>
          <p:cNvSpPr/>
          <p:nvPr/>
        </p:nvSpPr>
        <p:spPr>
          <a:xfrm>
            <a:off x="3361951" y="1610100"/>
            <a:ext cx="1077830" cy="1665426"/>
          </a:xfrm>
          <a:custGeom>
            <a:rect b="b" l="l" r="r" t="t"/>
            <a:pathLst>
              <a:path extrusionOk="0" h="63840" w="23379">
                <a:moveTo>
                  <a:pt x="23297" y="63840"/>
                </a:moveTo>
                <a:cubicBezTo>
                  <a:pt x="23557" y="56560"/>
                  <a:pt x="23052" y="48570"/>
                  <a:pt x="19234" y="42366"/>
                </a:cubicBezTo>
                <a:cubicBezTo>
                  <a:pt x="17057" y="38829"/>
                  <a:pt x="11663" y="38867"/>
                  <a:pt x="8207" y="36563"/>
                </a:cubicBezTo>
                <a:cubicBezTo>
                  <a:pt x="4860" y="34331"/>
                  <a:pt x="4370" y="29483"/>
                  <a:pt x="2694" y="25826"/>
                </a:cubicBezTo>
                <a:cubicBezTo>
                  <a:pt x="-937" y="17904"/>
                  <a:pt x="-1958" y="0"/>
                  <a:pt x="675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19"/>
          <p:cNvGraphicFramePr/>
          <p:nvPr/>
        </p:nvGraphicFramePr>
        <p:xfrm>
          <a:off x="401350" y="29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{440BF0F3-30DA-4828-BED8-ACC1C8E46B62}</a:tableStyleId>
              </a:tblPr>
              <a:tblGrid>
                <a:gridCol w="687450"/>
                <a:gridCol w="4544775"/>
              </a:tblGrid>
              <a:tr h="83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M.A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170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Heap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170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Stack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1" name="Google Shape;131;p19"/>
          <p:cNvSpPr/>
          <p:nvPr/>
        </p:nvSpPr>
        <p:spPr>
          <a:xfrm>
            <a:off x="1770100" y="500550"/>
            <a:ext cx="11751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2" name="Google Shape;132;p19"/>
          <p:cNvSpPr/>
          <p:nvPr/>
        </p:nvSpPr>
        <p:spPr>
          <a:xfrm>
            <a:off x="1158600" y="373200"/>
            <a:ext cx="659100" cy="246300"/>
          </a:xfrm>
          <a:prstGeom prst="homePlate">
            <a:avLst>
              <a:gd fmla="val 50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aphicFrame>
        <p:nvGraphicFramePr>
          <p:cNvPr id="133" name="Google Shape;133;p19"/>
          <p:cNvGraphicFramePr/>
          <p:nvPr/>
        </p:nvGraphicFramePr>
        <p:xfrm>
          <a:off x="1211725" y="316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{440BF0F3-30DA-4828-BED8-ACC1C8E46B62}</a:tableStyleId>
              </a:tblPr>
              <a:tblGrid>
                <a:gridCol w="667225"/>
                <a:gridCol w="1289650"/>
              </a:tblGrid>
              <a:tr h="47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0x200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4" name="Google Shape;134;p19"/>
          <p:cNvGraphicFramePr/>
          <p:nvPr/>
        </p:nvGraphicFramePr>
        <p:xfrm>
          <a:off x="3361950" y="316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{440BF0F3-30DA-4828-BED8-ACC1C8E46B62}</a:tableStyleId>
              </a:tblPr>
              <a:tblGrid>
                <a:gridCol w="667225"/>
                <a:gridCol w="1289650"/>
              </a:tblGrid>
              <a:tr h="47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buff2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0x200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5" name="Google Shape;135;p19"/>
          <p:cNvSpPr/>
          <p:nvPr/>
        </p:nvSpPr>
        <p:spPr>
          <a:xfrm>
            <a:off x="1787350" y="1520125"/>
            <a:ext cx="11406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StringBuffer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“HelloJava”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1158600" y="1440000"/>
            <a:ext cx="659100" cy="246300"/>
          </a:xfrm>
          <a:prstGeom prst="homePlate">
            <a:avLst>
              <a:gd fmla="val 50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0x200</a:t>
            </a:r>
            <a:endParaRPr sz="1000"/>
          </a:p>
        </p:txBody>
      </p:sp>
      <p:sp>
        <p:nvSpPr>
          <p:cNvPr id="137" name="Google Shape;137;p19"/>
          <p:cNvSpPr/>
          <p:nvPr/>
        </p:nvSpPr>
        <p:spPr>
          <a:xfrm>
            <a:off x="1430942" y="1639525"/>
            <a:ext cx="883250" cy="1617775"/>
          </a:xfrm>
          <a:custGeom>
            <a:rect b="b" l="l" r="r" t="t"/>
            <a:pathLst>
              <a:path extrusionOk="0" h="64711" w="35330">
                <a:moveTo>
                  <a:pt x="35330" y="64711"/>
                </a:moveTo>
                <a:cubicBezTo>
                  <a:pt x="35330" y="55693"/>
                  <a:pt x="26501" y="47689"/>
                  <a:pt x="18500" y="43528"/>
                </a:cubicBezTo>
                <a:cubicBezTo>
                  <a:pt x="14070" y="41224"/>
                  <a:pt x="7140" y="42296"/>
                  <a:pt x="4571" y="38014"/>
                </a:cubicBezTo>
                <a:cubicBezTo>
                  <a:pt x="1094" y="32219"/>
                  <a:pt x="-1643" y="24037"/>
                  <a:pt x="1379" y="17992"/>
                </a:cubicBezTo>
                <a:cubicBezTo>
                  <a:pt x="3800" y="13149"/>
                  <a:pt x="9739" y="11083"/>
                  <a:pt x="13567" y="7255"/>
                </a:cubicBezTo>
                <a:cubicBezTo>
                  <a:pt x="15435" y="5387"/>
                  <a:pt x="14891" y="1868"/>
                  <a:pt x="1675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8" name="Google Shape;138;p19"/>
          <p:cNvSpPr/>
          <p:nvPr/>
        </p:nvSpPr>
        <p:spPr>
          <a:xfrm>
            <a:off x="1767159" y="1733850"/>
            <a:ext cx="2434075" cy="1523450"/>
          </a:xfrm>
          <a:custGeom>
            <a:rect b="b" l="l" r="r" t="t"/>
            <a:pathLst>
              <a:path extrusionOk="0" h="60938" w="97363">
                <a:moveTo>
                  <a:pt x="96750" y="60938"/>
                </a:moveTo>
                <a:cubicBezTo>
                  <a:pt x="101221" y="45280"/>
                  <a:pt x="79056" y="28731"/>
                  <a:pt x="63089" y="25536"/>
                </a:cubicBezTo>
                <a:cubicBezTo>
                  <a:pt x="49714" y="22860"/>
                  <a:pt x="35813" y="24956"/>
                  <a:pt x="22173" y="24956"/>
                </a:cubicBezTo>
                <a:cubicBezTo>
                  <a:pt x="17225" y="24956"/>
                  <a:pt x="11569" y="26418"/>
                  <a:pt x="7373" y="23795"/>
                </a:cubicBezTo>
                <a:cubicBezTo>
                  <a:pt x="504" y="19501"/>
                  <a:pt x="-2418" y="6482"/>
                  <a:pt x="244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