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c12bcf38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c12bcf38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c12bcf38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c12bcf38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c12bcf38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c12bcf38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c12bcf38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c12bcf38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c12bcf38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12bcf38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c12bcf38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c12bcf38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4c12bcf38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c12bcf38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4c12bcf38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c12bcf38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c12bcf38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c12bcf38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c12bcf38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c12bcf38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c12bcf38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c12bcf38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4c12bcf38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c12bcf38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4c12bcf38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c12bcf38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4c12bcf38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c12bcf38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4c12bcf38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c12bcf38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4c12bcf38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c12bcf38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c12bcf38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c12bcf38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4c12bcf38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c12bcf38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4c12bcf38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c12bcf38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4c12bcf38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c12bcf38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4c12bcf38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c12bcf38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20" Type="http://schemas.openxmlformats.org/officeDocument/2006/relationships/hyperlink" Target="https://ko.wikipedia.org/w/index.php?title=%EB%84%B7%EC%9C%84%EB%B2%84&amp;action=edit&amp;redlink=1" TargetMode="External"/><Relationship Id="rId22" Type="http://schemas.openxmlformats.org/officeDocument/2006/relationships/hyperlink" Target="https://ko.wikipedia.org/wiki/%EC%95%84%ED%8C%8C%EC%B9%98_%EC%A0%9C%EB%A5%B4%EB%8B%88%EB%AA%A8" TargetMode="External"/><Relationship Id="rId21" Type="http://schemas.openxmlformats.org/officeDocument/2006/relationships/hyperlink" Target="https://ko.wikipedia.org/wiki/SAP_AG" TargetMode="External"/><Relationship Id="rId24" Type="http://schemas.openxmlformats.org/officeDocument/2006/relationships/hyperlink" Target="https://ko.wikipedia.org/wiki/%EC%98%A4%ED%94%88_%EC%86%8C%EC%8A%A4" TargetMode="External"/><Relationship Id="rId23" Type="http://schemas.openxmlformats.org/officeDocument/2006/relationships/hyperlink" Target="https://ko.wikipedia.org/wiki/%EC%98%A4%ED%94%88_%EC%86%8C%EC%8A%A4"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ko.wikipedia.org/wiki/%EC%9E%90%EB%B0%94_%ED%94%8C%EB%9E%AB%ED%8F%BC,_%EC%97%94%ED%84%B0%ED%94%84%EB%9D%BC%EC%9D%B4%EC%A6%88_%EC%97%90%EB%94%94%EC%85%98#%EC%9D%B8%EC%A6%9D%EB%90%9C_%EC%9B%B9_%EC%95%A0%ED%94%8C%EB%A6%AC%EC%BC%80%EC%9D%B4%EC%85%98_%EC%84%9C%EB%B2%84" TargetMode="External"/><Relationship Id="rId4" Type="http://schemas.openxmlformats.org/officeDocument/2006/relationships/hyperlink" Target="https://ko.wikipedia.org/wiki/%EC%95%84%ED%8C%8C%EC%B9%98_%ED%86%B0%EC%BA%A3" TargetMode="External"/><Relationship Id="rId9" Type="http://schemas.openxmlformats.org/officeDocument/2006/relationships/hyperlink" Target="https://ko.wikipedia.org/wiki/%EC%A0%9C%EC%9A%B0%EC%8A%A4_(%EC%9B%B9_%EC%95%A0%ED%94%8C%EB%A6%AC%EC%BC%80%EC%9D%B4%EC%85%98_%EC%84%9C%EB%B2%84)" TargetMode="External"/><Relationship Id="rId26" Type="http://schemas.openxmlformats.org/officeDocument/2006/relationships/hyperlink" Target="https://ko.wikipedia.org/wiki/%EC%95%84%ED%8C%8C%EC%B9%98_%EC%A0%9C%EB%A5%B4%EB%8B%88%EB%AA%A8" TargetMode="External"/><Relationship Id="rId25" Type="http://schemas.openxmlformats.org/officeDocument/2006/relationships/hyperlink" Target="https://ko.wikipedia.org/wiki/%EC%9B%B9%EC%8A%A4%ED%94%BC%EC%96%B4_%EC%95%A0%ED%94%8C%EB%A6%AC%EC%BC%80%EC%9D%B4%EC%85%98_%EC%84%9C%EB%B2%84_%EC%BB%A4%EB%AE%A4%EB%8B%88%ED%8B%B0_%EC%97%90%EB%94%94%EC%85%98" TargetMode="External"/><Relationship Id="rId28" Type="http://schemas.openxmlformats.org/officeDocument/2006/relationships/hyperlink" Target="https://ko.wikipedia.org/w/index.php?title=OC4J&amp;action=edit&amp;redlink=1" TargetMode="External"/><Relationship Id="rId27" Type="http://schemas.openxmlformats.org/officeDocument/2006/relationships/hyperlink" Target="https://ko.wikipedia.org/wiki/IBM" TargetMode="External"/><Relationship Id="rId5" Type="http://schemas.openxmlformats.org/officeDocument/2006/relationships/hyperlink" Target="https://ko.wikipedia.org/wiki/%EC%95%84%ED%8C%8C%EC%B9%98_%EC%86%8C%ED%94%84%ED%8A%B8%EC%9B%A8%EC%96%B4_%EC%9E%AC%EB%8B%A8" TargetMode="External"/><Relationship Id="rId6" Type="http://schemas.openxmlformats.org/officeDocument/2006/relationships/hyperlink" Target="https://ko.wikipedia.org/wiki/%EC%98%A4%ED%94%88_%EC%86%8C%EC%8A%A4" TargetMode="External"/><Relationship Id="rId29" Type="http://schemas.openxmlformats.org/officeDocument/2006/relationships/hyperlink" Target="https://ko.wikipedia.org/wiki/%EC%98%A4%EB%9D%BC%ED%81%B4_(%EA%B8%B0%EC%97%85)" TargetMode="External"/><Relationship Id="rId7" Type="http://schemas.openxmlformats.org/officeDocument/2006/relationships/hyperlink" Target="https://ko.wikipedia.org/wiki/%EA%B8%80%EB%9E%98%EC%8A%A4%ED%94%BC%EC%8B%9C" TargetMode="External"/><Relationship Id="rId8" Type="http://schemas.openxmlformats.org/officeDocument/2006/relationships/hyperlink" Target="https://ko.wikipedia.org/wiki/%EC%8D%AC_%EB%A7%88%EC%9D%B4%ED%81%AC%EB%A1%9C%EC%8B%9C%EC%8A%A4%ED%85%9C%EC%A6%88" TargetMode="External"/><Relationship Id="rId31" Type="http://schemas.openxmlformats.org/officeDocument/2006/relationships/hyperlink" Target="https://ko.wikipedia.org/wiki/%EC%98%A4%ED%94%88_%EC%86%8C%EC%8A%A4" TargetMode="External"/><Relationship Id="rId30" Type="http://schemas.openxmlformats.org/officeDocument/2006/relationships/hyperlink" Target="https://ko.wikipedia.org/wiki/%EA%B8%80%EB%9E%98%EC%8A%A4%ED%94%BC%EC%8B%9C" TargetMode="External"/><Relationship Id="rId11" Type="http://schemas.openxmlformats.org/officeDocument/2006/relationships/hyperlink" Target="https://ko.wikipedia.org/w/index.php?title=%EC%9E%90%EB%B0%94_%ED%94%8C%EB%9E%AB%ED%8F%BC,_%EC%97%94%ED%84%B0%ED%94%84%EB%9D%BC%EC%9D%B4%EC%A6%88_%EC%97%90%EB%94%94%EC%85%98&amp;action=edit&amp;section=4" TargetMode="External"/><Relationship Id="rId10" Type="http://schemas.openxmlformats.org/officeDocument/2006/relationships/hyperlink" Target="https://ko.wikipedia.org/wiki/%ED%8B%B0%EB%A7%A5%EC%8A%A4%EC%86%8C%ED%94%84%ED%8A%B8" TargetMode="External"/><Relationship Id="rId32" Type="http://schemas.openxmlformats.org/officeDocument/2006/relationships/hyperlink" Target="https://ko.wikipedia.org/wiki/%EC%98%A4%ED%94%88_%EC%86%8C%EC%8A%A4" TargetMode="External"/><Relationship Id="rId13" Type="http://schemas.openxmlformats.org/officeDocument/2006/relationships/hyperlink" Target="https://ko.wikipedia.org/wiki/%EA%B8%80%EB%9E%98%EC%8A%A4%ED%94%BC%EC%8B%9C" TargetMode="External"/><Relationship Id="rId12" Type="http://schemas.openxmlformats.org/officeDocument/2006/relationships/hyperlink" Target="https://ko.wikipedia.org/w/index.php?title=%EC%8D%AC_%EC%9E%90%EB%B0%94_%EC%95%A0%ED%94%8C%EB%A6%AC%EC%BC%80%EC%9D%B4%EC%85%98_%EC%84%9C%EB%B2%84&amp;action=edit&amp;redlink=1" TargetMode="External"/><Relationship Id="rId15" Type="http://schemas.openxmlformats.org/officeDocument/2006/relationships/hyperlink" Target="https://ko.wikipedia.org/wiki/%EC%A0%9C%EC%9A%B0%EC%8A%A4_(%EC%9B%B9_%EC%95%A0%ED%94%8C%EB%A6%AC%EC%BC%80%EC%9D%B4%EC%85%98_%EC%84%9C%EB%B2%84)" TargetMode="External"/><Relationship Id="rId14" Type="http://schemas.openxmlformats.org/officeDocument/2006/relationships/hyperlink" Target="https://ko.wikipedia.org/wiki/%EC%8D%AC_%EB%A7%88%EC%9D%B4%ED%81%AC%EB%A1%9C%EC%8B%9C%EC%8A%A4%ED%85%9C%EC%A6%88" TargetMode="External"/><Relationship Id="rId17" Type="http://schemas.openxmlformats.org/officeDocument/2006/relationships/hyperlink" Target="https://ko.wikipedia.org/w/index.php?title=%EC%9B%B9%EB%A1%9C%EC%A7%81&amp;action=edit&amp;redlink=1" TargetMode="External"/><Relationship Id="rId16" Type="http://schemas.openxmlformats.org/officeDocument/2006/relationships/hyperlink" Target="https://ko.wikipedia.org/wiki/%ED%8B%B0%EB%A7%A5%EC%8A%A4%EC%86%8C%ED%94%84%ED%8A%B8" TargetMode="External"/><Relationship Id="rId19" Type="http://schemas.openxmlformats.org/officeDocument/2006/relationships/hyperlink" Target="https://ko.wikipedia.org/wiki/BEA" TargetMode="External"/><Relationship Id="rId18" Type="http://schemas.openxmlformats.org/officeDocument/2006/relationships/hyperlink" Target="https://ko.wikipedia.org/wiki/%EC%98%A4%EB%9D%BC%ED%81%B4_(%EA%B8%B0%EC%97%8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t>JavaEE (J2EE)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t>드디어 프레임워크</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Components</a:t>
            </a:r>
            <a:endParaRPr/>
          </a:p>
        </p:txBody>
      </p:sp>
      <p:sp>
        <p:nvSpPr>
          <p:cNvPr id="136" name="Google Shape;136;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marR="0" rtl="0" algn="l">
              <a:lnSpc>
                <a:spcPct val="114000"/>
              </a:lnSpc>
              <a:spcBef>
                <a:spcPts val="0"/>
              </a:spcBef>
              <a:spcAft>
                <a:spcPts val="0"/>
              </a:spcAft>
              <a:buClr>
                <a:srgbClr val="000000"/>
              </a:buClr>
              <a:buSzPts val="1100"/>
              <a:buFont typeface="Arial"/>
              <a:buNone/>
            </a:pPr>
            <a:r>
              <a:rPr lang="ko" sz="1200"/>
              <a:t>–	</a:t>
            </a:r>
            <a:r>
              <a:rPr b="1" lang="ko" sz="1200"/>
              <a:t>Web Services</a:t>
            </a:r>
            <a:r>
              <a:rPr lang="ko" sz="1200"/>
              <a:t> — Support for Web services is provided via Simple Object  Access Protocol (SOAP) for attachments; API for Java (SAAJ) 1.1 for  handling of SOAP messages; Java API for XML Registries (JAXR) 1.0 for</a:t>
            </a:r>
            <a:endParaRPr sz="1200"/>
          </a:p>
          <a:p>
            <a:pPr indent="0" lvl="0" marL="0" marR="0" rtl="0" algn="l">
              <a:lnSpc>
                <a:spcPct val="114000"/>
              </a:lnSpc>
              <a:spcBef>
                <a:spcPts val="200"/>
              </a:spcBef>
              <a:spcAft>
                <a:spcPts val="0"/>
              </a:spcAft>
              <a:buClr>
                <a:srgbClr val="000000"/>
              </a:buClr>
              <a:buSzPts val="1100"/>
              <a:buFont typeface="Arial"/>
              <a:buNone/>
            </a:pPr>
            <a:r>
              <a:rPr lang="ko" sz="1200"/>
              <a:t>  access to Universal Description, Discovery, and Integration (UDDI); and  Java API for XML-based RPC (JAX-RPC) 1.0 to specify how clients can use  Web services.</a:t>
            </a:r>
            <a:endParaRPr sz="1200"/>
          </a:p>
          <a:p>
            <a:pPr indent="0" lvl="0" marL="0" marR="0" rtl="0" algn="l">
              <a:lnSpc>
                <a:spcPct val="114000"/>
              </a:lnSpc>
              <a:spcBef>
                <a:spcPts val="200"/>
              </a:spcBef>
              <a:spcAft>
                <a:spcPts val="0"/>
              </a:spcAft>
              <a:buClr>
                <a:srgbClr val="000000"/>
              </a:buClr>
              <a:buSzPts val="1100"/>
              <a:buFont typeface="Arial"/>
              <a:buNone/>
            </a:pPr>
            <a:r>
              <a:rPr lang="ko" sz="1200"/>
              <a:t>–	</a:t>
            </a:r>
            <a:r>
              <a:rPr b="1" lang="ko" sz="1200"/>
              <a:t>Management</a:t>
            </a:r>
            <a:r>
              <a:rPr lang="ko" sz="1200"/>
              <a:t> — The Java 2 Platform, Enterprise Edition Management API,  and Java Management Extensions (JMX) are used to provide management support for querying a server during runtime.</a:t>
            </a:r>
            <a:endParaRPr sz="1200"/>
          </a:p>
          <a:p>
            <a:pPr indent="0" lvl="0" marL="0" marR="0" rtl="0" algn="l">
              <a:lnSpc>
                <a:spcPct val="114000"/>
              </a:lnSpc>
              <a:spcBef>
                <a:spcPts val="200"/>
              </a:spcBef>
              <a:spcAft>
                <a:spcPts val="0"/>
              </a:spcAft>
              <a:buClr>
                <a:srgbClr val="000000"/>
              </a:buClr>
              <a:buSzPts val="1100"/>
              <a:buFont typeface="Arial"/>
              <a:buNone/>
            </a:pPr>
            <a:r>
              <a:rPr lang="ko" sz="1200"/>
              <a:t>–	</a:t>
            </a:r>
            <a:r>
              <a:rPr b="1" lang="ko" sz="1200"/>
              <a:t>Deployment</a:t>
            </a:r>
            <a:r>
              <a:rPr lang="ko" sz="1200"/>
              <a:t> — The Java 2 Platform, Enterprise Edition Deployment API  allows tools to plug into a J2EE server for deployment purposes.</a:t>
            </a:r>
            <a:endParaRPr sz="1200"/>
          </a:p>
          <a:p>
            <a:pPr indent="0" lvl="0" marL="0" marR="0" rtl="0" algn="l">
              <a:lnSpc>
                <a:spcPct val="114000"/>
              </a:lnSpc>
              <a:spcBef>
                <a:spcPts val="200"/>
              </a:spcBef>
              <a:spcAft>
                <a:spcPts val="0"/>
              </a:spcAft>
              <a:buClr>
                <a:srgbClr val="000000"/>
              </a:buClr>
              <a:buSzPts val="1100"/>
              <a:buFont typeface="Arial"/>
              <a:buNone/>
            </a:pPr>
            <a:r>
              <a:rPr lang="ko" sz="1200"/>
              <a:t>–	</a:t>
            </a:r>
            <a:r>
              <a:rPr b="1" lang="ko" sz="1200"/>
              <a:t>Java Authorization Service Provider Contract for Containers (JACC)</a:t>
            </a:r>
            <a:r>
              <a:rPr lang="ko" sz="1200"/>
              <a:t> —  JACC is the interface between application servers and authorization policy  providers.</a:t>
            </a:r>
            <a:endParaRPr sz="1200"/>
          </a:p>
          <a:p>
            <a:pPr indent="0" lvl="0" marL="0" marR="0" rtl="0" algn="l">
              <a:lnSpc>
                <a:spcPct val="114000"/>
              </a:lnSpc>
              <a:spcBef>
                <a:spcPts val="200"/>
              </a:spcBef>
              <a:spcAft>
                <a:spcPts val="200"/>
              </a:spcAft>
              <a:buClr>
                <a:srgbClr val="000000"/>
              </a:buClr>
              <a:buSzPts val="1100"/>
              <a:buFont typeface="Arial"/>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3"/>
          <p:cNvPicPr preferRelativeResize="0"/>
          <p:nvPr/>
        </p:nvPicPr>
        <p:blipFill rotWithShape="1">
          <a:blip r:embed="rId3">
            <a:alphaModFix/>
          </a:blip>
          <a:srcRect b="3232" l="0" r="0" t="0"/>
          <a:stretch/>
        </p:blipFill>
        <p:spPr>
          <a:xfrm>
            <a:off x="2110725" y="34125"/>
            <a:ext cx="6923549" cy="4966150"/>
          </a:xfrm>
          <a:prstGeom prst="rect">
            <a:avLst/>
          </a:prstGeom>
          <a:noFill/>
          <a:ln>
            <a:noFill/>
          </a:ln>
        </p:spPr>
      </p:pic>
      <p:sp>
        <p:nvSpPr>
          <p:cNvPr id="142" name="Google Shape;142;p23"/>
          <p:cNvSpPr txBox="1"/>
          <p:nvPr>
            <p:ph type="title"/>
          </p:nvPr>
        </p:nvSpPr>
        <p:spPr>
          <a:xfrm>
            <a:off x="159300" y="292625"/>
            <a:ext cx="2249100" cy="6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Components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707400"/>
          </a:xfrm>
          <a:prstGeom prst="rect">
            <a:avLst/>
          </a:prstGeom>
          <a:solidFill>
            <a:srgbClr val="FFFF00"/>
          </a:solidFill>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0000FF"/>
                </a:solidFill>
              </a:rPr>
              <a:t>JaveEE</a:t>
            </a:r>
            <a:r>
              <a:rPr lang="ko"/>
              <a:t> Application Model</a:t>
            </a:r>
            <a:endParaRPr/>
          </a:p>
        </p:txBody>
      </p:sp>
      <p:sp>
        <p:nvSpPr>
          <p:cNvPr id="148" name="Google Shape;148;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‘일반적’ 으로 SW 시스템은 다음 세부분으로 구성된다.</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ko">
                <a:solidFill>
                  <a:srgbClr val="0000FF"/>
                </a:solidFill>
              </a:rPr>
              <a:t>Monolithic architecture</a:t>
            </a:r>
            <a:r>
              <a:rPr lang="ko"/>
              <a:t> 는 위 세부분이 단일 SW (혹은 모듈, 프로세스) 로 구현된것을 말함</a:t>
            </a:r>
            <a:endParaRPr/>
          </a:p>
        </p:txBody>
      </p:sp>
      <p:sp>
        <p:nvSpPr>
          <p:cNvPr id="149" name="Google Shape;149;p24"/>
          <p:cNvSpPr/>
          <p:nvPr/>
        </p:nvSpPr>
        <p:spPr>
          <a:xfrm>
            <a:off x="811775" y="1819725"/>
            <a:ext cx="1800600" cy="6198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800"/>
              <a:t>Presentation</a:t>
            </a:r>
            <a:endParaRPr sz="1800"/>
          </a:p>
          <a:p>
            <a:pPr indent="0" lvl="0" marL="0" rtl="0" algn="ctr">
              <a:spcBef>
                <a:spcPts val="0"/>
              </a:spcBef>
              <a:spcAft>
                <a:spcPts val="0"/>
              </a:spcAft>
              <a:buNone/>
            </a:pPr>
            <a:r>
              <a:rPr lang="ko" sz="1800"/>
              <a:t>Logic</a:t>
            </a:r>
            <a:endParaRPr sz="1800"/>
          </a:p>
        </p:txBody>
      </p:sp>
      <p:sp>
        <p:nvSpPr>
          <p:cNvPr id="150" name="Google Shape;150;p24"/>
          <p:cNvSpPr/>
          <p:nvPr/>
        </p:nvSpPr>
        <p:spPr>
          <a:xfrm>
            <a:off x="3326375" y="1819725"/>
            <a:ext cx="1800600" cy="6198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800"/>
              <a:t>Business</a:t>
            </a:r>
            <a:endParaRPr sz="1800"/>
          </a:p>
          <a:p>
            <a:pPr indent="0" lvl="0" marL="0" rtl="0" algn="ctr">
              <a:spcBef>
                <a:spcPts val="0"/>
              </a:spcBef>
              <a:spcAft>
                <a:spcPts val="0"/>
              </a:spcAft>
              <a:buNone/>
            </a:pPr>
            <a:r>
              <a:rPr lang="ko" sz="1800"/>
              <a:t>Logic</a:t>
            </a:r>
            <a:endParaRPr sz="1800"/>
          </a:p>
        </p:txBody>
      </p:sp>
      <p:sp>
        <p:nvSpPr>
          <p:cNvPr id="151" name="Google Shape;151;p24"/>
          <p:cNvSpPr/>
          <p:nvPr/>
        </p:nvSpPr>
        <p:spPr>
          <a:xfrm>
            <a:off x="5764775" y="1819725"/>
            <a:ext cx="1800600" cy="6198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800"/>
              <a:t>Data Access</a:t>
            </a:r>
            <a:endParaRPr sz="1800"/>
          </a:p>
          <a:p>
            <a:pPr indent="0" lvl="0" marL="0" rtl="0" algn="ctr">
              <a:spcBef>
                <a:spcPts val="0"/>
              </a:spcBef>
              <a:spcAft>
                <a:spcPts val="0"/>
              </a:spcAft>
              <a:buNone/>
            </a:pPr>
            <a:r>
              <a:rPr lang="ko" sz="1800"/>
              <a:t>Logic</a:t>
            </a:r>
            <a:endParaRPr sz="1800"/>
          </a:p>
        </p:txBody>
      </p:sp>
      <p:sp>
        <p:nvSpPr>
          <p:cNvPr id="152" name="Google Shape;152;p24"/>
          <p:cNvSpPr/>
          <p:nvPr/>
        </p:nvSpPr>
        <p:spPr>
          <a:xfrm>
            <a:off x="811775" y="3728450"/>
            <a:ext cx="6973500" cy="6198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800"/>
              <a:t>Presentation.L  + Business. L + Data Access. L</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a:solidFill>
                  <a:srgbClr val="0000FF"/>
                </a:solidFill>
              </a:rPr>
              <a:t>JaveEE</a:t>
            </a:r>
            <a:r>
              <a:rPr lang="ko"/>
              <a:t> Application Model</a:t>
            </a:r>
            <a:endParaRPr/>
          </a:p>
        </p:txBody>
      </p:sp>
      <p:sp>
        <p:nvSpPr>
          <p:cNvPr id="158" name="Google Shape;158;p25"/>
          <p:cNvSpPr txBox="1"/>
          <p:nvPr>
            <p:ph idx="1" type="body"/>
          </p:nvPr>
        </p:nvSpPr>
        <p:spPr>
          <a:xfrm>
            <a:off x="311700" y="885325"/>
            <a:ext cx="8520600" cy="12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ko">
                <a:solidFill>
                  <a:srgbClr val="0000FF"/>
                </a:solidFill>
              </a:rPr>
              <a:t>2-tier architecture</a:t>
            </a:r>
            <a:endParaRPr b="1">
              <a:solidFill>
                <a:srgbClr val="0000FF"/>
              </a:solidFill>
            </a:endParaRPr>
          </a:p>
          <a:p>
            <a:pPr indent="0" lvl="0" marL="0" rtl="0" algn="l">
              <a:spcBef>
                <a:spcPts val="1600"/>
              </a:spcBef>
              <a:spcAft>
                <a:spcPts val="0"/>
              </a:spcAft>
              <a:buClr>
                <a:srgbClr val="000000"/>
              </a:buClr>
              <a:buSzPts val="1100"/>
              <a:buFont typeface="Arial"/>
              <a:buNone/>
            </a:pPr>
            <a:r>
              <a:rPr lang="ko"/>
              <a:t>여러 응용프로그램들이 분산환경에서 데이터의 공유를 위하여 Data Access Logic 부분만 별도의 머신에 구현한 구조</a:t>
            </a:r>
            <a:endParaRPr/>
          </a:p>
          <a:p>
            <a:pPr indent="0" lvl="0" marL="0" rtl="0" algn="l">
              <a:spcBef>
                <a:spcPts val="1600"/>
              </a:spcBef>
              <a:spcAft>
                <a:spcPts val="1600"/>
              </a:spcAft>
              <a:buNone/>
            </a:pPr>
            <a:r>
              <a:t/>
            </a:r>
            <a:endParaRPr/>
          </a:p>
        </p:txBody>
      </p:sp>
      <p:sp>
        <p:nvSpPr>
          <p:cNvPr id="159" name="Google Shape;159;p25"/>
          <p:cNvSpPr/>
          <p:nvPr/>
        </p:nvSpPr>
        <p:spPr>
          <a:xfrm>
            <a:off x="735575" y="2200725"/>
            <a:ext cx="3756300" cy="5097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800"/>
              <a:t>Presentation.L + Business.L</a:t>
            </a:r>
            <a:endParaRPr sz="1800"/>
          </a:p>
        </p:txBody>
      </p:sp>
      <p:sp>
        <p:nvSpPr>
          <p:cNvPr id="160" name="Google Shape;160;p25"/>
          <p:cNvSpPr/>
          <p:nvPr/>
        </p:nvSpPr>
        <p:spPr>
          <a:xfrm>
            <a:off x="5764775" y="3038925"/>
            <a:ext cx="2042700" cy="6198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800"/>
              <a:t>Data Access. L</a:t>
            </a:r>
            <a:endParaRPr sz="1800"/>
          </a:p>
        </p:txBody>
      </p:sp>
      <p:sp>
        <p:nvSpPr>
          <p:cNvPr id="161" name="Google Shape;161;p25"/>
          <p:cNvSpPr/>
          <p:nvPr/>
        </p:nvSpPr>
        <p:spPr>
          <a:xfrm>
            <a:off x="735575" y="2810325"/>
            <a:ext cx="3756300" cy="5097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800"/>
              <a:t>Presentation.L + Business.L</a:t>
            </a:r>
            <a:endParaRPr sz="1800"/>
          </a:p>
        </p:txBody>
      </p:sp>
      <p:sp>
        <p:nvSpPr>
          <p:cNvPr id="162" name="Google Shape;162;p25"/>
          <p:cNvSpPr/>
          <p:nvPr/>
        </p:nvSpPr>
        <p:spPr>
          <a:xfrm>
            <a:off x="735575" y="3953325"/>
            <a:ext cx="3756300" cy="5097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800"/>
              <a:t>Presentation.L + Business.L</a:t>
            </a:r>
            <a:endParaRPr sz="1800"/>
          </a:p>
        </p:txBody>
      </p:sp>
      <p:sp>
        <p:nvSpPr>
          <p:cNvPr id="163" name="Google Shape;163;p25"/>
          <p:cNvSpPr txBox="1"/>
          <p:nvPr/>
        </p:nvSpPr>
        <p:spPr>
          <a:xfrm>
            <a:off x="2567925" y="3357375"/>
            <a:ext cx="5904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a:t>
            </a:r>
            <a:endParaRPr/>
          </a:p>
          <a:p>
            <a:pPr indent="0" lvl="0" marL="0" rtl="0" algn="l">
              <a:spcBef>
                <a:spcPts val="0"/>
              </a:spcBef>
              <a:spcAft>
                <a:spcPts val="0"/>
              </a:spcAft>
              <a:buNone/>
            </a:pPr>
            <a:r>
              <a:rPr lang="ko"/>
              <a:t>...</a:t>
            </a:r>
            <a:endParaRPr/>
          </a:p>
        </p:txBody>
      </p:sp>
      <p:cxnSp>
        <p:nvCxnSpPr>
          <p:cNvPr id="164" name="Google Shape;164;p25"/>
          <p:cNvCxnSpPr>
            <a:stCxn id="159" idx="3"/>
            <a:endCxn id="160" idx="1"/>
          </p:cNvCxnSpPr>
          <p:nvPr/>
        </p:nvCxnSpPr>
        <p:spPr>
          <a:xfrm>
            <a:off x="4491875" y="2455575"/>
            <a:ext cx="1272900" cy="893400"/>
          </a:xfrm>
          <a:prstGeom prst="straightConnector1">
            <a:avLst/>
          </a:prstGeom>
          <a:noFill/>
          <a:ln cap="flat" cmpd="sng" w="28575">
            <a:solidFill>
              <a:schemeClr val="dk2"/>
            </a:solidFill>
            <a:prstDash val="solid"/>
            <a:round/>
            <a:headEnd len="med" w="med" type="triangle"/>
            <a:tailEnd len="med" w="med" type="triangle"/>
          </a:ln>
        </p:spPr>
      </p:cxnSp>
      <p:cxnSp>
        <p:nvCxnSpPr>
          <p:cNvPr id="165" name="Google Shape;165;p25"/>
          <p:cNvCxnSpPr>
            <a:stCxn id="161" idx="3"/>
            <a:endCxn id="160" idx="1"/>
          </p:cNvCxnSpPr>
          <p:nvPr/>
        </p:nvCxnSpPr>
        <p:spPr>
          <a:xfrm>
            <a:off x="4491875" y="3065175"/>
            <a:ext cx="1272900" cy="283800"/>
          </a:xfrm>
          <a:prstGeom prst="straightConnector1">
            <a:avLst/>
          </a:prstGeom>
          <a:noFill/>
          <a:ln cap="flat" cmpd="sng" w="28575">
            <a:solidFill>
              <a:schemeClr val="dk2"/>
            </a:solidFill>
            <a:prstDash val="solid"/>
            <a:round/>
            <a:headEnd len="med" w="med" type="triangle"/>
            <a:tailEnd len="med" w="med" type="triangle"/>
          </a:ln>
        </p:spPr>
      </p:cxnSp>
      <p:cxnSp>
        <p:nvCxnSpPr>
          <p:cNvPr id="166" name="Google Shape;166;p25"/>
          <p:cNvCxnSpPr>
            <a:stCxn id="162" idx="3"/>
            <a:endCxn id="160" idx="1"/>
          </p:cNvCxnSpPr>
          <p:nvPr/>
        </p:nvCxnSpPr>
        <p:spPr>
          <a:xfrm flipH="1" rot="10800000">
            <a:off x="4491875" y="3348675"/>
            <a:ext cx="1272900" cy="859500"/>
          </a:xfrm>
          <a:prstGeom prst="straightConnector1">
            <a:avLst/>
          </a:prstGeom>
          <a:noFill/>
          <a:ln cap="flat" cmpd="sng" w="28575">
            <a:solidFill>
              <a:schemeClr val="dk2"/>
            </a:solidFill>
            <a:prstDash val="solid"/>
            <a:round/>
            <a:headEnd len="med" w="med" type="triangle"/>
            <a:tailEnd len="med" w="med" type="triangle"/>
          </a:ln>
        </p:spPr>
      </p:cxnSp>
      <p:sp>
        <p:nvSpPr>
          <p:cNvPr id="167" name="Google Shape;167;p25"/>
          <p:cNvSpPr/>
          <p:nvPr/>
        </p:nvSpPr>
        <p:spPr>
          <a:xfrm>
            <a:off x="6594375" y="4021525"/>
            <a:ext cx="1874400" cy="546100"/>
          </a:xfrm>
          <a:prstGeom prst="flowChartMagneticDisk">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DataBase</a:t>
            </a:r>
            <a:endParaRPr/>
          </a:p>
        </p:txBody>
      </p:sp>
      <p:cxnSp>
        <p:nvCxnSpPr>
          <p:cNvPr id="168" name="Google Shape;168;p25"/>
          <p:cNvCxnSpPr>
            <a:stCxn id="167" idx="1"/>
            <a:endCxn id="160" idx="2"/>
          </p:cNvCxnSpPr>
          <p:nvPr/>
        </p:nvCxnSpPr>
        <p:spPr>
          <a:xfrm rot="10800000">
            <a:off x="6786075" y="3658825"/>
            <a:ext cx="745500" cy="362700"/>
          </a:xfrm>
          <a:prstGeom prst="straightConnector1">
            <a:avLst/>
          </a:prstGeom>
          <a:noFill/>
          <a:ln cap="flat" cmpd="sng" w="28575">
            <a:solidFill>
              <a:schemeClr val="dk2"/>
            </a:solidFill>
            <a:prstDash val="solid"/>
            <a:round/>
            <a:headEnd len="med" w="med" type="triangle"/>
            <a:tailEnd len="med" w="med" type="triangle"/>
          </a:ln>
        </p:spPr>
      </p:cxnSp>
      <p:sp>
        <p:nvSpPr>
          <p:cNvPr id="169" name="Google Shape;169;p25"/>
          <p:cNvSpPr txBox="1"/>
          <p:nvPr/>
        </p:nvSpPr>
        <p:spPr>
          <a:xfrm>
            <a:off x="765300" y="4654800"/>
            <a:ext cx="7410000" cy="362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a:solidFill>
                  <a:srgbClr val="666666"/>
                </a:solidFill>
              </a:rPr>
              <a:t>JSP model1  (DAO + DTO 버젼) 생각하시면 됩니다.</a:t>
            </a: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6"/>
          <p:cNvPicPr preferRelativeResize="0"/>
          <p:nvPr/>
        </p:nvPicPr>
        <p:blipFill>
          <a:blip r:embed="rId3">
            <a:alphaModFix/>
          </a:blip>
          <a:stretch>
            <a:fillRect/>
          </a:stretch>
        </p:blipFill>
        <p:spPr>
          <a:xfrm>
            <a:off x="863600" y="2607275"/>
            <a:ext cx="7022850" cy="2381200"/>
          </a:xfrm>
          <a:prstGeom prst="rect">
            <a:avLst/>
          </a:prstGeom>
          <a:noFill/>
          <a:ln>
            <a:noFill/>
          </a:ln>
        </p:spPr>
      </p:pic>
      <p:sp>
        <p:nvSpPr>
          <p:cNvPr id="175" name="Google Shape;175;p26"/>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a:solidFill>
                  <a:srgbClr val="0000FF"/>
                </a:solidFill>
              </a:rPr>
              <a:t>JaveEE</a:t>
            </a:r>
            <a:r>
              <a:rPr lang="ko"/>
              <a:t> Application Model</a:t>
            </a:r>
            <a:endParaRPr/>
          </a:p>
        </p:txBody>
      </p:sp>
      <p:sp>
        <p:nvSpPr>
          <p:cNvPr id="176" name="Google Shape;176;p26"/>
          <p:cNvSpPr txBox="1"/>
          <p:nvPr>
            <p:ph idx="1" type="body"/>
          </p:nvPr>
        </p:nvSpPr>
        <p:spPr>
          <a:xfrm>
            <a:off x="311700" y="732925"/>
            <a:ext cx="8520600" cy="9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ko">
                <a:solidFill>
                  <a:srgbClr val="0000FF"/>
                </a:solidFill>
              </a:rPr>
              <a:t>3</a:t>
            </a:r>
            <a:r>
              <a:rPr b="1" lang="ko">
                <a:solidFill>
                  <a:srgbClr val="0000FF"/>
                </a:solidFill>
              </a:rPr>
              <a:t>-tier architecture</a:t>
            </a:r>
            <a:endParaRPr b="1">
              <a:solidFill>
                <a:srgbClr val="0000FF"/>
              </a:solidFill>
            </a:endParaRPr>
          </a:p>
          <a:p>
            <a:pPr indent="0" lvl="0" marL="0" rtl="0" algn="l">
              <a:spcBef>
                <a:spcPts val="1600"/>
              </a:spcBef>
              <a:spcAft>
                <a:spcPts val="0"/>
              </a:spcAft>
              <a:buClr>
                <a:srgbClr val="000000"/>
              </a:buClr>
              <a:buSzPts val="1100"/>
              <a:buFont typeface="Arial"/>
              <a:buNone/>
            </a:pPr>
            <a:r>
              <a:rPr lang="ko"/>
              <a:t>요즘 기업 웹 시스템의 대표적인 SW 구조</a:t>
            </a:r>
            <a:endParaRPr/>
          </a:p>
          <a:p>
            <a:pPr indent="0" lvl="0" marL="0" rtl="0" algn="l">
              <a:spcBef>
                <a:spcPts val="1600"/>
              </a:spcBef>
              <a:spcAft>
                <a:spcPts val="1600"/>
              </a:spcAft>
              <a:buNone/>
            </a:pPr>
            <a:r>
              <a:t/>
            </a:r>
            <a:endParaRPr/>
          </a:p>
        </p:txBody>
      </p:sp>
      <p:sp>
        <p:nvSpPr>
          <p:cNvPr id="177" name="Google Shape;177;p26"/>
          <p:cNvSpPr/>
          <p:nvPr/>
        </p:nvSpPr>
        <p:spPr>
          <a:xfrm>
            <a:off x="887975" y="1667325"/>
            <a:ext cx="1752900" cy="4443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Presentation</a:t>
            </a:r>
            <a:endParaRPr sz="1200"/>
          </a:p>
          <a:p>
            <a:pPr indent="0" lvl="0" marL="0" rtl="0" algn="ctr">
              <a:spcBef>
                <a:spcPts val="0"/>
              </a:spcBef>
              <a:spcAft>
                <a:spcPts val="0"/>
              </a:spcAft>
              <a:buNone/>
            </a:pPr>
            <a:r>
              <a:rPr lang="ko" sz="1200"/>
              <a:t>Logic</a:t>
            </a:r>
            <a:endParaRPr sz="1200"/>
          </a:p>
        </p:txBody>
      </p:sp>
      <p:sp>
        <p:nvSpPr>
          <p:cNvPr id="178" name="Google Shape;178;p26"/>
          <p:cNvSpPr/>
          <p:nvPr/>
        </p:nvSpPr>
        <p:spPr>
          <a:xfrm>
            <a:off x="3335794" y="1667325"/>
            <a:ext cx="1752900" cy="4443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Business</a:t>
            </a:r>
            <a:endParaRPr sz="1200"/>
          </a:p>
          <a:p>
            <a:pPr indent="0" lvl="0" marL="0" rtl="0" algn="ctr">
              <a:spcBef>
                <a:spcPts val="0"/>
              </a:spcBef>
              <a:spcAft>
                <a:spcPts val="0"/>
              </a:spcAft>
              <a:buNone/>
            </a:pPr>
            <a:r>
              <a:rPr lang="ko" sz="1200"/>
              <a:t>Logic</a:t>
            </a:r>
            <a:endParaRPr sz="1200"/>
          </a:p>
        </p:txBody>
      </p:sp>
      <p:sp>
        <p:nvSpPr>
          <p:cNvPr id="179" name="Google Shape;179;p26"/>
          <p:cNvSpPr/>
          <p:nvPr/>
        </p:nvSpPr>
        <p:spPr>
          <a:xfrm>
            <a:off x="5709437" y="1667325"/>
            <a:ext cx="1752900" cy="4443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Data Access</a:t>
            </a:r>
            <a:endParaRPr sz="1200"/>
          </a:p>
          <a:p>
            <a:pPr indent="0" lvl="0" marL="0" rtl="0" algn="ctr">
              <a:spcBef>
                <a:spcPts val="0"/>
              </a:spcBef>
              <a:spcAft>
                <a:spcPts val="0"/>
              </a:spcAft>
              <a:buNone/>
            </a:pPr>
            <a:r>
              <a:rPr lang="ko" sz="1200"/>
              <a:t>Logic</a:t>
            </a:r>
            <a:endParaRPr sz="1200"/>
          </a:p>
        </p:txBody>
      </p:sp>
      <p:sp>
        <p:nvSpPr>
          <p:cNvPr id="180" name="Google Shape;180;p26"/>
          <p:cNvSpPr/>
          <p:nvPr/>
        </p:nvSpPr>
        <p:spPr>
          <a:xfrm>
            <a:off x="6442826" y="2284100"/>
            <a:ext cx="1135925" cy="391525"/>
          </a:xfrm>
          <a:prstGeom prst="flowChartMagneticDisk">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DataBase</a:t>
            </a:r>
            <a:endParaRPr sz="1200"/>
          </a:p>
        </p:txBody>
      </p:sp>
      <p:cxnSp>
        <p:nvCxnSpPr>
          <p:cNvPr id="181" name="Google Shape;181;p26"/>
          <p:cNvCxnSpPr>
            <a:stCxn id="180" idx="1"/>
            <a:endCxn id="179" idx="2"/>
          </p:cNvCxnSpPr>
          <p:nvPr/>
        </p:nvCxnSpPr>
        <p:spPr>
          <a:xfrm rot="10800000">
            <a:off x="6585989" y="2111600"/>
            <a:ext cx="424800" cy="172500"/>
          </a:xfrm>
          <a:prstGeom prst="straightConnector1">
            <a:avLst/>
          </a:prstGeom>
          <a:noFill/>
          <a:ln cap="flat" cmpd="sng" w="28575">
            <a:solidFill>
              <a:schemeClr val="dk2"/>
            </a:solidFill>
            <a:prstDash val="solid"/>
            <a:round/>
            <a:headEnd len="med" w="med" type="triangle"/>
            <a:tailEnd len="med" w="med" type="triangle"/>
          </a:ln>
        </p:spPr>
      </p:cxnSp>
      <p:cxnSp>
        <p:nvCxnSpPr>
          <p:cNvPr id="182" name="Google Shape;182;p26"/>
          <p:cNvCxnSpPr>
            <a:stCxn id="178" idx="1"/>
            <a:endCxn id="177" idx="3"/>
          </p:cNvCxnSpPr>
          <p:nvPr/>
        </p:nvCxnSpPr>
        <p:spPr>
          <a:xfrm rot="10800000">
            <a:off x="2640994" y="1889475"/>
            <a:ext cx="694800" cy="0"/>
          </a:xfrm>
          <a:prstGeom prst="straightConnector1">
            <a:avLst/>
          </a:prstGeom>
          <a:noFill/>
          <a:ln cap="flat" cmpd="sng" w="28575">
            <a:solidFill>
              <a:schemeClr val="dk2"/>
            </a:solidFill>
            <a:prstDash val="solid"/>
            <a:round/>
            <a:headEnd len="med" w="med" type="triangle"/>
            <a:tailEnd len="med" w="med" type="triangle"/>
          </a:ln>
        </p:spPr>
      </p:cxnSp>
      <p:cxnSp>
        <p:nvCxnSpPr>
          <p:cNvPr id="183" name="Google Shape;183;p26"/>
          <p:cNvCxnSpPr>
            <a:stCxn id="179" idx="1"/>
            <a:endCxn id="178" idx="3"/>
          </p:cNvCxnSpPr>
          <p:nvPr/>
        </p:nvCxnSpPr>
        <p:spPr>
          <a:xfrm rot="10800000">
            <a:off x="5088737" y="1889475"/>
            <a:ext cx="620700" cy="0"/>
          </a:xfrm>
          <a:prstGeom prst="straightConnector1">
            <a:avLst/>
          </a:prstGeom>
          <a:noFill/>
          <a:ln cap="flat" cmpd="sng" w="28575">
            <a:solidFill>
              <a:schemeClr val="dk2"/>
            </a:solidFill>
            <a:prstDash val="solid"/>
            <a:round/>
            <a:headEnd len="med" w="med" type="triangle"/>
            <a:tailEnd len="med" w="med" type="triangle"/>
          </a:ln>
        </p:spPr>
      </p:cxnSp>
      <p:sp>
        <p:nvSpPr>
          <p:cNvPr id="184" name="Google Shape;184;p26"/>
          <p:cNvSpPr txBox="1"/>
          <p:nvPr/>
        </p:nvSpPr>
        <p:spPr>
          <a:xfrm>
            <a:off x="381350" y="2508750"/>
            <a:ext cx="4103100" cy="295200"/>
          </a:xfrm>
          <a:prstGeom prst="rect">
            <a:avLst/>
          </a:prstGeom>
          <a:solidFill>
            <a:srgbClr val="EAD1DC"/>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ko"/>
              <a:t>tier 는 물리적으로 분리 되어있다는 개념이 강함</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159300" y="292625"/>
            <a:ext cx="46323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sz="3000">
                <a:solidFill>
                  <a:srgbClr val="0000FF"/>
                </a:solidFill>
              </a:rPr>
              <a:t>JaveEE</a:t>
            </a:r>
            <a:r>
              <a:rPr lang="ko" sz="3000"/>
              <a:t> Application Model</a:t>
            </a:r>
            <a:endParaRPr sz="3000"/>
          </a:p>
        </p:txBody>
      </p:sp>
      <p:sp>
        <p:nvSpPr>
          <p:cNvPr id="190" name="Google Shape;190;p27"/>
          <p:cNvSpPr txBox="1"/>
          <p:nvPr>
            <p:ph idx="1" type="body"/>
          </p:nvPr>
        </p:nvSpPr>
        <p:spPr>
          <a:xfrm>
            <a:off x="311700" y="1266325"/>
            <a:ext cx="8520600" cy="4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ko"/>
              <a:t>multi-tiered application</a:t>
            </a:r>
            <a:endParaRPr b="1"/>
          </a:p>
        </p:txBody>
      </p:sp>
      <p:pic>
        <p:nvPicPr>
          <p:cNvPr id="191" name="Google Shape;191;p27"/>
          <p:cNvPicPr preferRelativeResize="0"/>
          <p:nvPr/>
        </p:nvPicPr>
        <p:blipFill>
          <a:blip r:embed="rId3">
            <a:alphaModFix/>
          </a:blip>
          <a:stretch>
            <a:fillRect/>
          </a:stretch>
        </p:blipFill>
        <p:spPr>
          <a:xfrm>
            <a:off x="4242369" y="151950"/>
            <a:ext cx="4726125" cy="468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a:solidFill>
                  <a:srgbClr val="0000FF"/>
                </a:solidFill>
              </a:rPr>
              <a:t>JaveEE</a:t>
            </a:r>
            <a:r>
              <a:rPr lang="ko"/>
              <a:t> Application Model</a:t>
            </a:r>
            <a:endParaRPr/>
          </a:p>
        </p:txBody>
      </p:sp>
      <p:sp>
        <p:nvSpPr>
          <p:cNvPr id="197" name="Google Shape;197;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ko" sz="1650">
                <a:solidFill>
                  <a:srgbClr val="000000"/>
                </a:solidFill>
                <a:latin typeface="Times New Roman"/>
                <a:ea typeface="Times New Roman"/>
                <a:cs typeface="Times New Roman"/>
                <a:sym typeface="Times New Roman"/>
              </a:rPr>
              <a:t>A Java EE component is a self-contained functional</a:t>
            </a:r>
            <a:r>
              <a:rPr lang="ko">
                <a:solidFill>
                  <a:srgbClr val="000000"/>
                </a:solidFill>
                <a:latin typeface="Calibri"/>
                <a:ea typeface="Calibri"/>
                <a:cs typeface="Calibri"/>
                <a:sym typeface="Calibri"/>
              </a:rPr>
              <a:t> </a:t>
            </a:r>
            <a:r>
              <a:rPr lang="ko" sz="1650">
                <a:solidFill>
                  <a:srgbClr val="000000"/>
                </a:solidFill>
                <a:latin typeface="Times New Roman"/>
                <a:ea typeface="Times New Roman"/>
                <a:cs typeface="Times New Roman"/>
                <a:sym typeface="Times New Roman"/>
              </a:rPr>
              <a:t>software unit that is assembled into a Java EE</a:t>
            </a:r>
            <a:r>
              <a:rPr lang="ko">
                <a:solidFill>
                  <a:srgbClr val="000000"/>
                </a:solidFill>
                <a:latin typeface="Calibri"/>
                <a:ea typeface="Calibri"/>
                <a:cs typeface="Calibri"/>
                <a:sym typeface="Calibri"/>
              </a:rPr>
              <a:t>  </a:t>
            </a:r>
            <a:r>
              <a:rPr lang="ko" sz="1650">
                <a:solidFill>
                  <a:srgbClr val="000000"/>
                </a:solidFill>
                <a:latin typeface="Times New Roman"/>
                <a:ea typeface="Times New Roman"/>
                <a:cs typeface="Times New Roman"/>
                <a:sym typeface="Times New Roman"/>
              </a:rPr>
              <a:t>application</a:t>
            </a:r>
            <a:endParaRPr sz="1650">
              <a:solidFill>
                <a:srgbClr val="000000"/>
              </a:solidFill>
              <a:latin typeface="Times New Roman"/>
              <a:ea typeface="Times New Roman"/>
              <a:cs typeface="Times New Roman"/>
              <a:sym typeface="Times New Roman"/>
            </a:endParaRPr>
          </a:p>
          <a:p>
            <a:pPr indent="-342900" lvl="0" marL="457200" rtl="0" algn="l">
              <a:lnSpc>
                <a:spcPct val="133333"/>
              </a:lnSpc>
              <a:spcBef>
                <a:spcPts val="0"/>
              </a:spcBef>
              <a:spcAft>
                <a:spcPts val="0"/>
              </a:spcAft>
              <a:buClr>
                <a:srgbClr val="000000"/>
              </a:buClr>
              <a:buSzPts val="1800"/>
              <a:buAutoNum type="arabicPeriod"/>
            </a:pPr>
            <a:r>
              <a:rPr lang="ko" sz="1400">
                <a:solidFill>
                  <a:srgbClr val="000000"/>
                </a:solidFill>
                <a:latin typeface="Times New Roman"/>
                <a:ea typeface="Times New Roman"/>
                <a:cs typeface="Times New Roman"/>
                <a:sym typeface="Times New Roman"/>
              </a:rPr>
              <a:t> </a:t>
            </a:r>
            <a:r>
              <a:rPr b="1" i="1" lang="ko" sz="1400" u="sng">
                <a:solidFill>
                  <a:srgbClr val="000000"/>
                </a:solidFill>
                <a:latin typeface="Times New Roman"/>
                <a:ea typeface="Times New Roman"/>
                <a:cs typeface="Times New Roman"/>
                <a:sym typeface="Times New Roman"/>
              </a:rPr>
              <a:t>Application clients and applets</a:t>
            </a:r>
            <a:r>
              <a:rPr lang="ko" sz="1400">
                <a:solidFill>
                  <a:srgbClr val="000000"/>
                </a:solidFill>
                <a:latin typeface="Times New Roman"/>
                <a:ea typeface="Times New Roman"/>
                <a:cs typeface="Times New Roman"/>
                <a:sym typeface="Times New Roman"/>
              </a:rPr>
              <a:t> are components that run on</a:t>
            </a:r>
            <a:r>
              <a:rPr lang="ko">
                <a:solidFill>
                  <a:srgbClr val="000000"/>
                </a:solidFill>
                <a:latin typeface="Calibri"/>
                <a:ea typeface="Calibri"/>
                <a:cs typeface="Calibri"/>
                <a:sym typeface="Calibri"/>
              </a:rPr>
              <a:t> </a:t>
            </a:r>
            <a:r>
              <a:rPr lang="ko" sz="1400">
                <a:solidFill>
                  <a:srgbClr val="000000"/>
                </a:solidFill>
                <a:latin typeface="Times New Roman"/>
                <a:ea typeface="Times New Roman"/>
                <a:cs typeface="Times New Roman"/>
                <a:sym typeface="Times New Roman"/>
              </a:rPr>
              <a:t>the client.</a:t>
            </a:r>
            <a:endParaRPr sz="1400">
              <a:solidFill>
                <a:srgbClr val="000000"/>
              </a:solidFill>
              <a:latin typeface="Times New Roman"/>
              <a:ea typeface="Times New Roman"/>
              <a:cs typeface="Times New Roman"/>
              <a:sym typeface="Times New Roman"/>
            </a:endParaRPr>
          </a:p>
          <a:p>
            <a:pPr indent="-342900" lvl="0" marL="457200" rtl="0" algn="l">
              <a:lnSpc>
                <a:spcPct val="133333"/>
              </a:lnSpc>
              <a:spcBef>
                <a:spcPts val="0"/>
              </a:spcBef>
              <a:spcAft>
                <a:spcPts val="0"/>
              </a:spcAft>
              <a:buClr>
                <a:srgbClr val="000000"/>
              </a:buClr>
              <a:buSzPts val="1800"/>
              <a:buAutoNum type="arabicPeriod"/>
            </a:pPr>
            <a:r>
              <a:rPr lang="ko" sz="1400">
                <a:solidFill>
                  <a:srgbClr val="000000"/>
                </a:solidFill>
                <a:latin typeface="Times New Roman"/>
                <a:ea typeface="Times New Roman"/>
                <a:cs typeface="Times New Roman"/>
                <a:sym typeface="Times New Roman"/>
              </a:rPr>
              <a:t> Java Servlet, JavaServer Faces, and JavaServer Pages</a:t>
            </a:r>
            <a:r>
              <a:rPr lang="ko">
                <a:solidFill>
                  <a:srgbClr val="000000"/>
                </a:solidFill>
                <a:latin typeface="Calibri"/>
                <a:ea typeface="Calibri"/>
                <a:cs typeface="Calibri"/>
                <a:sym typeface="Calibri"/>
              </a:rPr>
              <a:t>  </a:t>
            </a:r>
            <a:r>
              <a:rPr lang="ko" sz="1400">
                <a:solidFill>
                  <a:srgbClr val="000000"/>
                </a:solidFill>
                <a:latin typeface="Times New Roman"/>
                <a:ea typeface="Times New Roman"/>
                <a:cs typeface="Times New Roman"/>
                <a:sym typeface="Times New Roman"/>
              </a:rPr>
              <a:t>(JSP) technology components are </a:t>
            </a:r>
            <a:r>
              <a:rPr b="1" i="1" lang="ko" sz="1400" u="sng">
                <a:solidFill>
                  <a:srgbClr val="000000"/>
                </a:solidFill>
                <a:latin typeface="Times New Roman"/>
                <a:ea typeface="Times New Roman"/>
                <a:cs typeface="Times New Roman"/>
                <a:sym typeface="Times New Roman"/>
              </a:rPr>
              <a:t>web components</a:t>
            </a:r>
            <a:r>
              <a:rPr lang="ko" sz="1400">
                <a:solidFill>
                  <a:srgbClr val="000000"/>
                </a:solidFill>
                <a:latin typeface="Times New Roman"/>
                <a:ea typeface="Times New Roman"/>
                <a:cs typeface="Times New Roman"/>
                <a:sym typeface="Times New Roman"/>
              </a:rPr>
              <a:t> that</a:t>
            </a:r>
            <a:r>
              <a:rPr lang="ko">
                <a:solidFill>
                  <a:srgbClr val="000000"/>
                </a:solidFill>
                <a:latin typeface="Calibri"/>
                <a:ea typeface="Calibri"/>
                <a:cs typeface="Calibri"/>
                <a:sym typeface="Calibri"/>
              </a:rPr>
              <a:t>  </a:t>
            </a:r>
            <a:r>
              <a:rPr lang="ko" sz="1400">
                <a:solidFill>
                  <a:srgbClr val="000000"/>
                </a:solidFill>
                <a:latin typeface="Times New Roman"/>
                <a:ea typeface="Times New Roman"/>
                <a:cs typeface="Times New Roman"/>
                <a:sym typeface="Times New Roman"/>
              </a:rPr>
              <a:t>run on the server.</a:t>
            </a:r>
            <a:endParaRPr sz="1400">
              <a:solidFill>
                <a:srgbClr val="000000"/>
              </a:solidFill>
              <a:latin typeface="Times New Roman"/>
              <a:ea typeface="Times New Roman"/>
              <a:cs typeface="Times New Roman"/>
              <a:sym typeface="Times New Roman"/>
            </a:endParaRPr>
          </a:p>
          <a:p>
            <a:pPr indent="-342900" lvl="0" marL="457200" rtl="0" algn="l">
              <a:lnSpc>
                <a:spcPct val="133333"/>
              </a:lnSpc>
              <a:spcBef>
                <a:spcPts val="0"/>
              </a:spcBef>
              <a:spcAft>
                <a:spcPts val="0"/>
              </a:spcAft>
              <a:buClr>
                <a:srgbClr val="000000"/>
              </a:buClr>
              <a:buSzPts val="1800"/>
              <a:buAutoNum type="arabicPeriod"/>
            </a:pPr>
            <a:r>
              <a:rPr lang="ko" sz="1400">
                <a:solidFill>
                  <a:srgbClr val="000000"/>
                </a:solidFill>
                <a:latin typeface="Times New Roman"/>
                <a:ea typeface="Times New Roman"/>
                <a:cs typeface="Times New Roman"/>
                <a:sym typeface="Times New Roman"/>
              </a:rPr>
              <a:t> Enterprise JavaBeans (EJB) components (enterprise beans) are </a:t>
            </a:r>
            <a:r>
              <a:rPr b="1" i="1" lang="ko" sz="1400">
                <a:solidFill>
                  <a:srgbClr val="000000"/>
                </a:solidFill>
                <a:latin typeface="Times New Roman"/>
                <a:ea typeface="Times New Roman"/>
                <a:cs typeface="Times New Roman"/>
                <a:sym typeface="Times New Roman"/>
              </a:rPr>
              <a:t>business</a:t>
            </a:r>
            <a:r>
              <a:rPr lang="ko" sz="1400">
                <a:solidFill>
                  <a:srgbClr val="000000"/>
                </a:solidFill>
                <a:latin typeface="Times New Roman"/>
                <a:ea typeface="Times New Roman"/>
                <a:cs typeface="Times New Roman"/>
                <a:sym typeface="Times New Roman"/>
              </a:rPr>
              <a:t> </a:t>
            </a:r>
            <a:r>
              <a:rPr b="1" i="1" lang="ko" sz="1400">
                <a:solidFill>
                  <a:srgbClr val="000000"/>
                </a:solidFill>
                <a:latin typeface="Times New Roman"/>
                <a:ea typeface="Times New Roman"/>
                <a:cs typeface="Times New Roman"/>
                <a:sym typeface="Times New Roman"/>
              </a:rPr>
              <a:t>components</a:t>
            </a:r>
            <a:r>
              <a:rPr lang="ko" sz="1400">
                <a:solidFill>
                  <a:srgbClr val="000000"/>
                </a:solidFill>
                <a:latin typeface="Times New Roman"/>
                <a:ea typeface="Times New Roman"/>
                <a:cs typeface="Times New Roman"/>
                <a:sym typeface="Times New Roman"/>
              </a:rPr>
              <a:t> that run on the server</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36732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sz="3000">
                <a:solidFill>
                  <a:srgbClr val="0000FF"/>
                </a:solidFill>
              </a:rPr>
              <a:t>JaveEE</a:t>
            </a:r>
            <a:r>
              <a:rPr lang="ko" sz="3000"/>
              <a:t> Application Model</a:t>
            </a:r>
            <a:endParaRPr/>
          </a:p>
        </p:txBody>
      </p:sp>
      <p:sp>
        <p:nvSpPr>
          <p:cNvPr id="203" name="Google Shape;203;p29"/>
          <p:cNvSpPr txBox="1"/>
          <p:nvPr>
            <p:ph idx="1" type="body"/>
          </p:nvPr>
        </p:nvSpPr>
        <p:spPr>
          <a:xfrm>
            <a:off x="1149900" y="4562150"/>
            <a:ext cx="3496200" cy="3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a:t>components of each tier</a:t>
            </a:r>
            <a:endParaRPr/>
          </a:p>
        </p:txBody>
      </p:sp>
      <p:pic>
        <p:nvPicPr>
          <p:cNvPr id="204" name="Google Shape;204;p29"/>
          <p:cNvPicPr preferRelativeResize="0"/>
          <p:nvPr/>
        </p:nvPicPr>
        <p:blipFill>
          <a:blip r:embed="rId3">
            <a:alphaModFix/>
          </a:blip>
          <a:stretch>
            <a:fillRect/>
          </a:stretch>
        </p:blipFill>
        <p:spPr>
          <a:xfrm>
            <a:off x="4289525" y="0"/>
            <a:ext cx="4666450" cy="505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a:solidFill>
                  <a:srgbClr val="0000FF"/>
                </a:solidFill>
              </a:rPr>
              <a:t>JaveEE</a:t>
            </a:r>
            <a:r>
              <a:rPr lang="ko"/>
              <a:t> Application Model - Container</a:t>
            </a:r>
            <a:endParaRPr/>
          </a:p>
        </p:txBody>
      </p:sp>
      <p:sp>
        <p:nvSpPr>
          <p:cNvPr id="210" name="Google Shape;210;p30"/>
          <p:cNvSpPr txBox="1"/>
          <p:nvPr>
            <p:ph idx="1" type="body"/>
          </p:nvPr>
        </p:nvSpPr>
        <p:spPr>
          <a:xfrm>
            <a:off x="311700" y="10377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ko" sz="1400"/>
              <a:t>Containers</a:t>
            </a:r>
            <a:r>
              <a:rPr lang="ko" sz="1400"/>
              <a:t> are the interface between a component and the low-level platform-specific functionality that supports the component.</a:t>
            </a:r>
            <a:endParaRPr sz="1400"/>
          </a:p>
          <a:p>
            <a:pPr indent="0" lvl="0" marL="0" rtl="0" algn="l">
              <a:spcBef>
                <a:spcPts val="1600"/>
              </a:spcBef>
              <a:spcAft>
                <a:spcPts val="0"/>
              </a:spcAft>
              <a:buClr>
                <a:srgbClr val="000000"/>
              </a:buClr>
              <a:buSzPts val="1100"/>
              <a:buFont typeface="Arial"/>
              <a:buNone/>
            </a:pPr>
            <a:r>
              <a:rPr lang="ko" sz="1400"/>
              <a:t>Before it can be executed, a web, enterprise bean, or application client component must be assembled into a Java EE module and deployed into its container.</a:t>
            </a:r>
            <a:endParaRPr sz="1400"/>
          </a:p>
          <a:p>
            <a:pPr indent="-317500" lvl="0" marL="457200" rtl="0" algn="l">
              <a:spcBef>
                <a:spcPts val="1600"/>
              </a:spcBef>
              <a:spcAft>
                <a:spcPts val="0"/>
              </a:spcAft>
              <a:buSzPts val="1400"/>
              <a:buAutoNum type="arabicPeriod"/>
            </a:pPr>
            <a:r>
              <a:rPr b="1" lang="ko" sz="1400"/>
              <a:t>Enterprise JavaBeans (EJB) container</a:t>
            </a:r>
            <a:r>
              <a:rPr lang="ko" sz="1400"/>
              <a:t>: Manages the execution of enterprise beans for Java EE applications. Enterprise beans and their container run on the Java EE server.</a:t>
            </a:r>
            <a:endParaRPr sz="1400"/>
          </a:p>
          <a:p>
            <a:pPr indent="-317500" lvl="0" marL="457200" rtl="0" algn="l">
              <a:spcBef>
                <a:spcPts val="0"/>
              </a:spcBef>
              <a:spcAft>
                <a:spcPts val="0"/>
              </a:spcAft>
              <a:buSzPts val="1400"/>
              <a:buAutoNum type="arabicPeriod"/>
            </a:pPr>
            <a:r>
              <a:rPr b="1" lang="ko" sz="1400"/>
              <a:t>Web container</a:t>
            </a:r>
            <a:r>
              <a:rPr lang="ko" sz="1400"/>
              <a:t>: Manages the execution of web pages, servlets, and some EJB components for Java EE applications. Web components and their container run on the Java EE server.</a:t>
            </a:r>
            <a:endParaRPr sz="1400"/>
          </a:p>
          <a:p>
            <a:pPr indent="-317500" lvl="0" marL="457200" rtl="0" algn="l">
              <a:spcBef>
                <a:spcPts val="0"/>
              </a:spcBef>
              <a:spcAft>
                <a:spcPts val="0"/>
              </a:spcAft>
              <a:buSzPts val="1400"/>
              <a:buAutoNum type="arabicPeriod"/>
            </a:pPr>
            <a:r>
              <a:rPr b="1" lang="ko" sz="1400"/>
              <a:t>Application client container</a:t>
            </a:r>
            <a:r>
              <a:rPr lang="ko" sz="1400"/>
              <a:t>: Manages the execution of application client components. Application clients and their container run on the client.</a:t>
            </a:r>
            <a:endParaRPr sz="1400"/>
          </a:p>
          <a:p>
            <a:pPr indent="-317500" lvl="0" marL="457200" rtl="0" algn="l">
              <a:spcBef>
                <a:spcPts val="0"/>
              </a:spcBef>
              <a:spcAft>
                <a:spcPts val="0"/>
              </a:spcAft>
              <a:buSzPts val="1400"/>
              <a:buAutoNum type="arabicPeriod"/>
            </a:pPr>
            <a:r>
              <a:rPr b="1" lang="ko" sz="1400"/>
              <a:t>Applet container</a:t>
            </a:r>
            <a:r>
              <a:rPr lang="ko" sz="1400"/>
              <a:t>: Manages the execution of applets. Consists of a web browser and Java Plug-in running on the client together.</a:t>
            </a:r>
            <a:endParaRPr sz="1400"/>
          </a:p>
          <a:p>
            <a:pPr indent="0" lvl="0" marL="0" rtl="0" algn="l">
              <a:spcBef>
                <a:spcPts val="1600"/>
              </a:spcBef>
              <a:spcAft>
                <a:spcPts val="16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idx="1" type="body"/>
          </p:nvPr>
        </p:nvSpPr>
        <p:spPr>
          <a:xfrm>
            <a:off x="311700" y="1937775"/>
            <a:ext cx="2928000" cy="263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6" name="Google Shape;216;p31"/>
          <p:cNvPicPr preferRelativeResize="0"/>
          <p:nvPr/>
        </p:nvPicPr>
        <p:blipFill>
          <a:blip r:embed="rId3">
            <a:alphaModFix/>
          </a:blip>
          <a:stretch>
            <a:fillRect/>
          </a:stretch>
        </p:blipFill>
        <p:spPr>
          <a:xfrm>
            <a:off x="2800223" y="144575"/>
            <a:ext cx="6267724" cy="4731200"/>
          </a:xfrm>
          <a:prstGeom prst="rect">
            <a:avLst/>
          </a:prstGeom>
          <a:noFill/>
          <a:ln>
            <a:noFill/>
          </a:ln>
        </p:spPr>
      </p:pic>
      <p:sp>
        <p:nvSpPr>
          <p:cNvPr id="217" name="Google Shape;217;p31"/>
          <p:cNvSpPr txBox="1"/>
          <p:nvPr>
            <p:ph type="title"/>
          </p:nvPr>
        </p:nvSpPr>
        <p:spPr>
          <a:xfrm>
            <a:off x="171600" y="144575"/>
            <a:ext cx="3348600" cy="13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a:solidFill>
                  <a:srgbClr val="0000FF"/>
                </a:solidFill>
              </a:rPr>
              <a:t>JaveEE</a:t>
            </a:r>
            <a:r>
              <a:rPr lang="ko"/>
              <a:t> Application Model - Container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0000FF"/>
                </a:solidFill>
              </a:rPr>
              <a:t>JavaEE </a:t>
            </a:r>
            <a:r>
              <a:rPr lang="ko"/>
              <a:t>및 기반 웹 개발 기술 </a:t>
            </a:r>
            <a:endParaRPr/>
          </a:p>
        </p:txBody>
      </p:sp>
      <p:pic>
        <p:nvPicPr>
          <p:cNvPr id="73" name="Google Shape;73;p14"/>
          <p:cNvPicPr preferRelativeResize="0"/>
          <p:nvPr/>
        </p:nvPicPr>
        <p:blipFill>
          <a:blip r:embed="rId3">
            <a:alphaModFix/>
          </a:blip>
          <a:stretch>
            <a:fillRect/>
          </a:stretch>
        </p:blipFill>
        <p:spPr>
          <a:xfrm>
            <a:off x="152400" y="1228625"/>
            <a:ext cx="8679900" cy="3558220"/>
          </a:xfrm>
          <a:prstGeom prst="rect">
            <a:avLst/>
          </a:prstGeom>
          <a:noFill/>
          <a:ln>
            <a:noFill/>
          </a:ln>
        </p:spPr>
      </p:pic>
      <p:sp>
        <p:nvSpPr>
          <p:cNvPr id="74" name="Google Shape;74;p14"/>
          <p:cNvSpPr txBox="1"/>
          <p:nvPr/>
        </p:nvSpPr>
        <p:spPr>
          <a:xfrm>
            <a:off x="3995050" y="2248975"/>
            <a:ext cx="630300" cy="22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ko"/>
              <a:t>request</a:t>
            </a:r>
            <a:endParaRPr/>
          </a:p>
        </p:txBody>
      </p:sp>
      <p:sp>
        <p:nvSpPr>
          <p:cNvPr id="75" name="Google Shape;75;p14"/>
          <p:cNvSpPr txBox="1"/>
          <p:nvPr/>
        </p:nvSpPr>
        <p:spPr>
          <a:xfrm>
            <a:off x="3918850" y="3087175"/>
            <a:ext cx="801600" cy="22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ko"/>
              <a:t>response</a:t>
            </a:r>
            <a:endParaRPr/>
          </a:p>
        </p:txBody>
      </p:sp>
      <p:sp>
        <p:nvSpPr>
          <p:cNvPr id="76" name="Google Shape;76;p14"/>
          <p:cNvSpPr txBox="1"/>
          <p:nvPr/>
        </p:nvSpPr>
        <p:spPr>
          <a:xfrm>
            <a:off x="3614050" y="1410775"/>
            <a:ext cx="1384200" cy="298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ko"/>
              <a:t>HTTP protocel</a:t>
            </a:r>
            <a:endParaRPr/>
          </a:p>
        </p:txBody>
      </p:sp>
      <p:sp>
        <p:nvSpPr>
          <p:cNvPr id="77" name="Google Shape;77;p14"/>
          <p:cNvSpPr txBox="1"/>
          <p:nvPr/>
        </p:nvSpPr>
        <p:spPr>
          <a:xfrm>
            <a:off x="947050" y="1639375"/>
            <a:ext cx="2034600" cy="298800"/>
          </a:xfrm>
          <a:prstGeom prst="rect">
            <a:avLst/>
          </a:prstGeom>
          <a:solidFill>
            <a:srgbClr val="00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ko"/>
              <a:t>클라이언트 (FrontEnd)</a:t>
            </a:r>
            <a:endParaRPr/>
          </a:p>
        </p:txBody>
      </p:sp>
      <p:sp>
        <p:nvSpPr>
          <p:cNvPr id="78" name="Google Shape;78;p14"/>
          <p:cNvSpPr txBox="1"/>
          <p:nvPr/>
        </p:nvSpPr>
        <p:spPr>
          <a:xfrm>
            <a:off x="5823850" y="1639375"/>
            <a:ext cx="1747500" cy="298800"/>
          </a:xfrm>
          <a:prstGeom prst="rect">
            <a:avLst/>
          </a:prstGeom>
          <a:solidFill>
            <a:srgbClr val="00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ko"/>
              <a:t>서버 (BackEnd)</a:t>
            </a:r>
            <a:endParaRPr/>
          </a:p>
        </p:txBody>
      </p:sp>
      <p:sp>
        <p:nvSpPr>
          <p:cNvPr id="79" name="Google Shape;79;p14"/>
          <p:cNvSpPr txBox="1"/>
          <p:nvPr/>
        </p:nvSpPr>
        <p:spPr>
          <a:xfrm>
            <a:off x="337450" y="2096575"/>
            <a:ext cx="1920600" cy="1066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ko"/>
              <a:t>HTML, CSS, JavaScript</a:t>
            </a:r>
            <a:endParaRPr/>
          </a:p>
          <a:p>
            <a:pPr indent="0" lvl="0" marL="0" rtl="0" algn="l">
              <a:spcBef>
                <a:spcPts val="0"/>
              </a:spcBef>
              <a:spcAft>
                <a:spcPts val="0"/>
              </a:spcAft>
              <a:buNone/>
            </a:pPr>
            <a:r>
              <a:rPr lang="ko"/>
              <a:t>jQuery</a:t>
            </a:r>
            <a:endParaRPr/>
          </a:p>
          <a:p>
            <a:pPr indent="0" lvl="0" marL="0" rtl="0" algn="l">
              <a:spcBef>
                <a:spcPts val="0"/>
              </a:spcBef>
              <a:spcAft>
                <a:spcPts val="0"/>
              </a:spcAft>
              <a:buNone/>
            </a:pPr>
            <a:r>
              <a:rPr lang="ko"/>
              <a:t>AJAX</a:t>
            </a:r>
            <a:endParaRPr/>
          </a:p>
          <a:p>
            <a:pPr indent="0" lvl="0" marL="0" rtl="0" algn="l">
              <a:spcBef>
                <a:spcPts val="0"/>
              </a:spcBef>
              <a:spcAft>
                <a:spcPts val="0"/>
              </a:spcAft>
              <a:buNone/>
            </a:pPr>
            <a:r>
              <a:rPr lang="ko"/>
              <a:t>디자인</a:t>
            </a:r>
            <a:endParaRPr/>
          </a:p>
        </p:txBody>
      </p:sp>
      <p:sp>
        <p:nvSpPr>
          <p:cNvPr id="80" name="Google Shape;80;p14"/>
          <p:cNvSpPr txBox="1"/>
          <p:nvPr/>
        </p:nvSpPr>
        <p:spPr>
          <a:xfrm>
            <a:off x="1404250" y="3620575"/>
            <a:ext cx="1050600" cy="298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ko"/>
              <a:t>웹브라우저</a:t>
            </a:r>
            <a:endParaRPr/>
          </a:p>
        </p:txBody>
      </p:sp>
      <p:sp>
        <p:nvSpPr>
          <p:cNvPr id="81" name="Google Shape;81;p14"/>
          <p:cNvSpPr txBox="1"/>
          <p:nvPr/>
        </p:nvSpPr>
        <p:spPr>
          <a:xfrm>
            <a:off x="5442850" y="2477575"/>
            <a:ext cx="630300" cy="1066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ko"/>
              <a:t>웹서버</a:t>
            </a:r>
            <a:endParaRPr/>
          </a:p>
          <a:p>
            <a:pPr indent="0" lvl="0" marL="0" rtl="0" algn="ctr">
              <a:spcBef>
                <a:spcPts val="0"/>
              </a:spcBef>
              <a:spcAft>
                <a:spcPts val="0"/>
              </a:spcAft>
              <a:buNone/>
            </a:pPr>
            <a:r>
              <a:rPr lang="ko"/>
              <a:t>&amp;</a:t>
            </a:r>
            <a:endParaRPr/>
          </a:p>
          <a:p>
            <a:pPr indent="0" lvl="0" marL="0" rtl="0" algn="ctr">
              <a:spcBef>
                <a:spcPts val="0"/>
              </a:spcBef>
              <a:spcAft>
                <a:spcPts val="0"/>
              </a:spcAft>
              <a:buNone/>
            </a:pPr>
            <a:r>
              <a:rPr lang="ko"/>
              <a:t>WAS</a:t>
            </a:r>
            <a:endParaRPr/>
          </a:p>
        </p:txBody>
      </p:sp>
      <p:sp>
        <p:nvSpPr>
          <p:cNvPr id="82" name="Google Shape;82;p14"/>
          <p:cNvSpPr txBox="1"/>
          <p:nvPr/>
        </p:nvSpPr>
        <p:spPr>
          <a:xfrm>
            <a:off x="6309875" y="3491150"/>
            <a:ext cx="2636700" cy="1066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ko"/>
              <a:t>Java EE</a:t>
            </a:r>
            <a:endParaRPr/>
          </a:p>
          <a:p>
            <a:pPr indent="0" lvl="0" marL="0" rtl="0" algn="l">
              <a:spcBef>
                <a:spcPts val="0"/>
              </a:spcBef>
              <a:spcAft>
                <a:spcPts val="0"/>
              </a:spcAft>
              <a:buNone/>
            </a:pPr>
            <a:r>
              <a:rPr lang="ko"/>
              <a:t>JSP, Servlet</a:t>
            </a:r>
            <a:endParaRPr/>
          </a:p>
          <a:p>
            <a:pPr indent="0" lvl="0" marL="0" rtl="0" algn="l">
              <a:spcBef>
                <a:spcPts val="0"/>
              </a:spcBef>
              <a:spcAft>
                <a:spcPts val="0"/>
              </a:spcAft>
              <a:buNone/>
            </a:pPr>
            <a:r>
              <a:rPr lang="ko">
                <a:solidFill>
                  <a:srgbClr val="0000FF"/>
                </a:solidFill>
                <a:highlight>
                  <a:srgbClr val="FFFF00"/>
                </a:highlight>
              </a:rPr>
              <a:t>Java Framework(Spring, Struts)</a:t>
            </a:r>
            <a:endParaRPr>
              <a:solidFill>
                <a:srgbClr val="0000FF"/>
              </a:solidFill>
              <a:highlight>
                <a:srgbClr val="FFFF00"/>
              </a:highlight>
            </a:endParaRPr>
          </a:p>
          <a:p>
            <a:pPr indent="0" lvl="0" marL="0" rtl="0" algn="l">
              <a:spcBef>
                <a:spcPts val="0"/>
              </a:spcBef>
              <a:spcAft>
                <a:spcPts val="0"/>
              </a:spcAft>
              <a:buNone/>
            </a:pPr>
            <a:r>
              <a:rPr lang="ko"/>
              <a:t>DB연동 (JDBC, myBatis, ...)</a:t>
            </a:r>
            <a:endParaRPr/>
          </a:p>
        </p:txBody>
      </p:sp>
      <p:sp>
        <p:nvSpPr>
          <p:cNvPr id="83" name="Google Shape;83;p14"/>
          <p:cNvSpPr/>
          <p:nvPr/>
        </p:nvSpPr>
        <p:spPr>
          <a:xfrm>
            <a:off x="3925900" y="3775275"/>
            <a:ext cx="738000" cy="782700"/>
          </a:xfrm>
          <a:prstGeom prst="foldedCorner">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a:t>XML JSON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a:solidFill>
                  <a:srgbClr val="0000FF"/>
                </a:solidFill>
              </a:rPr>
              <a:t>JaveEE</a:t>
            </a:r>
            <a:r>
              <a:rPr lang="ko"/>
              <a:t> Application Model : JavaEE 모듈</a:t>
            </a:r>
            <a:endParaRPr/>
          </a:p>
        </p:txBody>
      </p:sp>
      <p:sp>
        <p:nvSpPr>
          <p:cNvPr id="223" name="Google Shape;223;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Clr>
                <a:srgbClr val="000000"/>
              </a:buClr>
              <a:buSzPts val="1100"/>
              <a:buFont typeface="Arial"/>
              <a:buNone/>
            </a:pPr>
            <a:r>
              <a:rPr lang="ko" sz="1650">
                <a:solidFill>
                  <a:srgbClr val="000000"/>
                </a:solidFill>
                <a:latin typeface="Times New Roman"/>
                <a:ea typeface="Times New Roman"/>
                <a:cs typeface="Times New Roman"/>
                <a:sym typeface="Times New Roman"/>
              </a:rPr>
              <a:t> A Java EE module</a:t>
            </a:r>
            <a:endParaRPr sz="1650">
              <a:solidFill>
                <a:srgbClr val="000000"/>
              </a:solidFill>
              <a:latin typeface="Times New Roman"/>
              <a:ea typeface="Times New Roman"/>
              <a:cs typeface="Times New Roman"/>
              <a:sym typeface="Times New Roman"/>
            </a:endParaRPr>
          </a:p>
          <a:p>
            <a:pPr indent="228600" lvl="0" marL="0" rtl="0" algn="l">
              <a:lnSpc>
                <a:spcPct val="94444"/>
              </a:lnSpc>
              <a:spcBef>
                <a:spcPts val="0"/>
              </a:spcBef>
              <a:spcAft>
                <a:spcPts val="0"/>
              </a:spcAft>
              <a:buClr>
                <a:srgbClr val="000000"/>
              </a:buClr>
              <a:buSzPts val="1100"/>
              <a:buFont typeface="Arial"/>
              <a:buNone/>
            </a:pPr>
            <a:r>
              <a:rPr lang="ko">
                <a:solidFill>
                  <a:srgbClr val="000000"/>
                </a:solidFill>
                <a:latin typeface="Calibri"/>
                <a:ea typeface="Calibri"/>
                <a:cs typeface="Calibri"/>
                <a:sym typeface="Calibri"/>
              </a:rPr>
              <a:t> </a:t>
            </a:r>
            <a:r>
              <a:rPr lang="ko" sz="1250">
                <a:solidFill>
                  <a:srgbClr val="000000"/>
                </a:solidFill>
                <a:latin typeface="Times New Roman"/>
                <a:ea typeface="Times New Roman"/>
                <a:cs typeface="Times New Roman"/>
                <a:sym typeface="Times New Roman"/>
              </a:rPr>
              <a:t>consists of one or more Java EE components for the same</a:t>
            </a:r>
            <a:endParaRPr sz="1250">
              <a:solidFill>
                <a:srgbClr val="000000"/>
              </a:solidFill>
              <a:latin typeface="Times New Roman"/>
              <a:ea typeface="Times New Roman"/>
              <a:cs typeface="Times New Roman"/>
              <a:sym typeface="Times New Roman"/>
            </a:endParaRPr>
          </a:p>
          <a:p>
            <a:pPr indent="228600" lvl="0" marL="0" rtl="0" algn="l">
              <a:lnSpc>
                <a:spcPct val="77777"/>
              </a:lnSpc>
              <a:spcBef>
                <a:spcPts val="0"/>
              </a:spcBef>
              <a:spcAft>
                <a:spcPts val="0"/>
              </a:spcAft>
              <a:buClr>
                <a:srgbClr val="000000"/>
              </a:buClr>
              <a:buSzPts val="1100"/>
              <a:buFont typeface="Arial"/>
              <a:buNone/>
            </a:pPr>
            <a:r>
              <a:rPr lang="ko">
                <a:solidFill>
                  <a:srgbClr val="000000"/>
                </a:solidFill>
                <a:latin typeface="Calibri"/>
                <a:ea typeface="Calibri"/>
                <a:cs typeface="Calibri"/>
                <a:sym typeface="Calibri"/>
              </a:rPr>
              <a:t>  </a:t>
            </a:r>
            <a:r>
              <a:rPr lang="ko" sz="1250">
                <a:solidFill>
                  <a:srgbClr val="000000"/>
                </a:solidFill>
                <a:latin typeface="Times New Roman"/>
                <a:ea typeface="Times New Roman"/>
                <a:cs typeface="Times New Roman"/>
                <a:sym typeface="Times New Roman"/>
              </a:rPr>
              <a:t>container type and, optionally, one component deployment</a:t>
            </a:r>
            <a:endParaRPr sz="1250">
              <a:solidFill>
                <a:srgbClr val="000000"/>
              </a:solidFill>
              <a:latin typeface="Times New Roman"/>
              <a:ea typeface="Times New Roman"/>
              <a:cs typeface="Times New Roman"/>
              <a:sym typeface="Times New Roman"/>
            </a:endParaRPr>
          </a:p>
          <a:p>
            <a:pPr indent="228600" lvl="0" marL="0" rtl="0" algn="l">
              <a:lnSpc>
                <a:spcPct val="77777"/>
              </a:lnSpc>
              <a:spcBef>
                <a:spcPts val="0"/>
              </a:spcBef>
              <a:spcAft>
                <a:spcPts val="0"/>
              </a:spcAft>
              <a:buClr>
                <a:srgbClr val="000000"/>
              </a:buClr>
              <a:buSzPts val="1100"/>
              <a:buFont typeface="Arial"/>
              <a:buNone/>
            </a:pPr>
            <a:r>
              <a:rPr lang="ko">
                <a:solidFill>
                  <a:srgbClr val="000000"/>
                </a:solidFill>
                <a:latin typeface="Calibri"/>
                <a:ea typeface="Calibri"/>
                <a:cs typeface="Calibri"/>
                <a:sym typeface="Calibri"/>
              </a:rPr>
              <a:t>  </a:t>
            </a:r>
            <a:r>
              <a:rPr lang="ko" sz="1250">
                <a:solidFill>
                  <a:srgbClr val="000000"/>
                </a:solidFill>
                <a:latin typeface="Times New Roman"/>
                <a:ea typeface="Times New Roman"/>
                <a:cs typeface="Times New Roman"/>
                <a:sym typeface="Times New Roman"/>
              </a:rPr>
              <a:t>descriptor of that type.</a:t>
            </a:r>
            <a:endParaRPr sz="125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a:solidFill>
                  <a:srgbClr val="0000FF"/>
                </a:solidFill>
              </a:rPr>
              <a:t>JaveEE</a:t>
            </a:r>
            <a:r>
              <a:rPr lang="ko"/>
              <a:t> Application Model : JavaEE 모듈</a:t>
            </a:r>
            <a:endParaRPr/>
          </a:p>
        </p:txBody>
      </p:sp>
      <p:sp>
        <p:nvSpPr>
          <p:cNvPr id="229" name="Google Shape;229;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a:t>•   Java EE modules are of the following types:</a:t>
            </a:r>
            <a:endParaRPr/>
          </a:p>
          <a:p>
            <a:pPr indent="0" lvl="0" marL="0" rtl="0" algn="l">
              <a:spcBef>
                <a:spcPts val="1600"/>
              </a:spcBef>
              <a:spcAft>
                <a:spcPts val="0"/>
              </a:spcAft>
              <a:buClr>
                <a:srgbClr val="000000"/>
              </a:buClr>
              <a:buSzPts val="1100"/>
              <a:buFont typeface="Arial"/>
              <a:buNone/>
            </a:pPr>
            <a:r>
              <a:rPr lang="ko"/>
              <a:t>  –	EJB modules, which contain class files for enterprise beans and an EJB</a:t>
            </a:r>
            <a:endParaRPr/>
          </a:p>
          <a:p>
            <a:pPr indent="0" lvl="0" marL="0" rtl="0" algn="l">
              <a:spcBef>
                <a:spcPts val="1600"/>
              </a:spcBef>
              <a:spcAft>
                <a:spcPts val="0"/>
              </a:spcAft>
              <a:buClr>
                <a:srgbClr val="000000"/>
              </a:buClr>
              <a:buSzPts val="1100"/>
              <a:buFont typeface="Arial"/>
              <a:buNone/>
            </a:pPr>
            <a:r>
              <a:rPr lang="ko"/>
              <a:t>  deployment descriptor. EJB modules are packaged as JAR files with a .jar</a:t>
            </a:r>
            <a:endParaRPr/>
          </a:p>
          <a:p>
            <a:pPr indent="0" lvl="0" marL="0" rtl="0" algn="l">
              <a:spcBef>
                <a:spcPts val="1600"/>
              </a:spcBef>
              <a:spcAft>
                <a:spcPts val="0"/>
              </a:spcAft>
              <a:buClr>
                <a:srgbClr val="000000"/>
              </a:buClr>
              <a:buSzPts val="1100"/>
              <a:buFont typeface="Arial"/>
              <a:buNone/>
            </a:pPr>
            <a:r>
              <a:rPr lang="ko"/>
              <a:t>  extension.</a:t>
            </a:r>
            <a:endParaRPr/>
          </a:p>
          <a:p>
            <a:pPr indent="0" lvl="0" marL="0" rtl="0" algn="l">
              <a:spcBef>
                <a:spcPts val="1600"/>
              </a:spcBef>
              <a:spcAft>
                <a:spcPts val="0"/>
              </a:spcAft>
              <a:buClr>
                <a:srgbClr val="000000"/>
              </a:buClr>
              <a:buSzPts val="1100"/>
              <a:buFont typeface="Arial"/>
              <a:buNone/>
            </a:pPr>
            <a:r>
              <a:rPr lang="ko"/>
              <a:t>  –	Web modules, which contain servlet class files, web files, supporting class</a:t>
            </a:r>
            <a:endParaRPr/>
          </a:p>
          <a:p>
            <a:pPr indent="0" lvl="0" marL="0" rtl="0" algn="l">
              <a:spcBef>
                <a:spcPts val="1600"/>
              </a:spcBef>
              <a:spcAft>
                <a:spcPts val="0"/>
              </a:spcAft>
              <a:buClr>
                <a:srgbClr val="000000"/>
              </a:buClr>
              <a:buSzPts val="1100"/>
              <a:buFont typeface="Arial"/>
              <a:buNone/>
            </a:pPr>
            <a:r>
              <a:rPr lang="ko"/>
              <a:t>  files, GIF and HTML files, and a web application deployment descriptor.</a:t>
            </a:r>
            <a:endParaRPr/>
          </a:p>
          <a:p>
            <a:pPr indent="0" lvl="0" marL="0" rtl="0" algn="l">
              <a:spcBef>
                <a:spcPts val="1600"/>
              </a:spcBef>
              <a:spcAft>
                <a:spcPts val="0"/>
              </a:spcAft>
              <a:buClr>
                <a:srgbClr val="000000"/>
              </a:buClr>
              <a:buSzPts val="1100"/>
              <a:buFont typeface="Arial"/>
              <a:buNone/>
            </a:pPr>
            <a:r>
              <a:rPr lang="ko"/>
              <a:t>  Web modules are packaged as JAR files with a . war (web archive)</a:t>
            </a:r>
            <a:endParaRPr/>
          </a:p>
          <a:p>
            <a:pPr indent="0" lvl="0" marL="0" rtl="0" algn="l">
              <a:spcBef>
                <a:spcPts val="1600"/>
              </a:spcBef>
              <a:spcAft>
                <a:spcPts val="0"/>
              </a:spcAft>
              <a:buClr>
                <a:srgbClr val="000000"/>
              </a:buClr>
              <a:buSzPts val="1100"/>
              <a:buFont typeface="Arial"/>
              <a:buNone/>
            </a:pPr>
            <a:r>
              <a:rPr lang="ko"/>
              <a:t>  extension.</a:t>
            </a:r>
            <a:endParaRPr/>
          </a:p>
          <a:p>
            <a:pPr indent="0" lvl="0" marL="0" rtl="0" algn="l">
              <a:spcBef>
                <a:spcPts val="1600"/>
              </a:spcBef>
              <a:spcAft>
                <a:spcPts val="0"/>
              </a:spcAft>
              <a:buClr>
                <a:srgbClr val="000000"/>
              </a:buClr>
              <a:buSzPts val="1100"/>
              <a:buFont typeface="Arial"/>
              <a:buNone/>
            </a:pPr>
            <a:r>
              <a:rPr lang="ko"/>
              <a:t>  –	Application client modules, which contain class files and an application</a:t>
            </a:r>
            <a:endParaRPr/>
          </a:p>
          <a:p>
            <a:pPr indent="0" lvl="0" marL="0" rtl="0" algn="l">
              <a:spcBef>
                <a:spcPts val="1600"/>
              </a:spcBef>
              <a:spcAft>
                <a:spcPts val="0"/>
              </a:spcAft>
              <a:buClr>
                <a:srgbClr val="000000"/>
              </a:buClr>
              <a:buSzPts val="1100"/>
              <a:buFont typeface="Arial"/>
              <a:buNone/>
            </a:pPr>
            <a:r>
              <a:rPr lang="ko"/>
              <a:t>  client deployment descriptor. Application client modules are packaged as</a:t>
            </a:r>
            <a:endParaRPr/>
          </a:p>
          <a:p>
            <a:pPr indent="0" lvl="0" marL="0" rtl="0" algn="l">
              <a:spcBef>
                <a:spcPts val="1600"/>
              </a:spcBef>
              <a:spcAft>
                <a:spcPts val="0"/>
              </a:spcAft>
              <a:buClr>
                <a:srgbClr val="000000"/>
              </a:buClr>
              <a:buSzPts val="1100"/>
              <a:buFont typeface="Arial"/>
              <a:buNone/>
            </a:pPr>
            <a:r>
              <a:rPr lang="ko"/>
              <a:t>  JAR files with a .jar extension.</a:t>
            </a:r>
            <a:endParaRPr/>
          </a:p>
          <a:p>
            <a:pPr indent="0" lvl="0" marL="0" rtl="0" algn="l">
              <a:spcBef>
                <a:spcPts val="1600"/>
              </a:spcBef>
              <a:spcAft>
                <a:spcPts val="0"/>
              </a:spcAft>
              <a:buClr>
                <a:srgbClr val="000000"/>
              </a:buClr>
              <a:buSzPts val="1100"/>
              <a:buFont typeface="Arial"/>
              <a:buNone/>
            </a:pPr>
            <a:r>
              <a:rPr lang="ko"/>
              <a:t>  –	Resource adapter modules, which contain all Java interfaces, classes,</a:t>
            </a:r>
            <a:endParaRPr/>
          </a:p>
          <a:p>
            <a:pPr indent="0" lvl="0" marL="0" rtl="0" algn="l">
              <a:spcBef>
                <a:spcPts val="1600"/>
              </a:spcBef>
              <a:spcAft>
                <a:spcPts val="0"/>
              </a:spcAft>
              <a:buClr>
                <a:srgbClr val="000000"/>
              </a:buClr>
              <a:buSzPts val="1100"/>
              <a:buFont typeface="Arial"/>
              <a:buNone/>
            </a:pPr>
            <a:r>
              <a:rPr lang="ko"/>
              <a:t>  native libraries, and other documentation, along with the resource adapter</a:t>
            </a:r>
            <a:endParaRPr/>
          </a:p>
          <a:p>
            <a:pPr indent="0" lvl="0" marL="0" rtl="0" algn="l">
              <a:spcBef>
                <a:spcPts val="1600"/>
              </a:spcBef>
              <a:spcAft>
                <a:spcPts val="0"/>
              </a:spcAft>
              <a:buClr>
                <a:srgbClr val="000000"/>
              </a:buClr>
              <a:buSzPts val="1100"/>
              <a:buFont typeface="Arial"/>
              <a:buNone/>
            </a:pPr>
            <a:r>
              <a:rPr lang="ko"/>
              <a:t>  deployment descriptor. Resource adapter modules are packaged as JAR</a:t>
            </a:r>
            <a:endParaRPr/>
          </a:p>
          <a:p>
            <a:pPr indent="0" lvl="0" marL="0" rtl="0" algn="l">
              <a:spcBef>
                <a:spcPts val="1600"/>
              </a:spcBef>
              <a:spcAft>
                <a:spcPts val="0"/>
              </a:spcAft>
              <a:buClr>
                <a:srgbClr val="000000"/>
              </a:buClr>
              <a:buSzPts val="1100"/>
              <a:buFont typeface="Arial"/>
              <a:buNone/>
            </a:pPr>
            <a:r>
              <a:rPr lang="ko"/>
              <a:t>  files with an .rar (resource adapter archive) extension.</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445025"/>
            <a:ext cx="8520600" cy="707400"/>
          </a:xfrm>
          <a:prstGeom prst="rect">
            <a:avLst/>
          </a:prstGeom>
          <a:solidFill>
            <a:srgbClr val="00FFFF"/>
          </a:solidFill>
        </p:spPr>
        <p:txBody>
          <a:bodyPr anchorCtr="0" anchor="t" bIns="91425" lIns="91425" spcFirstLastPara="1" rIns="91425" wrap="square" tIns="91425">
            <a:noAutofit/>
          </a:bodyPr>
          <a:lstStyle/>
          <a:p>
            <a:pPr indent="0" lvl="0" marL="0" rtl="0" algn="l">
              <a:spcBef>
                <a:spcPts val="0"/>
              </a:spcBef>
              <a:spcAft>
                <a:spcPts val="0"/>
              </a:spcAft>
              <a:buNone/>
            </a:pPr>
            <a:r>
              <a:rPr lang="ko"/>
              <a:t>다음 질문에 답해보세요</a:t>
            </a:r>
            <a:endParaRPr/>
          </a:p>
        </p:txBody>
      </p:sp>
      <p:sp>
        <p:nvSpPr>
          <p:cNvPr id="235" name="Google Shape;235;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a:t>다음 질문에 답하시오 .</a:t>
            </a:r>
            <a:endParaRPr/>
          </a:p>
          <a:p>
            <a:pPr indent="0" lvl="0" marL="0" rtl="0" algn="l">
              <a:spcBef>
                <a:spcPts val="1600"/>
              </a:spcBef>
              <a:spcAft>
                <a:spcPts val="0"/>
              </a:spcAft>
              <a:buClr>
                <a:srgbClr val="000000"/>
              </a:buClr>
              <a:buSzPts val="1100"/>
              <a:buFont typeface="Arial"/>
              <a:buNone/>
            </a:pPr>
            <a:r>
              <a:rPr lang="ko"/>
              <a:t>  –   Java EE Application Model 을 일반적으로 구성하는 4 가지 tier 는 ?</a:t>
            </a:r>
            <a:endParaRPr/>
          </a:p>
          <a:p>
            <a:pPr indent="0" lvl="0" marL="0" rtl="0" algn="l">
              <a:spcBef>
                <a:spcPts val="1600"/>
              </a:spcBef>
              <a:spcAft>
                <a:spcPts val="0"/>
              </a:spcAft>
              <a:buClr>
                <a:srgbClr val="000000"/>
              </a:buClr>
              <a:buSzPts val="1100"/>
              <a:buFont typeface="Arial"/>
              <a:buNone/>
            </a:pPr>
            <a:r>
              <a:rPr lang="ko"/>
              <a:t>  –   Java EE 에서 말하는 component 는 무엇이고 어떤 것이 있는가 ?</a:t>
            </a:r>
            <a:endParaRPr/>
          </a:p>
          <a:p>
            <a:pPr indent="0" lvl="0" marL="0" rtl="0" algn="l">
              <a:spcBef>
                <a:spcPts val="1600"/>
              </a:spcBef>
              <a:spcAft>
                <a:spcPts val="0"/>
              </a:spcAft>
              <a:buClr>
                <a:srgbClr val="000000"/>
              </a:buClr>
              <a:buSzPts val="1100"/>
              <a:buFont typeface="Arial"/>
              <a:buNone/>
            </a:pPr>
            <a:r>
              <a:rPr lang="ko"/>
              <a:t>  –   Java EE Server 가 포함하고 있는 두가지 Container 는 무엇인가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311700" y="140225"/>
            <a:ext cx="8520600" cy="707400"/>
          </a:xfrm>
          <a:prstGeom prst="rect">
            <a:avLst/>
          </a:prstGeom>
          <a:solidFill>
            <a:srgbClr val="FFFF00"/>
          </a:solidFill>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0000FF"/>
                </a:solidFill>
              </a:rPr>
              <a:t>Java EE</a:t>
            </a:r>
            <a:r>
              <a:rPr lang="ko"/>
              <a:t> : Java Platform, Enterprise Edition</a:t>
            </a:r>
            <a:endParaRPr/>
          </a:p>
        </p:txBody>
      </p:sp>
      <p:pic>
        <p:nvPicPr>
          <p:cNvPr id="89" name="Google Shape;89;p15"/>
          <p:cNvPicPr preferRelativeResize="0"/>
          <p:nvPr/>
        </p:nvPicPr>
        <p:blipFill>
          <a:blip r:embed="rId3">
            <a:alphaModFix/>
          </a:blip>
          <a:stretch>
            <a:fillRect/>
          </a:stretch>
        </p:blipFill>
        <p:spPr>
          <a:xfrm>
            <a:off x="1468525" y="909075"/>
            <a:ext cx="6285717" cy="3645100"/>
          </a:xfrm>
          <a:prstGeom prst="rect">
            <a:avLst/>
          </a:prstGeom>
          <a:noFill/>
          <a:ln>
            <a:noFill/>
          </a:ln>
        </p:spPr>
      </p:pic>
      <p:sp>
        <p:nvSpPr>
          <p:cNvPr id="90" name="Google Shape;90;p15"/>
          <p:cNvSpPr txBox="1"/>
          <p:nvPr>
            <p:ph idx="1" type="body"/>
          </p:nvPr>
        </p:nvSpPr>
        <p:spPr>
          <a:xfrm>
            <a:off x="376375" y="1015350"/>
            <a:ext cx="3202800" cy="7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a:t>쉽게 말해서 Java 를 이용한 </a:t>
            </a:r>
            <a:r>
              <a:rPr b="1" lang="ko">
                <a:solidFill>
                  <a:srgbClr val="0000FF"/>
                </a:solidFill>
              </a:rPr>
              <a:t>서버개발 플랫폼</a:t>
            </a:r>
            <a:r>
              <a:rPr lang="ko"/>
              <a:t>이다</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64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0000FF"/>
                </a:solidFill>
              </a:rPr>
              <a:t>WAS</a:t>
            </a:r>
            <a:r>
              <a:rPr lang="ko"/>
              <a:t> : Web Application Server 란?</a:t>
            </a:r>
            <a:endParaRPr/>
          </a:p>
        </p:txBody>
      </p:sp>
      <p:sp>
        <p:nvSpPr>
          <p:cNvPr id="96" name="Google Shape;96;p16"/>
          <p:cNvSpPr txBox="1"/>
          <p:nvPr>
            <p:ph idx="1" type="body"/>
          </p:nvPr>
        </p:nvSpPr>
        <p:spPr>
          <a:xfrm>
            <a:off x="311700" y="1266325"/>
            <a:ext cx="2374500" cy="20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Java EE 스펙에 따라 제품으로 구현한 것을 웹 애플리케이션 서버 또는 WAS 라  한다</a:t>
            </a:r>
            <a:endParaRPr/>
          </a:p>
          <a:p>
            <a:pPr indent="0" lvl="0" marL="0" rtl="0" algn="l">
              <a:spcBef>
                <a:spcPts val="1600"/>
              </a:spcBef>
              <a:spcAft>
                <a:spcPts val="0"/>
              </a:spcAft>
              <a:buNone/>
            </a:pPr>
            <a:r>
              <a:rPr lang="ko" u="sng">
                <a:solidFill>
                  <a:schemeClr val="hlink"/>
                </a:solidFill>
                <a:hlinkClick r:id="rId3"/>
              </a:rPr>
              <a:t>인증된 WAS</a:t>
            </a:r>
            <a:r>
              <a:rPr lang="ko"/>
              <a:t> 목록</a:t>
            </a:r>
            <a:endParaRPr/>
          </a:p>
          <a:p>
            <a:pPr indent="0" lvl="0" marL="0" rtl="0" algn="l">
              <a:spcBef>
                <a:spcPts val="1600"/>
              </a:spcBef>
              <a:spcAft>
                <a:spcPts val="1600"/>
              </a:spcAft>
              <a:buNone/>
            </a:pPr>
            <a:br>
              <a:rPr lang="ko"/>
            </a:br>
            <a:endParaRPr/>
          </a:p>
        </p:txBody>
      </p:sp>
      <p:sp>
        <p:nvSpPr>
          <p:cNvPr id="97" name="Google Shape;97;p16"/>
          <p:cNvSpPr txBox="1"/>
          <p:nvPr/>
        </p:nvSpPr>
        <p:spPr>
          <a:xfrm>
            <a:off x="383750" y="3686875"/>
            <a:ext cx="8235600" cy="1277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60000"/>
              </a:lnSpc>
              <a:spcBef>
                <a:spcPts val="600"/>
              </a:spcBef>
              <a:spcAft>
                <a:spcPts val="0"/>
              </a:spcAft>
              <a:buNone/>
            </a:pPr>
            <a:r>
              <a:rPr b="1" lang="ko" sz="1800">
                <a:highlight>
                  <a:srgbClr val="FFFFFF"/>
                </a:highlight>
              </a:rPr>
              <a:t>자바 기반이긴 하나 Java EE </a:t>
            </a:r>
            <a:r>
              <a:rPr b="1" lang="ko" sz="1800">
                <a:solidFill>
                  <a:srgbClr val="FF0000"/>
                </a:solidFill>
                <a:highlight>
                  <a:srgbClr val="FFFFFF"/>
                </a:highlight>
              </a:rPr>
              <a:t>비</a:t>
            </a:r>
            <a:r>
              <a:rPr b="1" lang="ko" sz="1800">
                <a:highlight>
                  <a:srgbClr val="FFFFFF"/>
                </a:highlight>
              </a:rPr>
              <a:t>준수 웹 애플리케이션 서버</a:t>
            </a:r>
            <a:br>
              <a:rPr lang="ko" sz="1800">
                <a:solidFill>
                  <a:srgbClr val="54595D"/>
                </a:solidFill>
                <a:highlight>
                  <a:srgbClr val="FFFFFF"/>
                </a:highlight>
              </a:rPr>
            </a:br>
            <a:r>
              <a:rPr lang="ko" sz="1050" u="sng">
                <a:solidFill>
                  <a:srgbClr val="0B0080"/>
                </a:solidFill>
                <a:hlinkClick r:id="rId4">
                  <a:extLst>
                    <a:ext uri="{A12FA001-AC4F-418D-AE19-62706E023703}">
                      <ahyp:hlinkClr val="tx"/>
                    </a:ext>
                  </a:extLst>
                </a:hlinkClick>
              </a:rPr>
              <a:t>아파치 톰캣</a:t>
            </a:r>
            <a:r>
              <a:rPr lang="ko" sz="1050">
                <a:solidFill>
                  <a:srgbClr val="222222"/>
                </a:solidFill>
              </a:rPr>
              <a:t>(Apache Tomcat): 오픈 소스 재단 </a:t>
            </a:r>
            <a:r>
              <a:rPr lang="ko" sz="1050" u="sng">
                <a:solidFill>
                  <a:srgbClr val="0B0080"/>
                </a:solidFill>
                <a:hlinkClick r:id="rId5">
                  <a:extLst>
                    <a:ext uri="{A12FA001-AC4F-418D-AE19-62706E023703}">
                      <ahyp:hlinkClr val="tx"/>
                    </a:ext>
                  </a:extLst>
                </a:hlinkClick>
              </a:rPr>
              <a:t>아파치 소프트웨어 재단</a:t>
            </a:r>
            <a:r>
              <a:rPr lang="ko" sz="1050">
                <a:solidFill>
                  <a:srgbClr val="222222"/>
                </a:solidFill>
              </a:rPr>
              <a:t>의 </a:t>
            </a:r>
            <a:r>
              <a:rPr lang="ko" sz="1050" u="sng">
                <a:solidFill>
                  <a:srgbClr val="0B0080"/>
                </a:solidFill>
                <a:hlinkClick r:id="rId6">
                  <a:extLst>
                    <a:ext uri="{A12FA001-AC4F-418D-AE19-62706E023703}">
                      <ahyp:hlinkClr val="tx"/>
                    </a:ext>
                  </a:extLst>
                </a:hlinkClick>
              </a:rPr>
              <a:t>오픈 소스</a:t>
            </a:r>
            <a:r>
              <a:rPr lang="ko" sz="1050">
                <a:solidFill>
                  <a:srgbClr val="222222"/>
                </a:solidFill>
              </a:rPr>
              <a:t> 소프트웨어</a:t>
            </a:r>
            <a:br>
              <a:rPr lang="ko" sz="1050">
                <a:solidFill>
                  <a:srgbClr val="222222"/>
                </a:solidFill>
              </a:rPr>
            </a:br>
            <a:r>
              <a:rPr lang="ko" sz="1050">
                <a:solidFill>
                  <a:srgbClr val="222222"/>
                </a:solidFill>
              </a:rPr>
              <a:t>레진(Resin): Caucho사의 제품</a:t>
            </a:r>
            <a:br>
              <a:rPr lang="ko" sz="1050">
                <a:solidFill>
                  <a:srgbClr val="222222"/>
                </a:solidFill>
              </a:rPr>
            </a:br>
            <a:r>
              <a:rPr lang="ko" sz="1050">
                <a:solidFill>
                  <a:srgbClr val="222222"/>
                </a:solidFill>
              </a:rPr>
              <a:t>제이런(JRun): 매크로미디어사의 제품.</a:t>
            </a:r>
            <a:endParaRPr sz="1050">
              <a:solidFill>
                <a:srgbClr val="222222"/>
              </a:solidFill>
            </a:endParaRPr>
          </a:p>
          <a:p>
            <a:pPr indent="0" lvl="0" marL="0" rtl="0" algn="l">
              <a:spcBef>
                <a:spcPts val="0"/>
              </a:spcBef>
              <a:spcAft>
                <a:spcPts val="0"/>
              </a:spcAft>
              <a:buNone/>
            </a:pPr>
            <a:r>
              <a:t/>
            </a:r>
            <a:endParaRPr/>
          </a:p>
        </p:txBody>
      </p:sp>
      <p:sp>
        <p:nvSpPr>
          <p:cNvPr id="98" name="Google Shape;98;p16"/>
          <p:cNvSpPr txBox="1"/>
          <p:nvPr/>
        </p:nvSpPr>
        <p:spPr>
          <a:xfrm>
            <a:off x="3829975" y="582700"/>
            <a:ext cx="4826100" cy="30714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sz="1200"/>
              <a:t>Java EE 6 인증 (2010년 1월 5일 기준)</a:t>
            </a:r>
            <a:endParaRPr sz="1200"/>
          </a:p>
          <a:p>
            <a:pPr indent="-304800" lvl="0" marL="457200" rtl="0" algn="l">
              <a:spcBef>
                <a:spcPts val="0"/>
              </a:spcBef>
              <a:spcAft>
                <a:spcPts val="0"/>
              </a:spcAft>
              <a:buSzPts val="1200"/>
              <a:buChar char="●"/>
            </a:pPr>
            <a:r>
              <a:rPr lang="ko" sz="1200" u="sng">
                <a:solidFill>
                  <a:schemeClr val="hlink"/>
                </a:solidFill>
                <a:hlinkClick r:id="rId7"/>
              </a:rPr>
              <a:t>글래스피시</a:t>
            </a:r>
            <a:r>
              <a:rPr lang="ko" sz="1200"/>
              <a:t> 엔터프라이즈 서버 3, </a:t>
            </a:r>
            <a:r>
              <a:rPr lang="ko" sz="1200" u="sng">
                <a:solidFill>
                  <a:schemeClr val="hlink"/>
                </a:solidFill>
                <a:hlinkClick r:id="rId8"/>
              </a:rPr>
              <a:t>썬 마이크로시스템즈</a:t>
            </a:r>
            <a:r>
              <a:rPr lang="ko" sz="1200"/>
              <a:t>사 제품</a:t>
            </a:r>
            <a:endParaRPr sz="1200"/>
          </a:p>
          <a:p>
            <a:pPr indent="-304800" lvl="0" marL="457200" rtl="0" algn="l">
              <a:spcBef>
                <a:spcPts val="0"/>
              </a:spcBef>
              <a:spcAft>
                <a:spcPts val="0"/>
              </a:spcAft>
              <a:buSzPts val="1200"/>
              <a:buChar char="●"/>
            </a:pPr>
            <a:r>
              <a:rPr lang="ko" sz="1200" u="sng">
                <a:solidFill>
                  <a:schemeClr val="hlink"/>
                </a:solidFill>
                <a:hlinkClick r:id="rId9"/>
              </a:rPr>
              <a:t>제우스</a:t>
            </a:r>
            <a:r>
              <a:rPr lang="ko" sz="1200"/>
              <a:t> 7, </a:t>
            </a:r>
            <a:r>
              <a:rPr lang="ko" sz="1200" u="sng">
                <a:solidFill>
                  <a:schemeClr val="hlink"/>
                </a:solidFill>
                <a:hlinkClick r:id="rId10"/>
              </a:rPr>
              <a:t>티맥스소프트</a:t>
            </a:r>
            <a:r>
              <a:rPr lang="ko" sz="1200"/>
              <a:t>사 제품</a:t>
            </a:r>
            <a:br>
              <a:rPr lang="ko" sz="1200"/>
            </a:br>
            <a:endParaRPr sz="1200"/>
          </a:p>
          <a:p>
            <a:pPr indent="0" lvl="0" marL="0" rtl="0" algn="l">
              <a:spcBef>
                <a:spcPts val="0"/>
              </a:spcBef>
              <a:spcAft>
                <a:spcPts val="0"/>
              </a:spcAft>
              <a:buClr>
                <a:srgbClr val="000000"/>
              </a:buClr>
              <a:buSzPts val="1100"/>
              <a:buFont typeface="Arial"/>
              <a:buNone/>
            </a:pPr>
            <a:r>
              <a:rPr lang="ko" sz="1200"/>
              <a:t>Java EE 5 인증[</a:t>
            </a:r>
            <a:r>
              <a:rPr lang="ko" sz="1200" u="sng">
                <a:solidFill>
                  <a:schemeClr val="hlink"/>
                </a:solidFill>
                <a:hlinkClick r:id="rId11"/>
              </a:rPr>
              <a:t>편집</a:t>
            </a:r>
            <a:r>
              <a:rPr lang="ko" sz="1200"/>
              <a:t>]</a:t>
            </a:r>
            <a:endParaRPr sz="1200"/>
          </a:p>
          <a:p>
            <a:pPr indent="-304800" lvl="0" marL="457200" rtl="0" algn="l">
              <a:spcBef>
                <a:spcPts val="0"/>
              </a:spcBef>
              <a:spcAft>
                <a:spcPts val="0"/>
              </a:spcAft>
              <a:buSzPts val="1200"/>
              <a:buChar char="●"/>
            </a:pPr>
            <a:r>
              <a:rPr lang="ko" sz="1200" u="sng">
                <a:solidFill>
                  <a:schemeClr val="hlink"/>
                </a:solidFill>
                <a:hlinkClick r:id="rId12"/>
              </a:rPr>
              <a:t>썬 자바 애플리케이션 서버</a:t>
            </a:r>
            <a:r>
              <a:rPr lang="ko" sz="1200"/>
              <a:t> 9.0, 오픈 소스인 </a:t>
            </a:r>
            <a:r>
              <a:rPr lang="ko" sz="1200" u="sng">
                <a:solidFill>
                  <a:schemeClr val="hlink"/>
                </a:solidFill>
                <a:hlinkClick r:id="rId13"/>
              </a:rPr>
              <a:t>글래스피시</a:t>
            </a:r>
            <a:r>
              <a:rPr lang="ko" sz="1200"/>
              <a:t> 기반의 </a:t>
            </a:r>
            <a:r>
              <a:rPr lang="ko" sz="1200" u="sng">
                <a:solidFill>
                  <a:schemeClr val="hlink"/>
                </a:solidFill>
                <a:hlinkClick r:id="rId14"/>
              </a:rPr>
              <a:t>썬 마이크로시스템즈</a:t>
            </a:r>
            <a:r>
              <a:rPr lang="ko" sz="1200"/>
              <a:t>사 제품</a:t>
            </a:r>
            <a:endParaRPr sz="1200"/>
          </a:p>
          <a:p>
            <a:pPr indent="-304800" lvl="0" marL="457200" rtl="0" algn="l">
              <a:spcBef>
                <a:spcPts val="0"/>
              </a:spcBef>
              <a:spcAft>
                <a:spcPts val="0"/>
              </a:spcAft>
              <a:buSzPts val="1200"/>
              <a:buChar char="●"/>
            </a:pPr>
            <a:r>
              <a:rPr lang="ko" sz="1200" u="sng">
                <a:solidFill>
                  <a:schemeClr val="hlink"/>
                </a:solidFill>
                <a:hlinkClick r:id="rId15"/>
              </a:rPr>
              <a:t>제우스</a:t>
            </a:r>
            <a:r>
              <a:rPr lang="ko" sz="1200"/>
              <a:t> 6, </a:t>
            </a:r>
            <a:r>
              <a:rPr lang="ko" sz="1200" u="sng">
                <a:solidFill>
                  <a:schemeClr val="hlink"/>
                </a:solidFill>
                <a:hlinkClick r:id="rId16"/>
              </a:rPr>
              <a:t>티맥스소프트</a:t>
            </a:r>
            <a:r>
              <a:rPr lang="ko" sz="1200"/>
              <a:t>사 제품</a:t>
            </a:r>
            <a:endParaRPr sz="1200"/>
          </a:p>
          <a:p>
            <a:pPr indent="-304800" lvl="0" marL="457200" rtl="0" algn="l">
              <a:spcBef>
                <a:spcPts val="0"/>
              </a:spcBef>
              <a:spcAft>
                <a:spcPts val="0"/>
              </a:spcAft>
              <a:buSzPts val="1200"/>
              <a:buChar char="●"/>
            </a:pPr>
            <a:r>
              <a:rPr lang="ko" sz="1200" u="sng">
                <a:solidFill>
                  <a:schemeClr val="hlink"/>
                </a:solidFill>
                <a:hlinkClick r:id="rId17"/>
              </a:rPr>
              <a:t>웹로직</a:t>
            </a:r>
            <a:r>
              <a:rPr lang="ko" sz="1200"/>
              <a:t> 10.0, </a:t>
            </a:r>
            <a:r>
              <a:rPr lang="ko" sz="1200" u="sng">
                <a:solidFill>
                  <a:schemeClr val="hlink"/>
                </a:solidFill>
                <a:hlinkClick r:id="rId18"/>
              </a:rPr>
              <a:t>오라클</a:t>
            </a:r>
            <a:r>
              <a:rPr lang="ko" sz="1200"/>
              <a:t>에 인수된 </a:t>
            </a:r>
            <a:r>
              <a:rPr lang="ko" sz="1200" u="sng">
                <a:solidFill>
                  <a:schemeClr val="hlink"/>
                </a:solidFill>
                <a:hlinkClick r:id="rId19"/>
              </a:rPr>
              <a:t>BEA</a:t>
            </a:r>
            <a:r>
              <a:rPr lang="ko" sz="1200"/>
              <a:t>사 제품</a:t>
            </a:r>
            <a:endParaRPr sz="1200"/>
          </a:p>
          <a:p>
            <a:pPr indent="-304800" lvl="0" marL="457200" rtl="0" algn="l">
              <a:spcBef>
                <a:spcPts val="0"/>
              </a:spcBef>
              <a:spcAft>
                <a:spcPts val="0"/>
              </a:spcAft>
              <a:buSzPts val="1200"/>
              <a:buChar char="●"/>
            </a:pPr>
            <a:r>
              <a:rPr lang="ko" sz="1200" u="sng">
                <a:solidFill>
                  <a:schemeClr val="hlink"/>
                </a:solidFill>
                <a:hlinkClick r:id="rId20"/>
              </a:rPr>
              <a:t>넷위버</a:t>
            </a:r>
            <a:r>
              <a:rPr lang="ko" sz="1200"/>
              <a:t>, </a:t>
            </a:r>
            <a:r>
              <a:rPr lang="ko" sz="1200" u="sng">
                <a:solidFill>
                  <a:schemeClr val="hlink"/>
                </a:solidFill>
                <a:hlinkClick r:id="rId21"/>
              </a:rPr>
              <a:t>SAP</a:t>
            </a:r>
            <a:r>
              <a:rPr lang="ko" sz="1200"/>
              <a:t>사 제품</a:t>
            </a:r>
            <a:endParaRPr sz="1200"/>
          </a:p>
          <a:p>
            <a:pPr indent="-304800" lvl="0" marL="457200" rtl="0" algn="l">
              <a:spcBef>
                <a:spcPts val="0"/>
              </a:spcBef>
              <a:spcAft>
                <a:spcPts val="0"/>
              </a:spcAft>
              <a:buSzPts val="1200"/>
              <a:buChar char="●"/>
            </a:pPr>
            <a:r>
              <a:rPr lang="ko" sz="1200" u="sng">
                <a:solidFill>
                  <a:schemeClr val="hlink"/>
                </a:solidFill>
                <a:hlinkClick r:id="rId22"/>
              </a:rPr>
              <a:t>아파치 제르니모</a:t>
            </a:r>
            <a:r>
              <a:rPr lang="ko" sz="1200"/>
              <a:t> 2.0, </a:t>
            </a:r>
            <a:r>
              <a:rPr lang="ko" sz="1200" u="sng">
                <a:solidFill>
                  <a:schemeClr val="hlink"/>
                </a:solidFill>
                <a:hlinkClick r:id="rId23"/>
              </a:rPr>
              <a:t>오픈 소스</a:t>
            </a:r>
            <a:endParaRPr sz="1200" u="sng">
              <a:solidFill>
                <a:schemeClr val="hlink"/>
              </a:solidFill>
              <a:hlinkClick r:id="rId24"/>
            </a:endParaRPr>
          </a:p>
          <a:p>
            <a:pPr indent="-304800" lvl="0" marL="457200" rtl="0" algn="l">
              <a:spcBef>
                <a:spcPts val="0"/>
              </a:spcBef>
              <a:spcAft>
                <a:spcPts val="0"/>
              </a:spcAft>
              <a:buSzPts val="1200"/>
              <a:buChar char="●"/>
            </a:pPr>
            <a:r>
              <a:rPr lang="ko" sz="1200" u="sng">
                <a:solidFill>
                  <a:schemeClr val="hlink"/>
                </a:solidFill>
                <a:hlinkClick r:id="rId25"/>
              </a:rPr>
              <a:t>웹스피어 애플리케이션 서버 커뮤니티 에디션</a:t>
            </a:r>
            <a:r>
              <a:rPr lang="ko" sz="1200"/>
              <a:t> 2.0, 오픈 소스인 </a:t>
            </a:r>
            <a:r>
              <a:rPr lang="ko" sz="1200" u="sng">
                <a:solidFill>
                  <a:schemeClr val="hlink"/>
                </a:solidFill>
                <a:hlinkClick r:id="rId26"/>
              </a:rPr>
              <a:t>아파치 제르니모</a:t>
            </a:r>
            <a:r>
              <a:rPr lang="ko" sz="1200"/>
              <a:t> 기반의 </a:t>
            </a:r>
            <a:r>
              <a:rPr lang="ko" sz="1200" u="sng">
                <a:solidFill>
                  <a:schemeClr val="hlink"/>
                </a:solidFill>
                <a:hlinkClick r:id="rId27"/>
              </a:rPr>
              <a:t>IBM</a:t>
            </a:r>
            <a:r>
              <a:rPr lang="ko" sz="1200"/>
              <a:t>사 제품</a:t>
            </a:r>
            <a:endParaRPr sz="1200"/>
          </a:p>
          <a:p>
            <a:pPr indent="-304800" lvl="0" marL="457200" rtl="0" algn="l">
              <a:spcBef>
                <a:spcPts val="0"/>
              </a:spcBef>
              <a:spcAft>
                <a:spcPts val="0"/>
              </a:spcAft>
              <a:buSzPts val="1200"/>
              <a:buChar char="●"/>
            </a:pPr>
            <a:r>
              <a:rPr lang="ko" sz="1200" u="sng">
                <a:solidFill>
                  <a:schemeClr val="hlink"/>
                </a:solidFill>
                <a:hlinkClick r:id="rId28"/>
              </a:rPr>
              <a:t>OC4J</a:t>
            </a:r>
            <a:r>
              <a:rPr lang="ko" sz="1200"/>
              <a:t> 11, </a:t>
            </a:r>
            <a:r>
              <a:rPr lang="ko" sz="1200" u="sng">
                <a:solidFill>
                  <a:schemeClr val="hlink"/>
                </a:solidFill>
                <a:hlinkClick r:id="rId29"/>
              </a:rPr>
              <a:t>오라클</a:t>
            </a:r>
            <a:r>
              <a:rPr lang="ko" sz="1200"/>
              <a:t>사 제품</a:t>
            </a:r>
            <a:endParaRPr sz="1200"/>
          </a:p>
          <a:p>
            <a:pPr indent="-304800" lvl="0" marL="457200" rtl="0" algn="l">
              <a:spcBef>
                <a:spcPts val="0"/>
              </a:spcBef>
              <a:spcAft>
                <a:spcPts val="0"/>
              </a:spcAft>
              <a:buSzPts val="1200"/>
              <a:buChar char="●"/>
            </a:pPr>
            <a:r>
              <a:rPr lang="ko" sz="1200" u="sng">
                <a:solidFill>
                  <a:schemeClr val="hlink"/>
                </a:solidFill>
                <a:hlinkClick r:id="rId30"/>
              </a:rPr>
              <a:t>글래스피시</a:t>
            </a:r>
            <a:r>
              <a:rPr lang="ko" sz="1200"/>
              <a:t>, </a:t>
            </a:r>
            <a:r>
              <a:rPr lang="ko" sz="1200" u="sng">
                <a:solidFill>
                  <a:schemeClr val="hlink"/>
                </a:solidFill>
                <a:hlinkClick r:id="rId31"/>
              </a:rPr>
              <a:t>오픈 소스</a:t>
            </a:r>
            <a:endParaRPr sz="1200" u="sng">
              <a:solidFill>
                <a:schemeClr val="hlink"/>
              </a:solidFill>
              <a:hlinkClick r:id="rId32"/>
            </a:endParaRPr>
          </a:p>
          <a:p>
            <a:pPr indent="0" lvl="0" marL="0" rtl="0" algn="l">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707400"/>
          </a:xfrm>
          <a:prstGeom prst="rect">
            <a:avLst/>
          </a:prstGeom>
          <a:solidFill>
            <a:srgbClr val="FFFF00"/>
          </a:solidFill>
        </p:spPr>
        <p:txBody>
          <a:bodyPr anchorCtr="0" anchor="t" bIns="91425" lIns="91425" spcFirstLastPara="1" rIns="91425" wrap="square" tIns="91425">
            <a:noAutofit/>
          </a:bodyPr>
          <a:lstStyle/>
          <a:p>
            <a:pPr indent="0" lvl="0" marL="0" rtl="0" algn="l">
              <a:spcBef>
                <a:spcPts val="0"/>
              </a:spcBef>
              <a:spcAft>
                <a:spcPts val="0"/>
              </a:spcAft>
              <a:buNone/>
            </a:pPr>
            <a:r>
              <a:rPr lang="ko"/>
              <a:t>컨테이너 (Container)</a:t>
            </a:r>
            <a:endParaRPr/>
          </a:p>
        </p:txBody>
      </p:sp>
      <p:sp>
        <p:nvSpPr>
          <p:cNvPr id="104" name="Google Shape;104;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ko"/>
              <a:t>  –  Java EE is a set of specifications implemented by different  containers.</a:t>
            </a:r>
            <a:endParaRPr/>
          </a:p>
          <a:p>
            <a:pPr indent="0" lvl="0" marL="0" rtl="0" algn="l">
              <a:spcBef>
                <a:spcPts val="1600"/>
              </a:spcBef>
              <a:spcAft>
                <a:spcPts val="0"/>
              </a:spcAft>
              <a:buClr>
                <a:srgbClr val="000000"/>
              </a:buClr>
              <a:buSzPts val="1100"/>
              <a:buFont typeface="Arial"/>
              <a:buNone/>
            </a:pPr>
            <a:r>
              <a:rPr lang="ko"/>
              <a:t>  –  Containers are Java EE runtime environments that provide certain services to the components they host such as life-cycle management, dependency injection, and so on. These components use well-defined contracts to communicate with  the Java EE infrastructure and with the other components.</a:t>
            </a:r>
            <a:endParaRPr/>
          </a:p>
          <a:p>
            <a:pPr indent="0" lvl="0" marL="0" rtl="0" algn="l">
              <a:spcBef>
                <a:spcPts val="1600"/>
              </a:spcBef>
              <a:spcAft>
                <a:spcPts val="0"/>
              </a:spcAft>
              <a:buClr>
                <a:srgbClr val="000000"/>
              </a:buClr>
              <a:buSzPts val="1100"/>
              <a:buFont typeface="Arial"/>
              <a:buNone/>
            </a:pPr>
            <a:r>
              <a:rPr lang="ko"/>
              <a:t>  –  Java EE is a superset of the Java SE platform, which means  Java SE APIs can be used by any Java EE components.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64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Standard Java EE Container들</a:t>
            </a:r>
            <a:endParaRPr/>
          </a:p>
        </p:txBody>
      </p:sp>
      <p:sp>
        <p:nvSpPr>
          <p:cNvPr id="110" name="Google Shape;110;p18"/>
          <p:cNvSpPr txBox="1"/>
          <p:nvPr>
            <p:ph idx="1" type="body"/>
          </p:nvPr>
        </p:nvSpPr>
        <p:spPr>
          <a:xfrm>
            <a:off x="6634175" y="1354800"/>
            <a:ext cx="2198400" cy="321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sz="1100"/>
              <a:t>JavaServer Faces ( JSF ) is a Java-based Web application framework intended to simplify</a:t>
            </a:r>
            <a:br>
              <a:rPr lang="ko" sz="1100"/>
            </a:br>
            <a:r>
              <a:rPr lang="ko" sz="1100"/>
              <a:t>development integration of web-based user interfaces.</a:t>
            </a:r>
            <a:br>
              <a:rPr lang="ko" sz="1100"/>
            </a:br>
            <a:endParaRPr sz="1100"/>
          </a:p>
        </p:txBody>
      </p:sp>
      <p:pic>
        <p:nvPicPr>
          <p:cNvPr id="111" name="Google Shape;111;p18"/>
          <p:cNvPicPr preferRelativeResize="0"/>
          <p:nvPr/>
        </p:nvPicPr>
        <p:blipFill>
          <a:blip r:embed="rId3">
            <a:alphaModFix/>
          </a:blip>
          <a:stretch>
            <a:fillRect/>
          </a:stretch>
        </p:blipFill>
        <p:spPr>
          <a:xfrm>
            <a:off x="1080000" y="673825"/>
            <a:ext cx="5168175" cy="431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707400"/>
          </a:xfrm>
          <a:prstGeom prst="rect">
            <a:avLst/>
          </a:prstGeom>
          <a:solidFill>
            <a:srgbClr val="FFFF00"/>
          </a:solidFill>
        </p:spPr>
        <p:txBody>
          <a:bodyPr anchorCtr="0" anchor="t" bIns="91425" lIns="91425" spcFirstLastPara="1" rIns="91425" wrap="square" tIns="91425">
            <a:noAutofit/>
          </a:bodyPr>
          <a:lstStyle/>
          <a:p>
            <a:pPr indent="0" lvl="0" marL="0" rtl="0" algn="l">
              <a:spcBef>
                <a:spcPts val="0"/>
              </a:spcBef>
              <a:spcAft>
                <a:spcPts val="0"/>
              </a:spcAft>
              <a:buNone/>
            </a:pPr>
            <a:r>
              <a:rPr lang="ko"/>
              <a:t>Components</a:t>
            </a:r>
            <a:endParaRPr/>
          </a:p>
        </p:txBody>
      </p:sp>
      <p:sp>
        <p:nvSpPr>
          <p:cNvPr id="117" name="Google Shape;117;p19"/>
          <p:cNvSpPr txBox="1"/>
          <p:nvPr>
            <p:ph idx="1" type="body"/>
          </p:nvPr>
        </p:nvSpPr>
        <p:spPr>
          <a:xfrm>
            <a:off x="311700" y="1190125"/>
            <a:ext cx="8520600" cy="7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JavaEE runtime 환경은 다음의 4가지 타입의 component 를 정의하였고,  JavaEE runtime 구현시 반드시 이들 component 가 있어야 한다.</a:t>
            </a:r>
            <a:endParaRPr/>
          </a:p>
          <a:p>
            <a:pPr indent="0" lvl="0" marL="0" rtl="0" algn="l">
              <a:spcBef>
                <a:spcPts val="1600"/>
              </a:spcBef>
              <a:spcAft>
                <a:spcPts val="0"/>
              </a:spcAft>
              <a:buNone/>
            </a:pPr>
            <a:r>
              <a:t/>
            </a:r>
            <a:endParaRPr/>
          </a:p>
          <a:p>
            <a:pPr indent="-342900" lvl="0" marL="457200" rtl="0" algn="l">
              <a:lnSpc>
                <a:spcPct val="61111"/>
              </a:lnSpc>
              <a:spcBef>
                <a:spcPts val="1600"/>
              </a:spcBef>
              <a:spcAft>
                <a:spcPts val="0"/>
              </a:spcAft>
              <a:buSzPts val="1800"/>
              <a:buAutoNum type="arabicPeriod"/>
            </a:pPr>
            <a:r>
              <a:rPr lang="ko" sz="1250">
                <a:solidFill>
                  <a:srgbClr val="000000"/>
                </a:solidFill>
                <a:latin typeface="Times New Roman"/>
                <a:ea typeface="Times New Roman"/>
                <a:cs typeface="Times New Roman"/>
                <a:sym typeface="Times New Roman"/>
              </a:rPr>
              <a:t>Applets are GUI applications that are executed in a web browser.</a:t>
            </a:r>
            <a:endParaRPr sz="1250">
              <a:solidFill>
                <a:srgbClr val="000000"/>
              </a:solidFill>
              <a:latin typeface="Times New Roman"/>
              <a:ea typeface="Times New Roman"/>
              <a:cs typeface="Times New Roman"/>
              <a:sym typeface="Times New Roman"/>
            </a:endParaRPr>
          </a:p>
          <a:p>
            <a:pPr indent="-342900" lvl="0" marL="457200" rtl="0" algn="l">
              <a:lnSpc>
                <a:spcPct val="94444"/>
              </a:lnSpc>
              <a:spcBef>
                <a:spcPts val="0"/>
              </a:spcBef>
              <a:spcAft>
                <a:spcPts val="0"/>
              </a:spcAft>
              <a:buSzPts val="1800"/>
              <a:buAutoNum type="arabicPeriod"/>
            </a:pPr>
            <a:r>
              <a:rPr lang="ko" sz="1250">
                <a:solidFill>
                  <a:srgbClr val="000000"/>
                </a:solidFill>
                <a:latin typeface="Times New Roman"/>
                <a:ea typeface="Times New Roman"/>
                <a:cs typeface="Times New Roman"/>
                <a:sym typeface="Times New Roman"/>
              </a:rPr>
              <a:t>Applications are programs that are executed on a client. They are typically GUIs or batch-processing programs that have access to</a:t>
            </a:r>
            <a:r>
              <a:rPr lang="ko">
                <a:solidFill>
                  <a:srgbClr val="000000"/>
                </a:solidFill>
                <a:latin typeface="Calibri"/>
                <a:ea typeface="Calibri"/>
                <a:cs typeface="Calibri"/>
                <a:sym typeface="Calibri"/>
              </a:rPr>
              <a:t> </a:t>
            </a:r>
            <a:r>
              <a:rPr lang="ko" sz="1250">
                <a:solidFill>
                  <a:srgbClr val="000000"/>
                </a:solidFill>
                <a:latin typeface="Times New Roman"/>
                <a:ea typeface="Times New Roman"/>
                <a:cs typeface="Times New Roman"/>
                <a:sym typeface="Times New Roman"/>
              </a:rPr>
              <a:t>all the facilities of the Java EE middle tier.</a:t>
            </a:r>
            <a:endParaRPr sz="1250">
              <a:solidFill>
                <a:srgbClr val="000000"/>
              </a:solidFill>
              <a:latin typeface="Times New Roman"/>
              <a:ea typeface="Times New Roman"/>
              <a:cs typeface="Times New Roman"/>
              <a:sym typeface="Times New Roman"/>
            </a:endParaRPr>
          </a:p>
          <a:p>
            <a:pPr indent="-342900" lvl="0" marL="457200" rtl="0" algn="l">
              <a:lnSpc>
                <a:spcPct val="94444"/>
              </a:lnSpc>
              <a:spcBef>
                <a:spcPts val="0"/>
              </a:spcBef>
              <a:spcAft>
                <a:spcPts val="0"/>
              </a:spcAft>
              <a:buSzPts val="1800"/>
              <a:buAutoNum type="arabicPeriod"/>
            </a:pPr>
            <a:r>
              <a:rPr lang="ko" sz="1250">
                <a:solidFill>
                  <a:srgbClr val="000000"/>
                </a:solidFill>
                <a:latin typeface="Times New Roman"/>
                <a:ea typeface="Times New Roman"/>
                <a:cs typeface="Times New Roman"/>
                <a:sym typeface="Times New Roman"/>
              </a:rPr>
              <a:t>Web applications (made of servlets, servlet filters, web event</a:t>
            </a:r>
            <a:r>
              <a:rPr lang="ko">
                <a:solidFill>
                  <a:srgbClr val="000000"/>
                </a:solidFill>
                <a:latin typeface="Calibri"/>
                <a:ea typeface="Calibri"/>
                <a:cs typeface="Calibri"/>
                <a:sym typeface="Calibri"/>
              </a:rPr>
              <a:t> </a:t>
            </a:r>
            <a:r>
              <a:rPr lang="ko" sz="1250">
                <a:solidFill>
                  <a:srgbClr val="000000"/>
                </a:solidFill>
                <a:latin typeface="Times New Roman"/>
                <a:ea typeface="Times New Roman"/>
                <a:cs typeface="Times New Roman"/>
                <a:sym typeface="Times New Roman"/>
              </a:rPr>
              <a:t>listeners, JSP pages, and JSF) are executed in a web container </a:t>
            </a:r>
            <a:r>
              <a:rPr lang="ko">
                <a:solidFill>
                  <a:srgbClr val="000000"/>
                </a:solidFill>
                <a:latin typeface="Calibri"/>
                <a:ea typeface="Calibri"/>
                <a:cs typeface="Calibri"/>
                <a:sym typeface="Calibri"/>
              </a:rPr>
              <a:t>  </a:t>
            </a:r>
            <a:r>
              <a:rPr lang="ko" sz="1250">
                <a:solidFill>
                  <a:srgbClr val="000000"/>
                </a:solidFill>
                <a:latin typeface="Times New Roman"/>
                <a:ea typeface="Times New Roman"/>
                <a:cs typeface="Times New Roman"/>
                <a:sym typeface="Times New Roman"/>
              </a:rPr>
              <a:t>and respond to HTTP requests from web clients. Servlets also</a:t>
            </a:r>
            <a:r>
              <a:rPr lang="ko">
                <a:solidFill>
                  <a:srgbClr val="000000"/>
                </a:solidFill>
                <a:latin typeface="Calibri"/>
                <a:ea typeface="Calibri"/>
                <a:cs typeface="Calibri"/>
                <a:sym typeface="Calibri"/>
              </a:rPr>
              <a:t> </a:t>
            </a:r>
            <a:r>
              <a:rPr lang="ko" sz="1250">
                <a:solidFill>
                  <a:srgbClr val="000000"/>
                </a:solidFill>
                <a:latin typeface="Times New Roman"/>
                <a:ea typeface="Times New Roman"/>
                <a:cs typeface="Times New Roman"/>
                <a:sym typeface="Times New Roman"/>
              </a:rPr>
              <a:t>support SOAP and RESTtul web service endpoints.</a:t>
            </a:r>
            <a:endParaRPr sz="1250">
              <a:solidFill>
                <a:srgbClr val="000000"/>
              </a:solidFill>
              <a:latin typeface="Times New Roman"/>
              <a:ea typeface="Times New Roman"/>
              <a:cs typeface="Times New Roman"/>
              <a:sym typeface="Times New Roman"/>
            </a:endParaRPr>
          </a:p>
          <a:p>
            <a:pPr indent="-342900" lvl="0" marL="457200" rtl="0" algn="l">
              <a:lnSpc>
                <a:spcPct val="94444"/>
              </a:lnSpc>
              <a:spcBef>
                <a:spcPts val="0"/>
              </a:spcBef>
              <a:spcAft>
                <a:spcPts val="0"/>
              </a:spcAft>
              <a:buSzPts val="1800"/>
              <a:buAutoNum type="arabicPeriod"/>
            </a:pPr>
            <a:r>
              <a:rPr lang="ko" sz="1250">
                <a:solidFill>
                  <a:srgbClr val="000000"/>
                </a:solidFill>
                <a:latin typeface="Times New Roman"/>
                <a:ea typeface="Times New Roman"/>
                <a:cs typeface="Times New Roman"/>
                <a:sym typeface="Times New Roman"/>
              </a:rPr>
              <a:t>Enterprise Java Beans are container-managed components for</a:t>
            </a:r>
            <a:r>
              <a:rPr lang="ko">
                <a:solidFill>
                  <a:srgbClr val="000000"/>
                </a:solidFill>
                <a:latin typeface="Calibri"/>
                <a:ea typeface="Calibri"/>
                <a:cs typeface="Calibri"/>
                <a:sym typeface="Calibri"/>
              </a:rPr>
              <a:t> </a:t>
            </a:r>
            <a:r>
              <a:rPr lang="ko" sz="1250">
                <a:solidFill>
                  <a:srgbClr val="000000"/>
                </a:solidFill>
                <a:latin typeface="Times New Roman"/>
                <a:ea typeface="Times New Roman"/>
                <a:cs typeface="Times New Roman"/>
                <a:sym typeface="Times New Roman"/>
              </a:rPr>
              <a:t>processing transactional business logic. They can be accessed</a:t>
            </a:r>
            <a:r>
              <a:rPr lang="ko">
                <a:solidFill>
                  <a:srgbClr val="000000"/>
                </a:solidFill>
                <a:latin typeface="Calibri"/>
                <a:ea typeface="Calibri"/>
                <a:cs typeface="Calibri"/>
                <a:sym typeface="Calibri"/>
              </a:rPr>
              <a:t> </a:t>
            </a:r>
            <a:r>
              <a:rPr lang="ko" sz="1250">
                <a:solidFill>
                  <a:srgbClr val="000000"/>
                </a:solidFill>
                <a:latin typeface="Times New Roman"/>
                <a:ea typeface="Times New Roman"/>
                <a:cs typeface="Times New Roman"/>
                <a:sym typeface="Times New Roman"/>
              </a:rPr>
              <a:t>locally and remotely through RMI (or HTTP for SOAP and</a:t>
            </a:r>
            <a:r>
              <a:rPr lang="ko">
                <a:solidFill>
                  <a:srgbClr val="000000"/>
                </a:solidFill>
                <a:latin typeface="Calibri"/>
                <a:ea typeface="Calibri"/>
                <a:cs typeface="Calibri"/>
                <a:sym typeface="Calibri"/>
              </a:rPr>
              <a:t> </a:t>
            </a:r>
            <a:r>
              <a:rPr lang="ko" sz="1250">
                <a:solidFill>
                  <a:srgbClr val="000000"/>
                </a:solidFill>
                <a:latin typeface="Times New Roman"/>
                <a:ea typeface="Times New Roman"/>
                <a:cs typeface="Times New Roman"/>
                <a:sym typeface="Times New Roman"/>
              </a:rPr>
              <a:t>RESTful web services).</a:t>
            </a:r>
            <a:endParaRPr sz="125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Components</a:t>
            </a:r>
            <a:endParaRPr/>
          </a:p>
        </p:txBody>
      </p:sp>
      <p:sp>
        <p:nvSpPr>
          <p:cNvPr id="123" name="Google Shape;123;p20"/>
          <p:cNvSpPr txBox="1"/>
          <p:nvPr>
            <p:ph idx="1" type="body"/>
          </p:nvPr>
        </p:nvSpPr>
        <p:spPr>
          <a:xfrm>
            <a:off x="311700" y="1199825"/>
            <a:ext cx="8520600" cy="32988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Clr>
                <a:srgbClr val="000000"/>
              </a:buClr>
              <a:buSzPts val="1100"/>
              <a:buFont typeface="Arial"/>
              <a:buNone/>
            </a:pPr>
            <a:r>
              <a:t/>
            </a:r>
            <a:endParaRPr sz="1200"/>
          </a:p>
          <a:p>
            <a:pPr indent="0" lvl="0" marL="0" rtl="0" algn="l">
              <a:lnSpc>
                <a:spcPct val="114000"/>
              </a:lnSpc>
              <a:spcBef>
                <a:spcPts val="200"/>
              </a:spcBef>
              <a:spcAft>
                <a:spcPts val="0"/>
              </a:spcAft>
              <a:buClr>
                <a:srgbClr val="000000"/>
              </a:buClr>
              <a:buSzPts val="1100"/>
              <a:buFont typeface="Arial"/>
              <a:buNone/>
            </a:pPr>
            <a:r>
              <a:rPr lang="ko" sz="1200"/>
              <a:t>  –	</a:t>
            </a:r>
            <a:r>
              <a:rPr b="1" lang="ko" sz="1200"/>
              <a:t>HyperText Transfer Protocol/HyperText Transfer Protocol Secure sockets   (HTTP/HTTPS) </a:t>
            </a:r>
            <a:r>
              <a:rPr lang="ko" sz="1200"/>
              <a:t>— Both of these protocols must be supported by J2EE servers.</a:t>
            </a:r>
            <a:endParaRPr sz="1200"/>
          </a:p>
          <a:p>
            <a:pPr indent="0" lvl="0" marL="0" rtl="0" algn="l">
              <a:lnSpc>
                <a:spcPct val="114000"/>
              </a:lnSpc>
              <a:spcBef>
                <a:spcPts val="200"/>
              </a:spcBef>
              <a:spcAft>
                <a:spcPts val="0"/>
              </a:spcAft>
              <a:buClr>
                <a:srgbClr val="000000"/>
              </a:buClr>
              <a:buSzPts val="1100"/>
              <a:buFont typeface="Arial"/>
              <a:buNone/>
            </a:pPr>
            <a:r>
              <a:rPr lang="ko" sz="1200"/>
              <a:t>  –	</a:t>
            </a:r>
            <a:r>
              <a:rPr b="1" lang="ko" sz="1200"/>
              <a:t>Java Transaction API (JTA)</a:t>
            </a:r>
            <a:r>
              <a:rPr lang="ko" sz="1200"/>
              <a:t> — JTA provides an interface for demarcating  transactions. It enables the developer to attach transaction-processing  systems.</a:t>
            </a:r>
            <a:endParaRPr sz="1200"/>
          </a:p>
          <a:p>
            <a:pPr indent="0" lvl="0" marL="0" rtl="0" algn="l">
              <a:lnSpc>
                <a:spcPct val="114000"/>
              </a:lnSpc>
              <a:spcBef>
                <a:spcPts val="200"/>
              </a:spcBef>
              <a:spcAft>
                <a:spcPts val="0"/>
              </a:spcAft>
              <a:buClr>
                <a:srgbClr val="000000"/>
              </a:buClr>
              <a:buSzPts val="1100"/>
              <a:buFont typeface="Arial"/>
              <a:buNone/>
            </a:pPr>
            <a:r>
              <a:rPr lang="ko" sz="1200"/>
              <a:t>  –	</a:t>
            </a:r>
            <a:r>
              <a:rPr b="1" lang="ko" sz="1200"/>
              <a:t>Remote Method Invocation to Internet Inter-ORB Protocol (RMI-IIOP)</a:t>
            </a:r>
            <a:r>
              <a:rPr lang="ko" sz="1200"/>
              <a:t> —EJB components use this service for communication. The underlying IIOP protocol  can be used to access compliant CORBA objects residing in external systems.</a:t>
            </a:r>
            <a:endParaRPr sz="1200"/>
          </a:p>
          <a:p>
            <a:pPr indent="0" lvl="0" marL="0" rtl="0" algn="l">
              <a:lnSpc>
                <a:spcPct val="114000"/>
              </a:lnSpc>
              <a:spcBef>
                <a:spcPts val="200"/>
              </a:spcBef>
              <a:spcAft>
                <a:spcPts val="0"/>
              </a:spcAft>
              <a:buClr>
                <a:srgbClr val="000000"/>
              </a:buClr>
              <a:buSzPts val="1100"/>
              <a:buFont typeface="Arial"/>
              <a:buNone/>
            </a:pPr>
            <a:r>
              <a:rPr lang="ko" sz="1200"/>
              <a:t>  –	</a:t>
            </a:r>
            <a:r>
              <a:rPr b="1" lang="ko" sz="1200"/>
              <a:t>Java Database Connectivity (JDBC)</a:t>
            </a:r>
            <a:r>
              <a:rPr lang="ko" sz="1200"/>
              <a:t> — JDBC provides a Java interface for executing SQL statements without understanding the specifics of the underlying  data store. JDBC 3.0 merged with the previously optional JDBC Extension  package.</a:t>
            </a:r>
            <a:endParaRPr sz="1200"/>
          </a:p>
          <a:p>
            <a:pPr indent="0" lvl="0" marL="0" rtl="0" algn="l">
              <a:lnSpc>
                <a:spcPct val="114000"/>
              </a:lnSpc>
              <a:spcBef>
                <a:spcPts val="200"/>
              </a:spcBef>
              <a:spcAft>
                <a:spcPts val="0"/>
              </a:spcAft>
              <a:buClr>
                <a:srgbClr val="000000"/>
              </a:buClr>
              <a:buSzPts val="1100"/>
              <a:buFont typeface="Arial"/>
              <a:buNone/>
            </a:pPr>
            <a:r>
              <a:rPr lang="ko" sz="1200"/>
              <a:t>  –	</a:t>
            </a:r>
            <a:r>
              <a:rPr b="1" lang="ko" sz="1200"/>
              <a:t>Java Message Service (JMS)</a:t>
            </a:r>
            <a:r>
              <a:rPr lang="ko" sz="1200"/>
              <a:t> — JMS is an asynchronous messaging service  that enables the user to send and receive messages via point-to-point or  publish-subscribe models.</a:t>
            </a:r>
            <a:endParaRPr sz="1200"/>
          </a:p>
          <a:p>
            <a:pPr indent="0" lvl="0" marL="0" rtl="0" algn="l">
              <a:lnSpc>
                <a:spcPct val="114000"/>
              </a:lnSpc>
              <a:spcBef>
                <a:spcPts val="200"/>
              </a:spcBef>
              <a:spcAft>
                <a:spcPts val="0"/>
              </a:spcAft>
              <a:buClr>
                <a:srgbClr val="000000"/>
              </a:buClr>
              <a:buSzPts val="1100"/>
              <a:buFont typeface="Arial"/>
              <a:buNone/>
            </a:pPr>
            <a:r>
              <a:rPr lang="ko" sz="1200"/>
              <a:t>  –	</a:t>
            </a:r>
            <a:r>
              <a:rPr b="1" lang="ko" sz="1200"/>
              <a:t>Java Mail</a:t>
            </a:r>
            <a:r>
              <a:rPr lang="ko" sz="1200"/>
              <a:t> — JavaMail enables the delivery and retrieval of e-mail via message  transports and message stores, respectively.</a:t>
            </a:r>
            <a:endParaRPr sz="1200"/>
          </a:p>
          <a:p>
            <a:pPr indent="0" lvl="0" marL="0" rtl="0" algn="l">
              <a:lnSpc>
                <a:spcPct val="114000"/>
              </a:lnSpc>
              <a:spcBef>
                <a:spcPts val="200"/>
              </a:spcBef>
              <a:spcAft>
                <a:spcPts val="200"/>
              </a:spcAft>
              <a:buNone/>
            </a:pPr>
            <a:r>
              <a:t/>
            </a:r>
            <a:endParaRPr sz="1200"/>
          </a:p>
        </p:txBody>
      </p:sp>
      <p:sp>
        <p:nvSpPr>
          <p:cNvPr id="124" name="Google Shape;124;p20"/>
          <p:cNvSpPr txBox="1"/>
          <p:nvPr/>
        </p:nvSpPr>
        <p:spPr>
          <a:xfrm>
            <a:off x="0" y="685800"/>
            <a:ext cx="8832300" cy="513900"/>
          </a:xfrm>
          <a:prstGeom prst="rect">
            <a:avLst/>
          </a:prstGeom>
          <a:noFill/>
          <a:ln>
            <a:noFill/>
          </a:ln>
        </p:spPr>
        <p:txBody>
          <a:bodyPr anchorCtr="0" anchor="ctr" bIns="91425" lIns="91425" spcFirstLastPara="1" rIns="91425" wrap="square" tIns="91425">
            <a:noAutofit/>
          </a:bodyPr>
          <a:lstStyle/>
          <a:p>
            <a:pPr indent="0" lvl="0" marL="0" rtl="0" algn="l">
              <a:lnSpc>
                <a:spcPct val="114000"/>
              </a:lnSpc>
              <a:spcBef>
                <a:spcPts val="0"/>
              </a:spcBef>
              <a:spcAft>
                <a:spcPts val="200"/>
              </a:spcAft>
              <a:buNone/>
            </a:pPr>
            <a:r>
              <a:rPr lang="ko" sz="1200">
                <a:solidFill>
                  <a:schemeClr val="dk2"/>
                </a:solidFill>
                <a:latin typeface="Open Sans"/>
                <a:ea typeface="Open Sans"/>
                <a:cs typeface="Open Sans"/>
                <a:sym typeface="Open Sans"/>
              </a:rPr>
              <a:t>Containers provide underlying services to their deployed components.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Components</a:t>
            </a:r>
            <a:endParaRPr/>
          </a:p>
        </p:txBody>
      </p:sp>
      <p:sp>
        <p:nvSpPr>
          <p:cNvPr id="130" name="Google Shape;130;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marR="0" rtl="0" algn="l">
              <a:lnSpc>
                <a:spcPct val="114000"/>
              </a:lnSpc>
              <a:spcBef>
                <a:spcPts val="0"/>
              </a:spcBef>
              <a:spcAft>
                <a:spcPts val="0"/>
              </a:spcAft>
              <a:buClr>
                <a:srgbClr val="000000"/>
              </a:buClr>
              <a:buSzPts val="1100"/>
              <a:buFont typeface="Arial"/>
              <a:buNone/>
            </a:pPr>
            <a:r>
              <a:rPr lang="ko" sz="1200"/>
              <a:t>–	</a:t>
            </a:r>
            <a:r>
              <a:rPr b="1" lang="ko" sz="1200"/>
              <a:t>Java Naming and Directory Interface (JNDI)</a:t>
            </a:r>
            <a:r>
              <a:rPr lang="ko" sz="1200"/>
              <a:t> — JNDI is used to access directories such as Lightweight Directory Access Protocol (LDAP). Typically,  components use the API to obtain references to other components.</a:t>
            </a:r>
            <a:endParaRPr sz="1200"/>
          </a:p>
          <a:p>
            <a:pPr indent="0" lvl="0" marL="0" marR="0" rtl="0" algn="l">
              <a:lnSpc>
                <a:spcPct val="114000"/>
              </a:lnSpc>
              <a:spcBef>
                <a:spcPts val="200"/>
              </a:spcBef>
              <a:spcAft>
                <a:spcPts val="0"/>
              </a:spcAft>
              <a:buClr>
                <a:srgbClr val="000000"/>
              </a:buClr>
              <a:buSzPts val="1100"/>
              <a:buFont typeface="Arial"/>
              <a:buNone/>
            </a:pPr>
            <a:r>
              <a:rPr lang="ko" sz="1200"/>
              <a:t>–	</a:t>
            </a:r>
            <a:r>
              <a:rPr b="1" lang="ko" sz="1200"/>
              <a:t>JavaBeans Activation Framework (JAF) </a:t>
            </a:r>
            <a:r>
              <a:rPr lang="ko" sz="1200"/>
              <a:t>— JavaMail uses JAF to handle various different Multipurpose Internet Mail Extensions (MIME) types that  may be included within an e-mail message. It converts MIME byte streams into Java objects that can than be handled by assigned JavaBeans.</a:t>
            </a:r>
            <a:endParaRPr sz="1200"/>
          </a:p>
          <a:p>
            <a:pPr indent="0" lvl="0" marL="0" marR="0" rtl="0" algn="l">
              <a:lnSpc>
                <a:spcPct val="114000"/>
              </a:lnSpc>
              <a:spcBef>
                <a:spcPts val="200"/>
              </a:spcBef>
              <a:spcAft>
                <a:spcPts val="0"/>
              </a:spcAft>
              <a:buClr>
                <a:srgbClr val="000000"/>
              </a:buClr>
              <a:buSzPts val="1100"/>
              <a:buFont typeface="Arial"/>
              <a:buNone/>
            </a:pPr>
            <a:r>
              <a:rPr lang="ko" sz="1200"/>
              <a:t>–	</a:t>
            </a:r>
            <a:r>
              <a:rPr b="1" lang="ko" sz="1200"/>
              <a:t>Java API for XML Parsing (JAXP) </a:t>
            </a:r>
            <a:r>
              <a:rPr lang="ko" sz="1200"/>
              <a:t>— JAXP includes both Simple API for  XML (SAX) and Document Object Model (DOM) APIs for manipulating XML  documents. The JAXP API also enables Extensible Stylesheet Language  Transformation (XSLT) engines to be plugged in.</a:t>
            </a:r>
            <a:endParaRPr sz="1200"/>
          </a:p>
          <a:p>
            <a:pPr indent="0" lvl="0" marL="0" marR="0" rtl="0" algn="l">
              <a:lnSpc>
                <a:spcPct val="114000"/>
              </a:lnSpc>
              <a:spcBef>
                <a:spcPts val="200"/>
              </a:spcBef>
              <a:spcAft>
                <a:spcPts val="0"/>
              </a:spcAft>
              <a:buClr>
                <a:srgbClr val="000000"/>
              </a:buClr>
              <a:buSzPts val="1100"/>
              <a:buFont typeface="Arial"/>
              <a:buNone/>
            </a:pPr>
            <a:r>
              <a:rPr lang="ko" sz="1200"/>
              <a:t>–	</a:t>
            </a:r>
            <a:r>
              <a:rPr b="1" lang="ko" sz="1200"/>
              <a:t>J2EE Connector Architecture </a:t>
            </a:r>
            <a:r>
              <a:rPr lang="ko" sz="1200"/>
              <a:t>— The connector architecture specifies  a  mechanism by which to attach new resource adaptors to a J2EE server.</a:t>
            </a:r>
            <a:endParaRPr sz="1200"/>
          </a:p>
          <a:p>
            <a:pPr indent="0" lvl="0" marL="0" marR="0" rtl="0" algn="l">
              <a:lnSpc>
                <a:spcPct val="114000"/>
              </a:lnSpc>
              <a:spcBef>
                <a:spcPts val="200"/>
              </a:spcBef>
              <a:spcAft>
                <a:spcPts val="0"/>
              </a:spcAft>
              <a:buClr>
                <a:srgbClr val="000000"/>
              </a:buClr>
              <a:buSzPts val="1100"/>
              <a:buFont typeface="Arial"/>
              <a:buNone/>
            </a:pPr>
            <a:r>
              <a:rPr lang="ko" sz="1200"/>
              <a:t>–	</a:t>
            </a:r>
            <a:r>
              <a:rPr b="1" lang="ko" sz="1200"/>
              <a:t>Security Services</a:t>
            </a:r>
            <a:r>
              <a:rPr lang="ko" sz="1200"/>
              <a:t> — These are provided via Java Authentication and  Authorization Service (JAAS), which allows J2EE servers to control access  to services.</a:t>
            </a:r>
            <a:endParaRPr sz="1200"/>
          </a:p>
          <a:p>
            <a:pPr indent="0" lvl="0" marL="0" marR="0" rtl="0" algn="l">
              <a:lnSpc>
                <a:spcPct val="114000"/>
              </a:lnSpc>
              <a:spcBef>
                <a:spcPts val="200"/>
              </a:spcBef>
              <a:spcAft>
                <a:spcPts val="200"/>
              </a:spcAft>
              <a:buClr>
                <a:srgbClr val="000000"/>
              </a:buClr>
              <a:buSzPts val="1100"/>
              <a:buFont typeface="Arial"/>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