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eb-front-end.tistory.com/6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13ac58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13ac58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13ac589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13ac58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13ac589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13ac589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3d206e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3d206e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3d206e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3d206e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8644d0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8644d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9ee72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9ee72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8644d0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8644d0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13ac58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13ac58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13ac58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13ac58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13ac58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13ac58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rgbClr val="CCCC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http://web-front-end.tistory.com/63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aven.apache.org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govframe.go.k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pring.io/blog/2006/11/09/spring-framework-the-origins-of-a-project-and-a-name" TargetMode="External"/><Relationship Id="rId4" Type="http://schemas.openxmlformats.org/officeDocument/2006/relationships/hyperlink" Target="https://okky.kr/article/415474" TargetMode="External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Framework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어서와, 프레임워크는 처음이지?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20461" l="20202" r="20309" t="14909"/>
          <a:stretch/>
        </p:blipFill>
        <p:spPr>
          <a:xfrm>
            <a:off x="404250" y="1851125"/>
            <a:ext cx="1655650" cy="9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추천 입문서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퀵 스타트 : 채큐태, 루비페이퍼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초보웹개발자를 위한 </a:t>
            </a:r>
            <a:r>
              <a:rPr lang="ko" strike="sngStrike"/>
              <a:t>스프링 5 프로그래밍입문</a:t>
            </a:r>
            <a:r>
              <a:rPr lang="ko"/>
              <a:t> , 최범균 , 가메출판사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프레임 워크 학습은 이렇게..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‘프레임워크’는 매우 방~대한 양입니다.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특정 기술의 완벽한 이해보다는 </a:t>
            </a:r>
            <a:br>
              <a:rPr lang="ko"/>
            </a:br>
            <a:r>
              <a:rPr lang="ko"/>
              <a:t>각 기술의 </a:t>
            </a:r>
            <a:r>
              <a:rPr b="1" lang="ko">
                <a:solidFill>
                  <a:srgbClr val="0000FF"/>
                </a:solidFill>
              </a:rPr>
              <a:t>대표적인 사용 예시 중심</a:t>
            </a:r>
            <a:r>
              <a:rPr lang="ko"/>
              <a:t>으로 학습한 후 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 기술들을 결합하여 전체 </a:t>
            </a:r>
            <a:r>
              <a:rPr b="1" lang="ko">
                <a:solidFill>
                  <a:srgbClr val="0000FF"/>
                </a:solidFill>
              </a:rPr>
              <a:t>웹 시스템을 실제로 개발 구축</a:t>
            </a:r>
            <a:r>
              <a:rPr lang="ko"/>
              <a:t>하면서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점차점차 알아가고 확장하면서 프레임워크를 익혀야 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처음부터 깨알같이 책에 있는 내용들 이해하고 숙지하려 하면… 금방 지치고 비효율적임.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6028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이란?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9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http://maven.apache.org/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자바용 프로젝트 </a:t>
            </a:r>
            <a:r>
              <a:rPr b="1" lang="ko"/>
              <a:t>빌드</a:t>
            </a:r>
            <a:r>
              <a:rPr lang="ko"/>
              <a:t> 관리 도구임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아파치 라이선스로 배포되는 오픈 소스 소프트웨어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P</a:t>
            </a:r>
            <a:r>
              <a:rPr lang="ko"/>
              <a:t>roject </a:t>
            </a:r>
            <a:r>
              <a:rPr b="1" lang="ko"/>
              <a:t>o</a:t>
            </a:r>
            <a:r>
              <a:rPr lang="ko"/>
              <a:t>bject </a:t>
            </a:r>
            <a:r>
              <a:rPr b="1" lang="ko"/>
              <a:t>m</a:t>
            </a:r>
            <a:r>
              <a:rPr lang="ko"/>
              <a:t>odel (</a:t>
            </a:r>
            <a:r>
              <a:rPr b="1" lang="ko">
                <a:solidFill>
                  <a:srgbClr val="0000FF"/>
                </a:solidFill>
              </a:rPr>
              <a:t>POM</a:t>
            </a:r>
            <a:r>
              <a:rPr lang="ko"/>
              <a:t>) 개념에 기반을 두고 있음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Maven can manage a project's build, reporting and   documentation from a central piece of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History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2004 년 07 월 13 일 , Apache Maven 발표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2018 년 10 월  24 현재 version 3.6.x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812" y="556025"/>
            <a:ext cx="1755287" cy="4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604" y="3634075"/>
            <a:ext cx="3237219" cy="3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커리 목적 : 스프링 &amp; 웹개발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인터넷의 급속한 발전과 증가로 인하여 현재 대부분의 비즈니스 환경이 웹 기반으로 옮겨지고 있다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과목에서는 기업 시스템 구축에 많이 이용되는 Java EE 기술을 소개하고  실제 업계 표준인 Spring Java Framework 개발 기술에 대하여 학습한다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특히 실제 실무에서 다루는 비즈니스 도메인들을 선정하여 컴포넌트 기반 개발 프로세스를 적용하여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학생들이 직접 프로젝트를 수행하면서 신기술을 습득하도록 진행한다 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JavaEE </a:t>
            </a:r>
            <a:r>
              <a:rPr lang="ko"/>
              <a:t>및 기반 웹 개발 기술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8679900" cy="355822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995050" y="2248975"/>
            <a:ext cx="6303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918850" y="3087175"/>
            <a:ext cx="8016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614050" y="1410775"/>
            <a:ext cx="1384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protocel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947050" y="1639375"/>
            <a:ext cx="2034600" cy="298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 (FrontEnd)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823850" y="1639375"/>
            <a:ext cx="1747500" cy="298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(BackEnd)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37450" y="2096575"/>
            <a:ext cx="192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HTML, CSS,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404250" y="3620575"/>
            <a:ext cx="1050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웹브라우저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442850" y="2477575"/>
            <a:ext cx="630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웹서버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WAS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309875" y="3491150"/>
            <a:ext cx="2636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JSP, Servlet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highlight>
                  <a:srgbClr val="FFFF00"/>
                </a:highlight>
              </a:rPr>
              <a:t>Java Framework(Spring, Struts)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DB연동 (JDBC, myBatis, ...)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925900" y="3775275"/>
            <a:ext cx="738000" cy="782700"/>
          </a:xfrm>
          <a:prstGeom prst="foldedCorner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XML JSON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Framework 의 등장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59300" y="809125"/>
            <a:ext cx="63186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J2EE 기술이 가진, 고비용, 엔터프라이즈 급 어플리케이션의 기능들을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구현해놓은 프레임워크!!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J2EE 를 대체할 기술</a:t>
            </a:r>
            <a:r>
              <a:rPr lang="ko"/>
              <a:t>로 널리 쓰이게 됨.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506825" y="410150"/>
            <a:ext cx="1888500" cy="1828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버젼역사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1.0 : 2004년 3월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2.0 : 2006년 10월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2.5 : 2007년 11월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3.0 : 2009년 12월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: 2011년 12월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4.0 : 2013년 12월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5.0 : 2017년 9월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34875" y="3076475"/>
            <a:ext cx="8438700" cy="1540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대한민국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의 경우 스프링을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공공기관의 웹 서비스 개발 시 사용을 권장하고 있는 </a:t>
            </a:r>
            <a:r>
              <a:rPr b="1"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전자정부 표준프레임워크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의 기반 기술로서 쓰이고 있고,  수많은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기업, 금융 기관에서도 기본적인 프레임워크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로 사용하고 있다.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이름 유래?   JaveEE 와의 관계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Spring Framework: The Origins of a Project and a Name</a:t>
            </a:r>
            <a:endParaRPr u="sng">
              <a:solidFill>
                <a:srgbClr val="6600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</a:t>
            </a:r>
            <a:r>
              <a:rPr lang="ko">
                <a:solidFill>
                  <a:srgbClr val="8E7CC3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Spring</a:t>
            </a:r>
            <a:r>
              <a:rPr lang="ko">
                <a:solidFill>
                  <a:srgbClr val="34302D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 represented a fresh start after the “winter” of traditional </a:t>
            </a:r>
            <a:r>
              <a:rPr lang="ko">
                <a:solidFill>
                  <a:srgbClr val="0000FF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J2EE</a:t>
            </a:r>
            <a:r>
              <a:rPr lang="ko">
                <a:solidFill>
                  <a:srgbClr val="34302D"/>
                </a:solidFill>
                <a:highlight>
                  <a:srgbClr val="F1F1F1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자바EE의 역사 및 스프링과의 관계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20461" l="20202" r="20309" t="14909"/>
          <a:stretch/>
        </p:blipFill>
        <p:spPr>
          <a:xfrm>
            <a:off x="7408800" y="621850"/>
            <a:ext cx="1655650" cy="9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프레임워크 특징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06150" y="674575"/>
            <a:ext cx="85206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경량 컨테이너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자바 객체를 담고 있는 컨테이너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DI (Dependency Injection: 의존주입)  지원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설정파일로 객체 의존 관계 설정 및 생성.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AOP (Aspect Orientec Programming) 지원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트랜잭션, 로깅, 보안 등  공통기능을 핵심기능에서 분리하여 적용 가능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IoC (Inversion Of Control) 제어반전 지원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POJO (Plain Old Java Object) 지원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컨테이너 안의 객체는 특별한 상속이 필요없는 평범한 자바 객체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트랜잭션 처리를 위한 일관된 방법 지원 (영속성)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설정파일을 통한 일관된 트랜잭션 처리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다양한 API 지원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엔터프라이즈 어플리케이션 개발에 필요한 다양한 API 지원 </a:t>
            </a:r>
            <a:br>
              <a:rPr lang="ko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(스케쥴링, 메일..)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스프링 프레임워크 웹개발 과정, 선행 기술</a:t>
            </a:r>
            <a:endParaRPr sz="300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037725"/>
            <a:ext cx="85206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: 객체지향기술, IOStream, Collection 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Database (SQL, 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JSP, Servlet 을 활용한 웹개발,   MVC Model2 개발이해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HTTP, HTML, CSS, JavaScript, jQuery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XML(&amp; DOM),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trike="sngStrike">
                <a:solidFill>
                  <a:srgbClr val="CCCCCC"/>
                </a:solidFill>
              </a:rPr>
              <a:t>화면 디자인 (Photoshop, Flash, ...)</a:t>
            </a:r>
            <a:endParaRPr strike="sngStrike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프레임워크 (FrameWork)  ?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어플리케이션 프레임워크 는 프로그래밍 개발환경에서 </a:t>
            </a:r>
            <a:r>
              <a:rPr b="1" lang="ko">
                <a:solidFill>
                  <a:srgbClr val="0000FF"/>
                </a:solidFill>
              </a:rPr>
              <a:t>기본적인 구조 (골조?)</a:t>
            </a:r>
            <a:r>
              <a:rPr lang="ko"/>
              <a:t> 를 제공하는 개발환경이다.   이를 통해, 어플리케이션 의 </a:t>
            </a:r>
            <a:r>
              <a:rPr b="1" lang="ko" u="sng">
                <a:solidFill>
                  <a:srgbClr val="0000FF"/>
                </a:solidFill>
              </a:rPr>
              <a:t>개발및 유지 보수의 생산성</a:t>
            </a:r>
            <a:r>
              <a:rPr lang="ko"/>
              <a:t>을 향상 시키는데 목적이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기본구조 라 함은 프레임워크 안에는 수많은 클래스, 함수, 개발툴 등의 집합체이고, 이들을 구동하는 다양한 구성요소들로 복잡하게 만들어져 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‘인터페이스’ 등의 제공을 통해 개발자가 이를 기반으로 개발함.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결국 이미 제공된는 ‘틀’과 ‘클래스, 함수규칙’ 들의 동작을 이해해야 하고, 이를 사용하는 것인데.. 그러다 보니, 처음에 학습하고 숙달되는데 어려움이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프레임워크 vs 라이브러리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35500" y="1113925"/>
            <a:ext cx="863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프레임워크는 단지 미리 만들어 둔 반제품이나, 확장해서 사용할 수 있도록 준비된 추상 라이브러리의 집합이 아니다.</a:t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프레임워크가 어떤 것인지 이해하려면 라이브러리와 프레임워크가 어떻게 다른지 알아야 한다.</a:t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FF"/>
                </a:solidFill>
                <a:latin typeface="Dotum"/>
                <a:ea typeface="Dotum"/>
                <a:cs typeface="Dotum"/>
                <a:sym typeface="Dotum"/>
              </a:rPr>
              <a:t>라이브러리</a:t>
            </a: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를 사용하는 애플리케이션 코드는 </a:t>
            </a:r>
            <a:r>
              <a:rPr b="1"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애플리케이션 흐름을 직접 제어</a:t>
            </a: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한다. </a:t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단지 동작하는 중에 필요한 기능이 있을 때 능동적으로 라이브러리를 사용할 뿐이다.</a:t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반면에 </a:t>
            </a:r>
            <a:r>
              <a:rPr b="1" lang="ko" sz="1400">
                <a:solidFill>
                  <a:srgbClr val="0000FF"/>
                </a:solidFill>
                <a:latin typeface="Dotum"/>
                <a:ea typeface="Dotum"/>
                <a:cs typeface="Dotum"/>
                <a:sym typeface="Dotum"/>
              </a:rPr>
              <a:t>프레임워크</a:t>
            </a: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는 거꾸로 </a:t>
            </a:r>
            <a:r>
              <a:rPr b="1"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애플리케이션 코드가 프레임워크에 의해 사용</a:t>
            </a: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된다.</a:t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프레임워크에는 분명한 </a:t>
            </a:r>
            <a:r>
              <a:rPr b="1" lang="ko" sz="1400">
                <a:solidFill>
                  <a:srgbClr val="333333"/>
                </a:solidFill>
                <a:highlight>
                  <a:srgbClr val="00FFFF"/>
                </a:highlight>
                <a:latin typeface="Dotum"/>
                <a:ea typeface="Dotum"/>
                <a:cs typeface="Dotum"/>
                <a:sym typeface="Dotum"/>
              </a:rPr>
              <a:t>제어의 역전(IOC)</a:t>
            </a:r>
            <a:r>
              <a:rPr lang="ko" sz="1400">
                <a:solidFill>
                  <a:srgbClr val="333333"/>
                </a:solidFill>
                <a:highlight>
                  <a:srgbClr val="00FFFF"/>
                </a:highlight>
                <a:latin typeface="Dotum"/>
                <a:ea typeface="Dotum"/>
                <a:cs typeface="Dotum"/>
                <a:sym typeface="Dotum"/>
              </a:rPr>
              <a:t> 개념</a:t>
            </a: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이 적용되어 있어야 합니다.</a:t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애플리케이션 코드는 프레임워크가 짜놓은 틀에서 수동적으로 동작해야 합니다.</a:t>
            </a:r>
            <a:endParaRPr sz="14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출처: 토비의 스프링 - 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700" y="2694900"/>
            <a:ext cx="2062001" cy="20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