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PT Sans Narrow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683E5F-868E-4159-8923-F4443F94A055}">
  <a:tblStyle styleId="{78683E5F-868E-4159-8923-F4443F94A05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TSansNarrow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OpenSans-regular.fntdata"/><Relationship Id="rId10" Type="http://schemas.openxmlformats.org/officeDocument/2006/relationships/slide" Target="slides/slide4.xml"/><Relationship Id="rId32" Type="http://schemas.openxmlformats.org/officeDocument/2006/relationships/font" Target="fonts/PTSansNarrow-bold.fntdata"/><Relationship Id="rId13" Type="http://schemas.openxmlformats.org/officeDocument/2006/relationships/slide" Target="slides/slide7.xml"/><Relationship Id="rId35" Type="http://schemas.openxmlformats.org/officeDocument/2006/relationships/font" Target="fonts/OpenSans-italic.fntdata"/><Relationship Id="rId12" Type="http://schemas.openxmlformats.org/officeDocument/2006/relationships/slide" Target="slides/slide6.xml"/><Relationship Id="rId34" Type="http://schemas.openxmlformats.org/officeDocument/2006/relationships/font" Target="fonts/OpenSans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8be235b1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8be235b1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882f2f01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882f2f01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10c07a0a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10c07a0a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882f2f01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882f2f01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882f2f01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882f2f01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882f2f01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882f2f01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882f2f01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882f2f01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882f2f01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882f2f01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882f2f01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882f2f01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8be235b1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8be235b1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76cb83fe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76cb83fe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882f2f01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882f2f01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882f2f01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a882f2f01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882f2f01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a882f2f01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8be235b1d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a8be235b1d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&lt;build&gt;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&lt;plugins&gt;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	&lt;plugin&gt;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	    &lt;groupId&gt;org.apache.maven.plugins&lt;/groupId&gt;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	    &lt;artifactId&gt;maven-compiler-plugin&lt;/artifactId&gt;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	    &lt;version&gt;3.8.1&lt;/version&gt;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	    &lt;configuration&gt;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	    	&lt;source&gt;${java.version}&lt;/source&gt;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	    	&lt;target&gt;${java.version}&lt;/target&gt;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	    	&lt;encoding&gt;utf-8&lt;/encoding&gt;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	    &lt;/configuration&gt;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	&lt;/plugin&gt;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&lt;/plugins&gt;	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&lt;/build&gt;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a8be235b1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a8be235b1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76cb83fe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76cb83fe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76cb83fe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76cb83fe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76cb83fe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76cb83fe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76cb83fe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76cb83fe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76cb83fe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76cb83fe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76cb83fe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76cb83fe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882f2f01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882f2f01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ikidocs.net/18340" TargetMode="External"/><Relationship Id="rId4" Type="http://schemas.openxmlformats.org/officeDocument/2006/relationships/hyperlink" Target="https://maven.apache.org/pom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mvnrepository.com/" TargetMode="External"/><Relationship Id="rId4" Type="http://schemas.openxmlformats.org/officeDocument/2006/relationships/hyperlink" Target="https://search.maven.org/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hyperlink" Target="https://johngrib.github.io/wiki/groupId-artifactId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aven.apache.org/guides/introduction/introduction-to-the-standard-directory-layout.html" TargetMode="External"/><Relationship Id="rId4" Type="http://schemas.openxmlformats.org/officeDocument/2006/relationships/hyperlink" Target="https://maven.apache.org/guides/getting-started/maven-in-five-minutes.html" TargetMode="External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hyperlink" Target="https://maven.apache.org/guides/introduction/introduction-to-the-pom.html#minimal-p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Hello Spring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50"/>
            <a:ext cx="49137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rgbClr val="0000FF"/>
                </a:solidFill>
              </a:rPr>
              <a:t>maven </a:t>
            </a:r>
            <a:r>
              <a:rPr lang="ko" sz="2100"/>
              <a:t>을 이용한 스프링 프로젝트 생성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140225"/>
            <a:ext cx="3050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pom 파일구조</a:t>
            </a:r>
            <a:endParaRPr/>
          </a:p>
        </p:txBody>
      </p:sp>
      <p:graphicFrame>
        <p:nvGraphicFramePr>
          <p:cNvPr id="150" name="Google Shape;150;p22"/>
          <p:cNvGraphicFramePr/>
          <p:nvPr/>
        </p:nvGraphicFramePr>
        <p:xfrm>
          <a:off x="152400" y="9210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{78683E5F-868E-4159-8923-F4443F94A055}</a:tableStyleId>
              </a:tblPr>
              <a:tblGrid>
                <a:gridCol w="1352400"/>
                <a:gridCol w="68676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50">
                          <a:solidFill>
                            <a:srgbClr val="555555"/>
                          </a:solidFill>
                        </a:rPr>
                        <a:t>기본정보 </a:t>
                      </a:r>
                      <a:endParaRPr b="1" sz="1150">
                        <a:solidFill>
                          <a:srgbClr val="555555"/>
                        </a:solidFill>
                      </a:endParaRPr>
                    </a:p>
                  </a:txBody>
                  <a:tcPr marT="91425" marB="91425" marR="91425" marL="91425">
                    <a:lnL cap="flat" cmpd="sng" w="94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50">
                          <a:solidFill>
                            <a:srgbClr val="555555"/>
                          </a:solidFill>
                        </a:rPr>
                        <a:t>프로젝트 정의(컨텍스트와 아티팩트를 정의) : 필수</a:t>
                      </a:r>
                      <a:endParaRPr sz="1150">
                        <a:solidFill>
                          <a:srgbClr val="555555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50">
                          <a:solidFill>
                            <a:srgbClr val="555555"/>
                          </a:solidFill>
                        </a:rPr>
                        <a:t>연관 정보(라이브러리 연관 관계 및 상위 프로젝트 등 관련 정보에 대한 기술) : 필수</a:t>
                      </a:r>
                      <a:endParaRPr sz="1150">
                        <a:solidFill>
                          <a:srgbClr val="555555"/>
                        </a:solidFill>
                      </a:endParaRPr>
                    </a:p>
                  </a:txBody>
                  <a:tcPr marT="91425" marB="91425" marR="91425" marL="91425">
                    <a:lnL cap="flat" cmpd="sng" w="94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50">
                          <a:solidFill>
                            <a:srgbClr val="555555"/>
                          </a:solidFill>
                        </a:rPr>
                        <a:t>프로젝트 정보</a:t>
                      </a:r>
                      <a:endParaRPr b="1" sz="1150">
                        <a:solidFill>
                          <a:srgbClr val="555555"/>
                        </a:solidFill>
                      </a:endParaRPr>
                    </a:p>
                  </a:txBody>
                  <a:tcPr marT="91425" marB="91425" marR="91425" marL="91425">
                    <a:lnL cap="flat" cmpd="sng" w="94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50">
                          <a:solidFill>
                            <a:srgbClr val="555555"/>
                          </a:solidFill>
                        </a:rPr>
                        <a:t>선택</a:t>
                      </a:r>
                      <a:endParaRPr sz="1150">
                        <a:solidFill>
                          <a:srgbClr val="555555"/>
                        </a:solidFill>
                      </a:endParaRPr>
                    </a:p>
                  </a:txBody>
                  <a:tcPr marT="91425" marB="91425" marR="91425" marL="91425">
                    <a:lnL cap="flat" cmpd="sng" w="94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1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50">
                          <a:solidFill>
                            <a:srgbClr val="555555"/>
                          </a:solidFill>
                        </a:rPr>
                        <a:t>빌드 설정</a:t>
                      </a:r>
                      <a:endParaRPr b="1" sz="1150">
                        <a:solidFill>
                          <a:srgbClr val="555555"/>
                        </a:solidFill>
                      </a:endParaRPr>
                    </a:p>
                  </a:txBody>
                  <a:tcPr marT="91425" marB="91425" marR="91425" marL="91425">
                    <a:lnL cap="flat" cmpd="sng" w="94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50">
                          <a:solidFill>
                            <a:srgbClr val="555555"/>
                          </a:solidFill>
                        </a:rPr>
                        <a:t>빌드 정의(기본 설정되어 있는 빌드 프로세스에 변경을 위하여 별도의 플러그인을 적용할 때 사용) : 선택</a:t>
                      </a:r>
                      <a:endParaRPr sz="1150">
                        <a:solidFill>
                          <a:srgbClr val="555555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50">
                          <a:solidFill>
                            <a:srgbClr val="555555"/>
                          </a:solidFill>
                        </a:rPr>
                        <a:t>리포트 정의(빌드 프로세스에 대한 리포팅 뿐 아니라 연관된 시스템과 결과 정보 등을 리포트로 만들기 위해 정의) : 선택</a:t>
                      </a:r>
                      <a:endParaRPr sz="1150">
                        <a:solidFill>
                          <a:srgbClr val="555555"/>
                        </a:solidFill>
                      </a:endParaRPr>
                    </a:p>
                  </a:txBody>
                  <a:tcPr marT="91425" marB="91425" marR="91425" marL="91425">
                    <a:lnL cap="flat" cmpd="sng" w="94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50">
                          <a:solidFill>
                            <a:srgbClr val="555555"/>
                          </a:solidFill>
                        </a:rPr>
                        <a:t>환경설정</a:t>
                      </a:r>
                      <a:endParaRPr b="1" sz="1150">
                        <a:solidFill>
                          <a:srgbClr val="555555"/>
                        </a:solidFill>
                      </a:endParaRPr>
                    </a:p>
                  </a:txBody>
                  <a:tcPr marT="91425" marB="91425" marR="91425" marL="91425">
                    <a:lnL cap="flat" cmpd="sng" w="94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50">
                          <a:solidFill>
                            <a:srgbClr val="555555"/>
                          </a:solidFill>
                        </a:rPr>
                        <a:t>선택</a:t>
                      </a:r>
                      <a:endParaRPr sz="1150">
                        <a:solidFill>
                          <a:srgbClr val="555555"/>
                        </a:solidFill>
                      </a:endParaRPr>
                    </a:p>
                  </a:txBody>
                  <a:tcPr marT="91425" marB="91425" marR="91425" marL="91425">
                    <a:lnL cap="flat" cmpd="sng" w="94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1" name="Google Shape;151;p22"/>
          <p:cNvSpPr txBox="1"/>
          <p:nvPr/>
        </p:nvSpPr>
        <p:spPr>
          <a:xfrm>
            <a:off x="381000" y="3581400"/>
            <a:ext cx="47838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https://wikidocs.net/18340</a:t>
            </a:r>
            <a:r>
              <a:rPr lang="ko"/>
              <a:t>  (함 보세요)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(공식) </a:t>
            </a:r>
            <a:r>
              <a:rPr lang="ko" u="sng">
                <a:solidFill>
                  <a:schemeClr val="hlink"/>
                </a:solidFill>
                <a:hlinkClick r:id="rId4"/>
              </a:rPr>
              <a:t>https://maven.apache.org/pom.html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프로젝트로 만들기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pom.xml  과 dependency</a:t>
            </a:r>
            <a:endParaRPr/>
          </a:p>
        </p:txBody>
      </p:sp>
      <p:sp>
        <p:nvSpPr>
          <p:cNvPr id="162" name="Google Shape;162;p24"/>
          <p:cNvSpPr txBox="1"/>
          <p:nvPr/>
        </p:nvSpPr>
        <p:spPr>
          <a:xfrm>
            <a:off x="549525" y="956800"/>
            <a:ext cx="7968000" cy="3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pom 에선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프로젝트에 필요한 라이브러리 나 모듈 을  </a:t>
            </a: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dependency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 (의존) 라 한다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메이븐 빌드를 사용하면 필요한 dependency 들을 pom.xml 에 명시만 해주어도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메이븐 repository 에서 라이브러리를 ‘자동적’으로 다운로드 하여 준다!!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675" y="1457125"/>
            <a:ext cx="2981586" cy="33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pom.xml </a:t>
            </a:r>
            <a:r>
              <a:rPr lang="ko"/>
              <a:t>에 스프링 라이브러리 를 추가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311700" y="961525"/>
            <a:ext cx="85206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스프링의 핵심 라이브러리인 </a:t>
            </a:r>
            <a:r>
              <a:rPr b="1" lang="ko">
                <a:solidFill>
                  <a:srgbClr val="0000FF"/>
                </a:solidFill>
              </a:rPr>
              <a:t>spring-context</a:t>
            </a:r>
            <a:r>
              <a:rPr lang="ko"/>
              <a:t> 를 dependency 에 추가해보자 </a:t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1457225"/>
            <a:ext cx="3485424" cy="3387599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1" name="Google Shape;171;p25"/>
          <p:cNvSpPr/>
          <p:nvPr/>
        </p:nvSpPr>
        <p:spPr>
          <a:xfrm>
            <a:off x="3802675" y="2836150"/>
            <a:ext cx="1110000" cy="70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/>
          <p:nvPr/>
        </p:nvSpPr>
        <p:spPr>
          <a:xfrm>
            <a:off x="7441225" y="1454550"/>
            <a:ext cx="1406100" cy="986100"/>
          </a:xfrm>
          <a:prstGeom prst="wedgeRoundRectCallout">
            <a:avLst>
              <a:gd fmla="val -96168" name="adj1"/>
              <a:gd fmla="val 64474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검색어 입력하면 </a:t>
            </a:r>
            <a:r>
              <a:rPr lang="ko" sz="1200"/>
              <a:t>관련 dependency 목록 검색해줌..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3" name="Google Shape;173;p25"/>
          <p:cNvSpPr/>
          <p:nvPr/>
        </p:nvSpPr>
        <p:spPr>
          <a:xfrm>
            <a:off x="7091000" y="2554050"/>
            <a:ext cx="1987200" cy="986100"/>
          </a:xfrm>
          <a:prstGeom prst="wedgeRoundRectCallout">
            <a:avLst>
              <a:gd fmla="val -59513" name="adj1"/>
              <a:gd fmla="val 24303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org.springframework 의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spring-context 선택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5078300" y="800000"/>
            <a:ext cx="36777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550" y="1152425"/>
            <a:ext cx="3818800" cy="17597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1" name="Google Shape;18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275" y="2508600"/>
            <a:ext cx="5235924" cy="24487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/>
              <a:t>안되요?    Index 가 활성화 되어 있지 않기에..</a:t>
            </a:r>
            <a:endParaRPr sz="3300"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5330325" y="1266325"/>
            <a:ext cx="3501900" cy="28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메이븐 repository index 가 생성되어 있으면,   라이브러리 검색이 용이하다..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이클립스로 최초에 메이븐 프로젝트 하기 전에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메이븐 central repository 의 index 로 update 해주면 좋다…</a:t>
            </a:r>
            <a:br>
              <a:rPr lang="ko"/>
            </a:br>
            <a:r>
              <a:rPr lang="ko"/>
              <a:t>(검색 등 효율성)  </a:t>
            </a:r>
            <a:endParaRPr/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47725"/>
            <a:ext cx="4124325" cy="25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7"/>
          <p:cNvSpPr/>
          <p:nvPr/>
        </p:nvSpPr>
        <p:spPr>
          <a:xfrm>
            <a:off x="2529250" y="4396050"/>
            <a:ext cx="3454500" cy="582600"/>
          </a:xfrm>
          <a:prstGeom prst="wedgeRoundRectCallout">
            <a:avLst>
              <a:gd fmla="val 30558" name="adj1"/>
              <a:gd fmla="val -87727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그러나 </a:t>
            </a:r>
            <a:r>
              <a:rPr lang="ko">
                <a:solidFill>
                  <a:srgbClr val="FF0000"/>
                </a:solidFill>
              </a:rPr>
              <a:t>강사 가이드를 따라주세요.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(시간, 용량 어마어마..)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maven repository 검색. </a:t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311700" y="1266325"/>
            <a:ext cx="8520600" cy="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https://mvnrepository.com/</a:t>
            </a:r>
            <a:r>
              <a:rPr lang="ko"/>
              <a:t>   나 </a:t>
            </a:r>
            <a:r>
              <a:rPr lang="ko" u="sng">
                <a:solidFill>
                  <a:schemeClr val="hlink"/>
                </a:solidFill>
                <a:hlinkClick r:id="rId4"/>
              </a:rPr>
              <a:t>https://search.maven.org/</a:t>
            </a:r>
            <a:r>
              <a:rPr lang="ko"/>
              <a:t>  에서 검색하여  dependency 를 추가할수도 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" y="2099725"/>
            <a:ext cx="4316601" cy="21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0757" y="2252125"/>
            <a:ext cx="3653643" cy="20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109880" cy="4838699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3" name="Google Shape;203;p29"/>
          <p:cNvSpPr/>
          <p:nvPr/>
        </p:nvSpPr>
        <p:spPr>
          <a:xfrm>
            <a:off x="3364525" y="1540950"/>
            <a:ext cx="1663200" cy="1633800"/>
          </a:xfrm>
          <a:prstGeom prst="wedgeRoundRectCallout">
            <a:avLst>
              <a:gd fmla="val -113525" name="adj1"/>
              <a:gd fmla="val 85780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Maven dependency 태그 복사 해서 직접 pom.xml 에 붙여 넣기 해도 된다.</a:t>
            </a:r>
            <a:endParaRPr/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8402" y="3327150"/>
            <a:ext cx="4165198" cy="16338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5" name="Google Shape;205;p29"/>
          <p:cNvSpPr/>
          <p:nvPr/>
        </p:nvSpPr>
        <p:spPr>
          <a:xfrm>
            <a:off x="6262325" y="1592225"/>
            <a:ext cx="2498400" cy="1633800"/>
          </a:xfrm>
          <a:prstGeom prst="wedgeRoundRectCallout">
            <a:avLst>
              <a:gd fmla="val -23569" name="adj1"/>
              <a:gd fmla="val 60982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좀 더 아래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보면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Spring-context 의 depencency 들도 보인다.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메이븐은 이들도 자동으로 가져와 준다.!!!!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311700" y="292625"/>
            <a:ext cx="7546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pom.xml  변경후  저장하면.. </a:t>
            </a:r>
            <a:endParaRPr/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311700" y="1113925"/>
            <a:ext cx="8520600" cy="4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‘다운로드’ 하고 ‘빌드’ 시작된다.  (완료될때까지 기다리자)</a:t>
            </a:r>
            <a:endParaRPr/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0" y="1582963"/>
            <a:ext cx="4000500" cy="7715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6900" y="-12175"/>
            <a:ext cx="7709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pom.xml  변경후 꼭! </a:t>
            </a:r>
            <a:br>
              <a:rPr lang="ko"/>
            </a:br>
            <a:r>
              <a:rPr lang="ko"/>
              <a:t>maven - update project 하자</a:t>
            </a:r>
            <a:endParaRPr/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075" y="1482825"/>
            <a:ext cx="5003150" cy="11130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9" name="Google Shape;219;p31"/>
          <p:cNvSpPr txBox="1"/>
          <p:nvPr/>
        </p:nvSpPr>
        <p:spPr>
          <a:xfrm>
            <a:off x="527125" y="1128375"/>
            <a:ext cx="23715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프로젝트 위에서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0700" y="823575"/>
            <a:ext cx="2799325" cy="340447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1"/>
          <p:cNvSpPr/>
          <p:nvPr/>
        </p:nvSpPr>
        <p:spPr>
          <a:xfrm>
            <a:off x="4785975" y="4321975"/>
            <a:ext cx="4035900" cy="6852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이후 build 진행.  완료할때까지 기다리자.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‘스프링’ 이 사용하는 빌드 툴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45220" l="49454" r="0" t="0"/>
          <a:stretch/>
        </p:blipFill>
        <p:spPr>
          <a:xfrm>
            <a:off x="185400" y="3013375"/>
            <a:ext cx="3593450" cy="15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48893" l="0" r="68601" t="0"/>
          <a:stretch/>
        </p:blipFill>
        <p:spPr>
          <a:xfrm>
            <a:off x="822300" y="913400"/>
            <a:ext cx="2392526" cy="15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0" l="49454" r="0" t="52698"/>
          <a:stretch/>
        </p:blipFill>
        <p:spPr>
          <a:xfrm>
            <a:off x="5085650" y="3112675"/>
            <a:ext cx="3593450" cy="137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 rotWithShape="1">
          <a:blip r:embed="rId3">
            <a:alphaModFix/>
          </a:blip>
          <a:srcRect b="17208" l="0" r="68601" t="53152"/>
          <a:stretch/>
        </p:blipFill>
        <p:spPr>
          <a:xfrm>
            <a:off x="5161850" y="1158800"/>
            <a:ext cx="3157500" cy="110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4"/>
          <p:cNvCxnSpPr/>
          <p:nvPr/>
        </p:nvCxnSpPr>
        <p:spPr>
          <a:xfrm>
            <a:off x="4374525" y="1147925"/>
            <a:ext cx="0" cy="358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빌드 완료 후.</a:t>
            </a:r>
            <a:endParaRPr/>
          </a:p>
        </p:txBody>
      </p:sp>
      <p:sp>
        <p:nvSpPr>
          <p:cNvPr id="227" name="Google Shape;227;p32"/>
          <p:cNvSpPr txBox="1"/>
          <p:nvPr>
            <p:ph idx="1" type="body"/>
          </p:nvPr>
        </p:nvSpPr>
        <p:spPr>
          <a:xfrm>
            <a:off x="311700" y="1266325"/>
            <a:ext cx="8520600" cy="3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Maven Dependencies</a:t>
            </a:r>
            <a:endParaRPr/>
          </a:p>
        </p:txBody>
      </p:sp>
      <p:pic>
        <p:nvPicPr>
          <p:cNvPr id="228" name="Google Shape;2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79625"/>
            <a:ext cx="8839199" cy="2866157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2"/>
          <p:cNvSpPr/>
          <p:nvPr/>
        </p:nvSpPr>
        <p:spPr>
          <a:xfrm>
            <a:off x="4451100" y="1770075"/>
            <a:ext cx="3066300" cy="1154100"/>
          </a:xfrm>
          <a:prstGeom prst="wedgeRoundRectCallout">
            <a:avLst>
              <a:gd fmla="val -32079" name="adj1"/>
              <a:gd fmla="val 77608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다운 받아온 dependency 들이 어디 저장되었는지 보자.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.m2</a:t>
            </a:r>
            <a:r>
              <a:rPr lang="ko"/>
              <a:t> 디렉토리 : Local Repository</a:t>
            </a:r>
            <a:endParaRPr/>
          </a:p>
        </p:txBody>
      </p:sp>
      <p:sp>
        <p:nvSpPr>
          <p:cNvPr id="235" name="Google Shape;235;p33"/>
          <p:cNvSpPr txBox="1"/>
          <p:nvPr>
            <p:ph idx="1" type="body"/>
          </p:nvPr>
        </p:nvSpPr>
        <p:spPr>
          <a:xfrm>
            <a:off x="311700" y="1266325"/>
            <a:ext cx="8520600" cy="13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메이븐 </a:t>
            </a:r>
            <a:r>
              <a:rPr b="1" lang="ko">
                <a:solidFill>
                  <a:srgbClr val="A64D79"/>
                </a:solidFill>
              </a:rPr>
              <a:t>central repository</a:t>
            </a:r>
            <a:r>
              <a:rPr lang="ko"/>
              <a:t> 에서 다운 받아온 dependency 들은</a:t>
            </a:r>
            <a:br>
              <a:rPr b="1" lang="ko">
                <a:solidFill>
                  <a:srgbClr val="0000FF"/>
                </a:solidFill>
              </a:rPr>
            </a:br>
            <a:r>
              <a:rPr b="1" lang="ko">
                <a:solidFill>
                  <a:srgbClr val="0000FF"/>
                </a:solidFill>
              </a:rPr>
              <a:t>사용자폴더/.m2</a:t>
            </a:r>
            <a:r>
              <a:rPr lang="ko"/>
              <a:t> 라고 불리우는  메이븐 local repository 에 저장된다.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이후 어떠한 메이븐 프로젝트라도 이 local repository 의 라이브러리들 사용 가능!</a:t>
            </a:r>
            <a:endParaRPr/>
          </a:p>
        </p:txBody>
      </p:sp>
      <p:pic>
        <p:nvPicPr>
          <p:cNvPr id="236" name="Google Shape;23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2627425"/>
            <a:ext cx="6035060" cy="2211275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필요한 모듈 찾기..</a:t>
            </a:r>
            <a:endParaRPr/>
          </a:p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311700" y="1266325"/>
            <a:ext cx="8520600" cy="9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결코 쉽지많은 않다.   </a:t>
            </a:r>
            <a:br>
              <a:rPr lang="ko"/>
            </a:br>
            <a:r>
              <a:rPr lang="ko"/>
              <a:t>구글링, 해당 사이트 레퍼런스 등을 참조해야 한다.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pom.xml  :   build 에 compiler 지정</a:t>
            </a:r>
            <a:endParaRPr/>
          </a:p>
        </p:txBody>
      </p:sp>
      <p:pic>
        <p:nvPicPr>
          <p:cNvPr id="248" name="Google Shape;2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076225"/>
            <a:ext cx="6583674" cy="368327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9" name="Google Shape;249;p35"/>
          <p:cNvSpPr/>
          <p:nvPr/>
        </p:nvSpPr>
        <p:spPr>
          <a:xfrm>
            <a:off x="6888475" y="1231025"/>
            <a:ext cx="1791300" cy="921300"/>
          </a:xfrm>
          <a:prstGeom prst="wedgeRoundRectCallout">
            <a:avLst>
              <a:gd fmla="val -80055" name="adj1"/>
              <a:gd fmla="val 144985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&lt;properties&gt; 에서 지정해준거다.</a:t>
            </a:r>
            <a:endParaRPr/>
          </a:p>
        </p:txBody>
      </p:sp>
      <p:sp>
        <p:nvSpPr>
          <p:cNvPr id="250" name="Google Shape;250;p35"/>
          <p:cNvSpPr/>
          <p:nvPr/>
        </p:nvSpPr>
        <p:spPr>
          <a:xfrm>
            <a:off x="6659875" y="3524850"/>
            <a:ext cx="2113800" cy="12804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pom.xml 수정후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저장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maven-update project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메이븐을 이용한 스프링 프로젝트 생성.</a:t>
            </a:r>
            <a:endParaRPr/>
          </a:p>
        </p:txBody>
      </p:sp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기존의 ‘이클립스의 Java Project’ 와는 다르다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6"/>
          <p:cNvSpPr/>
          <p:nvPr/>
        </p:nvSpPr>
        <p:spPr>
          <a:xfrm>
            <a:off x="1583350" y="3804250"/>
            <a:ext cx="5651400" cy="942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매번 스프링 프로젝트를 이렇게 생성하면…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피곤하다..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이클립스의 도움을 받아보자..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831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우선 Maven 프로젝트 생성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83100" y="656725"/>
            <a:ext cx="8520600" cy="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이클립스는 기본적으로 Maven 플러그 인을 가지고 있다. </a:t>
            </a:r>
            <a:br>
              <a:rPr lang="ko"/>
            </a:br>
            <a:r>
              <a:rPr lang="ko" sz="1300"/>
              <a:t>(따로 Maven 을 설치 안해도 된다.)</a:t>
            </a:r>
            <a:endParaRPr sz="1300"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000" y="1452450"/>
            <a:ext cx="3767975" cy="33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47750" y="1594900"/>
            <a:ext cx="17676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latin typeface="Open Sans"/>
                <a:ea typeface="Open Sans"/>
                <a:cs typeface="Open Sans"/>
                <a:sym typeface="Open Sans"/>
              </a:rPr>
              <a:t>New - Project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499" y="435050"/>
            <a:ext cx="5373175" cy="41750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/>
          <p:nvPr/>
        </p:nvSpPr>
        <p:spPr>
          <a:xfrm>
            <a:off x="6438225" y="597375"/>
            <a:ext cx="2275800" cy="1302300"/>
          </a:xfrm>
          <a:prstGeom prst="wedgeRoundRectCallout">
            <a:avLst>
              <a:gd fmla="val -70809" name="adj1"/>
              <a:gd fmla="val 19698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archetype</a:t>
            </a:r>
            <a:r>
              <a:rPr lang="ko"/>
              <a:t> (준비된 프로젝트 템플릿) 선택하지 않고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가장 간단한 형태의 메이븐 프로젝트 생성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27" y="0"/>
            <a:ext cx="5612473" cy="49910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5863300" y="4476750"/>
            <a:ext cx="32097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Maven 의 groupId, artifactId, version</a:t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5975075" y="212550"/>
            <a:ext cx="2894100" cy="921000"/>
          </a:xfrm>
          <a:prstGeom prst="wedgeRectCallout">
            <a:avLst>
              <a:gd fmla="val -170092" name="adj1"/>
              <a:gd fmla="val 75988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0000FF"/>
                </a:solidFill>
              </a:rPr>
              <a:t>groupId</a:t>
            </a:r>
            <a:r>
              <a:rPr lang="ko" sz="1200"/>
              <a:t> 는 프로젝트 식별자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일반적으로 패키지명으로 명명한다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</a:rPr>
              <a:t>groupId 이 곧 패키지명이 된다는 뜻이 아니다!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9" name="Google Shape;99;p17"/>
          <p:cNvSpPr/>
          <p:nvPr/>
        </p:nvSpPr>
        <p:spPr>
          <a:xfrm>
            <a:off x="5898875" y="1203150"/>
            <a:ext cx="2894100" cy="606600"/>
          </a:xfrm>
          <a:prstGeom prst="wedgeRectCallout">
            <a:avLst>
              <a:gd fmla="val -164277" name="adj1"/>
              <a:gd fmla="val 23525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0000FF"/>
                </a:solidFill>
              </a:rPr>
              <a:t>artifactId</a:t>
            </a:r>
            <a:r>
              <a:rPr lang="ko" sz="1200"/>
              <a:t> 는 </a:t>
            </a:r>
            <a:r>
              <a:rPr lang="ko" sz="1200"/>
              <a:t>프로젝트명이 된다.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나중에 jar 파일명이 된다.</a:t>
            </a:r>
            <a:endParaRPr sz="1200"/>
          </a:p>
        </p:txBody>
      </p:sp>
      <p:sp>
        <p:nvSpPr>
          <p:cNvPr id="100" name="Google Shape;100;p17"/>
          <p:cNvSpPr/>
          <p:nvPr/>
        </p:nvSpPr>
        <p:spPr>
          <a:xfrm>
            <a:off x="5898875" y="1965150"/>
            <a:ext cx="2894100" cy="606600"/>
          </a:xfrm>
          <a:prstGeom prst="wedgeRectCallout">
            <a:avLst>
              <a:gd fmla="val -167913" name="adj1"/>
              <a:gd fmla="val -67396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0000FF"/>
                </a:solidFill>
              </a:rPr>
              <a:t>version</a:t>
            </a:r>
            <a:r>
              <a:rPr lang="ko" sz="1200"/>
              <a:t> 명. </a:t>
            </a:r>
            <a:br>
              <a:rPr lang="ko" sz="1200"/>
            </a:br>
            <a:r>
              <a:rPr lang="ko" sz="1200"/>
              <a:t>SNAPSHOT 은 개발중 이라는 의미.</a:t>
            </a:r>
            <a:endParaRPr sz="1200"/>
          </a:p>
        </p:txBody>
      </p:sp>
      <p:sp>
        <p:nvSpPr>
          <p:cNvPr id="101" name="Google Shape;101;p17"/>
          <p:cNvSpPr/>
          <p:nvPr/>
        </p:nvSpPr>
        <p:spPr>
          <a:xfrm>
            <a:off x="4222475" y="2620275"/>
            <a:ext cx="2894100" cy="606600"/>
          </a:xfrm>
          <a:prstGeom prst="wedgeRectCallout">
            <a:avLst>
              <a:gd fmla="val -112261" name="adj1"/>
              <a:gd fmla="val -141415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0000FF"/>
                </a:solidFill>
              </a:rPr>
              <a:t>packaging </a:t>
            </a:r>
            <a:r>
              <a:rPr lang="ko" sz="1200"/>
              <a:t>은 jar, war  두가지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159300" y="64025"/>
            <a:ext cx="3766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생성된 프로젝트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83100" y="695225"/>
            <a:ext cx="63102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이클립스로 생성한 Maven 프로젝트다.</a:t>
            </a:r>
            <a:br>
              <a:rPr lang="ko"/>
            </a:br>
            <a:r>
              <a:rPr lang="ko"/>
              <a:t>workspace 에서의 구조와,   실제 폴더 구조도 눈여겨보자.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533425"/>
            <a:ext cx="2971800" cy="2438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7875" y="244475"/>
            <a:ext cx="2238375" cy="41243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0" name="Google Shape;110;p18"/>
          <p:cNvSpPr/>
          <p:nvPr/>
        </p:nvSpPr>
        <p:spPr>
          <a:xfrm>
            <a:off x="2717675" y="4104725"/>
            <a:ext cx="3231000" cy="8862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Maven 프로젝트의 기본구조..</a:t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-11000" y="1445500"/>
            <a:ext cx="615600" cy="456600"/>
          </a:xfrm>
          <a:prstGeom prst="wedgeRectCallout">
            <a:avLst>
              <a:gd fmla="val 80328" name="adj1"/>
              <a:gd fmla="val -15642" name="adj2"/>
            </a:avLst>
          </a:prstGeom>
          <a:solidFill>
            <a:srgbClr val="F3F3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아이콘의</a:t>
            </a:r>
            <a:br>
              <a:rPr lang="ko" sz="800"/>
            </a:br>
            <a:r>
              <a:rPr lang="ko" sz="800"/>
              <a:t>M 마크!</a:t>
            </a:r>
            <a:endParaRPr sz="800"/>
          </a:p>
        </p:txBody>
      </p:sp>
      <p:sp>
        <p:nvSpPr>
          <p:cNvPr id="112" name="Google Shape;112;p18"/>
          <p:cNvSpPr/>
          <p:nvPr/>
        </p:nvSpPr>
        <p:spPr>
          <a:xfrm>
            <a:off x="7801050" y="703275"/>
            <a:ext cx="1744500" cy="399900"/>
          </a:xfrm>
          <a:prstGeom prst="wedgeRectCallout">
            <a:avLst>
              <a:gd fmla="val -76700" name="adj1"/>
              <a:gd fmla="val 46193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0000FF"/>
                </a:solidFill>
              </a:rPr>
              <a:t>src</a:t>
            </a:r>
            <a:r>
              <a:rPr lang="ko" sz="1000"/>
              <a:t>: </a:t>
            </a:r>
            <a:r>
              <a:rPr lang="ko" sz="1000"/>
              <a:t>어플리케이션 루트</a:t>
            </a:r>
            <a:endParaRPr sz="1000"/>
          </a:p>
        </p:txBody>
      </p:sp>
      <p:sp>
        <p:nvSpPr>
          <p:cNvPr id="113" name="Google Shape;113;p18"/>
          <p:cNvSpPr/>
          <p:nvPr/>
        </p:nvSpPr>
        <p:spPr>
          <a:xfrm>
            <a:off x="2864900" y="1619875"/>
            <a:ext cx="1593000" cy="399900"/>
          </a:xfrm>
          <a:prstGeom prst="wedgeRectCallout">
            <a:avLst>
              <a:gd fmla="val -68172" name="adj1"/>
              <a:gd fmla="val 48025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0000FF"/>
                </a:solidFill>
              </a:rPr>
              <a:t>src/main/java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자바 소스 코드</a:t>
            </a:r>
            <a:endParaRPr sz="1000"/>
          </a:p>
        </p:txBody>
      </p:sp>
      <p:sp>
        <p:nvSpPr>
          <p:cNvPr id="114" name="Google Shape;114;p18"/>
          <p:cNvSpPr/>
          <p:nvPr/>
        </p:nvSpPr>
        <p:spPr>
          <a:xfrm>
            <a:off x="3037825" y="2106688"/>
            <a:ext cx="1593000" cy="399900"/>
          </a:xfrm>
          <a:prstGeom prst="wedgeRectCallout">
            <a:avLst>
              <a:gd fmla="val -63013" name="adj1"/>
              <a:gd fmla="val 7896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0000FF"/>
                </a:solidFill>
              </a:rPr>
              <a:t>src/main/resources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XML 등 자원 파일</a:t>
            </a:r>
            <a:endParaRPr sz="1000"/>
          </a:p>
        </p:txBody>
      </p:sp>
      <p:sp>
        <p:nvSpPr>
          <p:cNvPr id="115" name="Google Shape;115;p18"/>
          <p:cNvSpPr/>
          <p:nvPr/>
        </p:nvSpPr>
        <p:spPr>
          <a:xfrm>
            <a:off x="2332800" y="3518163"/>
            <a:ext cx="1593000" cy="399900"/>
          </a:xfrm>
          <a:prstGeom prst="wedgeRectCallout">
            <a:avLst>
              <a:gd fmla="val -63013" name="adj1"/>
              <a:gd fmla="val 7896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0000FF"/>
                </a:solidFill>
              </a:rPr>
              <a:t>pom.xml</a:t>
            </a:r>
            <a:r>
              <a:rPr lang="ko" sz="1000"/>
              <a:t> 메이븐 설정</a:t>
            </a:r>
            <a:endParaRPr sz="1000"/>
          </a:p>
        </p:txBody>
      </p:sp>
      <p:sp>
        <p:nvSpPr>
          <p:cNvPr id="116" name="Google Shape;116;p18"/>
          <p:cNvSpPr/>
          <p:nvPr/>
        </p:nvSpPr>
        <p:spPr>
          <a:xfrm>
            <a:off x="-255075" y="3769500"/>
            <a:ext cx="1266300" cy="399900"/>
          </a:xfrm>
          <a:prstGeom prst="wedgeRectCallout">
            <a:avLst>
              <a:gd fmla="val 55471" name="adj1"/>
              <a:gd fmla="val -93764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0000FF"/>
                </a:solidFill>
              </a:rPr>
              <a:t>target</a:t>
            </a:r>
            <a:r>
              <a:rPr lang="ko" sz="1000"/>
              <a:t> : build 결과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/>
              <a:t>Standard Project structure / Standard Directory Layout</a:t>
            </a:r>
            <a:endParaRPr sz="3300"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885325"/>
            <a:ext cx="4260300" cy="23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메이븐 프로젝트의 기본적인 구조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https://maven.apache.org/guides/introduction/introduction-to-the-standard-directory-layout.html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https://maven.apache.org/guides/getting-started/maven-in-five-minutes.html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2023" y="801450"/>
            <a:ext cx="3712275" cy="382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/>
          <p:nvPr/>
        </p:nvSpPr>
        <p:spPr>
          <a:xfrm>
            <a:off x="6158500" y="1022100"/>
            <a:ext cx="1134000" cy="427200"/>
          </a:xfrm>
          <a:prstGeom prst="wedgeRoundRectCallout">
            <a:avLst>
              <a:gd fmla="val -94202" name="adj1"/>
              <a:gd fmla="val 46582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src 가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애플리케이션 루트!</a:t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831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일반 java 파일 생성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4572000" y="211900"/>
            <a:ext cx="4260300" cy="5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CTRL + F11 로 실행까지 된다.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95225"/>
            <a:ext cx="3609950" cy="426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3350" y="1108600"/>
            <a:ext cx="5076850" cy="250607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3" name="Google Shape;133;p20"/>
          <p:cNvSpPr/>
          <p:nvPr/>
        </p:nvSpPr>
        <p:spPr>
          <a:xfrm>
            <a:off x="3582875" y="2044825"/>
            <a:ext cx="725400" cy="52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4703875" y="2748225"/>
            <a:ext cx="516600" cy="439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64025"/>
            <a:ext cx="3655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pom.xml 열어보기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887125"/>
            <a:ext cx="8839200" cy="286978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1" name="Google Shape;141;p21"/>
          <p:cNvSpPr/>
          <p:nvPr/>
        </p:nvSpPr>
        <p:spPr>
          <a:xfrm>
            <a:off x="1627300" y="3924925"/>
            <a:ext cx="4110300" cy="824400"/>
          </a:xfrm>
          <a:prstGeom prst="wedgeRoundRectCallout">
            <a:avLst>
              <a:gd fmla="val -29946" name="adj1"/>
              <a:gd fmla="val -67331" name="adj2"/>
              <a:gd fmla="val 0" name="adj3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반드시 Maven POM Editor 로 열어보세요.</a:t>
            </a:r>
            <a:br>
              <a:rPr lang="ko"/>
            </a:br>
            <a:r>
              <a:rPr lang="ko"/>
              <a:t>Open With … → 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4188" y="3390175"/>
            <a:ext cx="2505075" cy="152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3" name="Google Shape;143;p21"/>
          <p:cNvSpPr txBox="1"/>
          <p:nvPr/>
        </p:nvSpPr>
        <p:spPr>
          <a:xfrm>
            <a:off x="4386375" y="14100"/>
            <a:ext cx="34389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Maven 프로젝트의 설정 파일 (xml)</a:t>
            </a:r>
            <a:br>
              <a:rPr lang="ko"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ko" sz="1050">
                <a:solidFill>
                  <a:srgbClr val="0000FF"/>
                </a:solidFill>
                <a:highlight>
                  <a:srgbClr val="FFFFFF"/>
                </a:highlight>
              </a:rPr>
              <a:t>P</a:t>
            </a:r>
            <a:r>
              <a:rPr b="1" lang="ko" sz="1050">
                <a:solidFill>
                  <a:srgbClr val="4D5156"/>
                </a:solidFill>
                <a:highlight>
                  <a:srgbClr val="FFFFFF"/>
                </a:highlight>
              </a:rPr>
              <a:t>roject </a:t>
            </a:r>
            <a:r>
              <a:rPr b="1" lang="ko" sz="1050">
                <a:solidFill>
                  <a:srgbClr val="0000FF"/>
                </a:solidFill>
                <a:highlight>
                  <a:srgbClr val="FFFFFF"/>
                </a:highlight>
              </a:rPr>
              <a:t>O</a:t>
            </a:r>
            <a:r>
              <a:rPr b="1" lang="ko" sz="1050">
                <a:solidFill>
                  <a:srgbClr val="4D5156"/>
                </a:solidFill>
                <a:highlight>
                  <a:srgbClr val="FFFFFF"/>
                </a:highlight>
              </a:rPr>
              <a:t>bject </a:t>
            </a:r>
            <a:r>
              <a:rPr b="1" lang="ko" sz="1050">
                <a:solidFill>
                  <a:srgbClr val="0000FF"/>
                </a:solidFill>
                <a:highlight>
                  <a:srgbClr val="FFFFFF"/>
                </a:highlight>
              </a:rPr>
              <a:t>M</a:t>
            </a:r>
            <a:r>
              <a:rPr b="1" lang="ko" sz="1050">
                <a:solidFill>
                  <a:srgbClr val="4D5156"/>
                </a:solidFill>
                <a:highlight>
                  <a:srgbClr val="FFFFFF"/>
                </a:highlight>
              </a:rPr>
              <a:t>odel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필요한 모듈 관리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메이븐 빌드 명령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7251600" y="2143750"/>
            <a:ext cx="2033100" cy="604500"/>
          </a:xfrm>
          <a:prstGeom prst="wedgeRoundRectCallout">
            <a:avLst>
              <a:gd fmla="val -77624" name="adj1"/>
              <a:gd fmla="val -43335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hlinkClick r:id="rId5"/>
              </a:rPr>
              <a:t>Minimal POM</a:t>
            </a:r>
            <a:r>
              <a:rPr lang="ko" sz="1100"/>
              <a:t> 이라 한다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