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PT Sans Narrow"/>
      <p:regular r:id="rId63"/>
      <p:bold r:id="rId64"/>
    </p:embeddedFont>
    <p:embeddedFont>
      <p:font typeface="Open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84509E-49A3-4153-AFDD-DE4C8E51EEC9}">
  <a:tblStyle styleId="{0584509E-49A3-4153-AFDD-DE4C8E51E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TSansNarrow-bold.fntdata"/><Relationship Id="rId63" Type="http://schemas.openxmlformats.org/officeDocument/2006/relationships/font" Target="fonts/PTSansNarrow-regular.fntdata"/><Relationship Id="rId22" Type="http://schemas.openxmlformats.org/officeDocument/2006/relationships/slide" Target="slides/slide17.xml"/><Relationship Id="rId66" Type="http://schemas.openxmlformats.org/officeDocument/2006/relationships/font" Target="fonts/OpenSans-bold.fntdata"/><Relationship Id="rId21" Type="http://schemas.openxmlformats.org/officeDocument/2006/relationships/slide" Target="slides/slide16.xml"/><Relationship Id="rId65" Type="http://schemas.openxmlformats.org/officeDocument/2006/relationships/font" Target="fonts/OpenSans-regular.fntdata"/><Relationship Id="rId24" Type="http://schemas.openxmlformats.org/officeDocument/2006/relationships/slide" Target="slides/slide19.xml"/><Relationship Id="rId68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53b02a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53b02a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634762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634762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c53b02ae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c53b02ae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53b02a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53b02a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53b02a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53b02a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53b02a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53b02a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53b02ae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53b02ae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53b02ae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c53b02ae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c53b02ae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c53b02ae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53b02ae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53b02ae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ebe7f97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ebe7f9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c53b02ae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c53b02ae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634762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634762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c53b02a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c53b02a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c53b02a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c53b02a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723c702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723c70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53b02ae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53b02ae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bebe7f97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bebe7f97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c53b02a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c53b02a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c53b02a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c53b02a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bebe7f97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bebe7f97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53b02ae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53b02a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c53b02ae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c53b02ae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53b02ae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c53b02ae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&lt;bean id="myScore1" class="com.lec.spring.Score"/&gt;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c53b02ae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c53b02ae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&lt;!-- 매개변수 지정 constructor-arg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id="myScore2" class="com.lec.spring.Score"&gt;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&lt;!-- 생성자중에 매개변수가 3개이고, 아래 순서대로 생성자에 입력됨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value="88"/&gt;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value="70"/&gt;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value="91"/&gt;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value="좋아요"/&gt;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&lt;/bean&gt;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c53b02ae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c53b02ae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id="myScore3" class="com.lec.spring.Score"&gt;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index="2" value="91"/&gt;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index="1" value="70"/&gt;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index="0" value="88"/&gt;  &lt;!-- index가 바뀌면 어케 될까?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index="3"&gt;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&lt;value&gt;그저 그래요&lt;/value&gt;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&lt;/constructor-arg&gt;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c53b02ae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c53b02ae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매개변수 type 사용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id="myScore4" class="com.lec.spring.Score"&gt;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type="int" value="88"/&gt;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type="int" value="70"/&gt;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type="int" value="91"/&gt;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type="java.lang.String" value="나빠요"/&gt;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c53b02ae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c53b02ae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c53b02ae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c53b02ae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배열 타입 매개변수 생성자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id="myScore5" class="com.lec.spring.Score"&gt;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&lt;list&gt;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&lt;value&gt;88&lt;/value&gt;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&lt;value&gt;70&lt;/value&gt;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	&lt;value&gt;91&lt;/value&gt;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&lt;/list&gt;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&lt;/constructor-arg&gt;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c53b02ae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c53b02ae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&lt;!-- setter 메소드 사용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id="myScore6" class="com.lec.spring.Score"&gt;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&lt;property name="kor" value="88"/&gt;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&lt;property name="eng" value="70"/&gt;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&lt;property name="math" value="91"/&gt;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&lt;property name="comment" value="끝내줌"/&gt;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c53b02ae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c53b02ae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&lt;bean id="myScore7" class="com.lec.spring.Score"&gt;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value="88"/&gt;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&lt;property name="comment" value="꿈만같다"/&gt; &lt;!-- constructor-arg 와 property 순서 무관 --&gt;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value="70"/&gt;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value="91"/&gt;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&lt;constructor-arg value="악몽이다"/&gt;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c53b02ae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c53b02a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53b02a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53b02a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c53b02ae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c53b02ae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com.lec.spring;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Student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int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Score score; // reference 타입 필드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Student()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super();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System.out.println("Student()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Student(String name, int age, Score score)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super();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System.out.printf("Student(%s, %d, %s) 생성\n", name, age, score.toString());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this.name =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this.age =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this.score = score;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String getName()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setName(String name)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this.name =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int getAge()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setAge(int age)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this.age =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Score getScore()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score;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setScore(Score score)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this.score = score;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String toString()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String.format("[Student 이름:%s 나이:%d 성적:%s]", name, age, score.toString());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// end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c53b02ae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c53b02ae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c53b02ae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c53b02ae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com.lec.spring.di04;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org.springframework.context.support.GenericXmlApplicationContext;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com.lec.spring.Student;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DIMain04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System.out.println("Main4 시작");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컨테이너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GenericXmlApplicationContext ctx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new GenericXmlApplicationContext("classpath:studentCtx.xml");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System.out.println("컨테이너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ctx.close();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System.out.println("Main 종료");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// end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c53b02ae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c53b02ae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c53b02ae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c53b02ae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c53b02ae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c53b02ae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c53b02ae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c53b02ae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c53b02ae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c53b02ae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d642803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4d642803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d642803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d642803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891b72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891b72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c8e68b30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c8e68b30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package com.lec.spring.di05;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org.springframework.context.support.AbstractApplicationContext;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org.springframework.context.support.GenericXmlApplicationContext;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com.lec.spring.Score;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DIMain05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System.out.println("Main5 시작");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컨테이너 와 빈(bean)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AbstractApplicationContext ctx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new GenericXmlApplicationContext("classpath:studentCTX2.xml");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Score score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getBean() 의 두번째 매개변수 를 지정하지 않으면 Object 를 리턴한다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score = (Score)ctx.getBean("score1");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System.out.println(score);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System.out.println(ctx.getBean("score2"));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System.out.println(ctx.getBean("stu1"));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System.out.println(ctx.getBean("stu2"));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ctx.close();  // 컨테이너 종료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System.out.println("Main 종료");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d642803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d642803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d642803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d642803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d642803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d642803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d6428030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d642803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d642803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4d642803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d634762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d634762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c53b02ae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c53b02ae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c53b02a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c53b02a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53b02a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53b02a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53b02a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53b02a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53b02a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53b02a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7.png"/><Relationship Id="rId4" Type="http://schemas.openxmlformats.org/officeDocument/2006/relationships/image" Target="../media/image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r>
              <a:rPr lang="ko"/>
              <a:t>ependency Injection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STS0</a:t>
            </a:r>
            <a:r>
              <a:rPr lang="ko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의존 주입 / bean 생성자, setter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4378375" y="1152425"/>
            <a:ext cx="4010100" cy="2955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2400"/>
              <a:t>Main</a:t>
            </a:r>
            <a:endParaRPr b="1" sz="2400"/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 : 필요한 객체를 직접 만드는 경우..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12600" y="1037725"/>
            <a:ext cx="375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SW 설계에 있어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다음과 같이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2개의 구성요소가 있고</a:t>
            </a:r>
            <a:br>
              <a:rPr lang="ko"/>
            </a:br>
            <a:r>
              <a:rPr lang="ko"/>
              <a:t>Main 은 MessageBean 이 필요하다 (즉 </a:t>
            </a:r>
            <a:r>
              <a:rPr b="1" lang="ko">
                <a:solidFill>
                  <a:srgbClr val="0000FF"/>
                </a:solidFill>
              </a:rPr>
              <a:t>의존</a:t>
            </a:r>
            <a:r>
              <a:rPr lang="ko"/>
              <a:t>한다)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그래서, MessageBean 쪽 설계에 변화가 생긴다면,  Main 도 수정/ 재컴파일 해야 한다?!?!?!?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5727650" y="1767825"/>
            <a:ext cx="2445300" cy="176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MessageBean msg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MessageKor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↓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MessageEng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고찰 : 필요한 객체를 직접 만드는 경우..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371250" y="1462200"/>
            <a:ext cx="8176500" cy="1448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만약 수백, 수천개의 구성요소 (그것도 제작사가 한군데가 아닌 여러 업체가 협업을 통해 만들어진..) 로 구성되어 서로 의존하는 구성의 SW 라면 어떻게 유지 보수 할것인가?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필요한 객체를 ‘외부’ 에서 생성 ‘주입’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그래서!!!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SW 공학적으로 필요한 객체를 </a:t>
            </a:r>
            <a:r>
              <a:rPr b="1" lang="ko">
                <a:solidFill>
                  <a:srgbClr val="0000FF"/>
                </a:solidFill>
              </a:rPr>
              <a:t>‘외부’에서 생성해서 주입</a:t>
            </a:r>
            <a:r>
              <a:rPr lang="ko"/>
              <a:t>하는 방식이 유지 보수 측면에서 이로운 점이 많다.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스프링 프레임 워크에서 제공하는 ‘의존주입 (Dependency Injection)’ 기능을 통해 이를 배워보도록 하자.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5127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‘스프링 설정 파일’ 생성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66325"/>
            <a:ext cx="484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src/main/resources </a:t>
            </a:r>
            <a:r>
              <a:rPr lang="ko"/>
              <a:t>에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New - </a:t>
            </a:r>
            <a:r>
              <a:rPr b="1" lang="ko">
                <a:solidFill>
                  <a:srgbClr val="0000FF"/>
                </a:solidFill>
              </a:rPr>
              <a:t>Spring Bean Configuration File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50810" r="13417" t="0"/>
          <a:stretch/>
        </p:blipFill>
        <p:spPr>
          <a:xfrm>
            <a:off x="6001000" y="0"/>
            <a:ext cx="2556026" cy="46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639150" y="2956000"/>
            <a:ext cx="4364100" cy="1184400"/>
          </a:xfrm>
          <a:prstGeom prst="wedgeRectCallout">
            <a:avLst>
              <a:gd fmla="val -14642" name="adj1"/>
              <a:gd fmla="val -97374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스프링 프레임워크를 구성하는 핵심요소!!</a:t>
            </a:r>
            <a:endParaRPr b="1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348725" y="64025"/>
            <a:ext cx="471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설정 파일(XML)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613675" y="885325"/>
            <a:ext cx="4218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appCtx.xml</a:t>
            </a:r>
            <a:r>
              <a:rPr lang="ko"/>
              <a:t> 파일 생성</a:t>
            </a:r>
            <a:br>
              <a:rPr lang="ko"/>
            </a:br>
            <a:r>
              <a:rPr lang="ko"/>
              <a:t>(※application context 의 약자입니다)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250" y="1948335"/>
            <a:ext cx="4710750" cy="124683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6"/>
          <p:cNvSpPr/>
          <p:nvPr/>
        </p:nvSpPr>
        <p:spPr>
          <a:xfrm>
            <a:off x="5299500" y="3427075"/>
            <a:ext cx="1558500" cy="981900"/>
          </a:xfrm>
          <a:prstGeom prst="wedgeRectCallout">
            <a:avLst>
              <a:gd fmla="val -4997" name="adj1"/>
              <a:gd fmla="val -100797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&lt;beans&gt; 태그로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만들어진 XML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01" y="404475"/>
            <a:ext cx="3857949" cy="43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3507050" y="2304825"/>
            <a:ext cx="9261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4562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CTRL + SPACE 적극 활용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5128025" y="292625"/>
            <a:ext cx="37044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 환경에선 스프링 설정 파일 (XML) 편집시 </a:t>
            </a:r>
            <a:br>
              <a:rPr lang="ko"/>
            </a:br>
            <a:r>
              <a:rPr lang="ko"/>
              <a:t> </a:t>
            </a:r>
            <a:r>
              <a:rPr b="1" lang="ko"/>
              <a:t>CTRL + SPACE</a:t>
            </a:r>
            <a:r>
              <a:rPr lang="ko"/>
              <a:t> 를 적극 활용하자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28952" l="0" r="0" t="0"/>
          <a:stretch/>
        </p:blipFill>
        <p:spPr>
          <a:xfrm>
            <a:off x="311700" y="1621300"/>
            <a:ext cx="2634250" cy="31028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412" y="2868450"/>
            <a:ext cx="3957913" cy="1855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250" y="1554200"/>
            <a:ext cx="3038475" cy="11144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설정파일에 bean 객체 정의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2847850"/>
            <a:ext cx="8520600" cy="13401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설정파일을 사용하여 컨테이너가 생성될때면</a:t>
            </a:r>
            <a:br>
              <a:rPr lang="ko"/>
            </a:br>
            <a:r>
              <a:rPr lang="ko"/>
              <a:t>내부적으로 아래와 같이 코드가 작동되어 빈(bean) 객체가 생성된다.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com.lec.spring.MessageKor </a:t>
            </a:r>
            <a:r>
              <a:rPr lang="ko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messageBean 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ko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com.lec.spring.MessageKor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3320"/>
            <a:ext cx="9144000" cy="6728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8"/>
          <p:cNvCxnSpPr/>
          <p:nvPr/>
        </p:nvCxnSpPr>
        <p:spPr>
          <a:xfrm>
            <a:off x="2649725" y="2180325"/>
            <a:ext cx="1119300" cy="154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 flipH="1">
            <a:off x="2267225" y="2180325"/>
            <a:ext cx="4344900" cy="153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 : 컨테이너 생성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3840150"/>
            <a:ext cx="7296900" cy="906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컨테이너</a:t>
            </a:r>
            <a:r>
              <a:rPr lang="ko"/>
              <a:t> 생성뒤 곧바로 </a:t>
            </a:r>
            <a:r>
              <a:rPr b="1" lang="ko"/>
              <a:t>빈(bean) 객체</a:t>
            </a:r>
            <a:r>
              <a:rPr lang="ko"/>
              <a:t>들이 컨테이너 안에 </a:t>
            </a:r>
            <a:r>
              <a:rPr lang="ko"/>
              <a:t>생성된다</a:t>
            </a:r>
            <a:br>
              <a:rPr lang="ko"/>
            </a:br>
            <a:r>
              <a:rPr lang="ko"/>
              <a:t>즉, Main 외부에서 만들어진다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225" y="2089124"/>
            <a:ext cx="8028426" cy="16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500" y="990525"/>
            <a:ext cx="2354135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187100" y="891050"/>
            <a:ext cx="3982500" cy="100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/>
              <a:t>com.lec.spring.di02</a:t>
            </a:r>
            <a:br>
              <a:rPr b="1" lang="ko"/>
            </a:br>
            <a:r>
              <a:rPr lang="ko"/>
              <a:t>클래스 :  </a:t>
            </a:r>
            <a:r>
              <a:rPr b="1" lang="ko"/>
              <a:t>DIMain02</a:t>
            </a:r>
            <a:br>
              <a:rPr b="1" lang="ko"/>
            </a:br>
            <a:r>
              <a:rPr b="1" lang="ko"/>
              <a:t>               </a:t>
            </a:r>
            <a:r>
              <a:rPr lang="ko"/>
              <a:t>main() 포함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4604750" y="4426675"/>
            <a:ext cx="3982500" cy="573900"/>
          </a:xfrm>
          <a:prstGeom prst="wedgeRoundRectCallout">
            <a:avLst>
              <a:gd fmla="val 25981" name="adj1"/>
              <a:gd fmla="val -16154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실행해보고, 콘솔 메세지 확인해보자.</a:t>
            </a:r>
            <a:br>
              <a:rPr lang="ko"/>
            </a:br>
            <a:r>
              <a:rPr lang="ko"/>
              <a:t>생성자의 출력메세지 들도 확인해보구..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작성 : 외부 객체 주입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252850" y="2462850"/>
            <a:ext cx="1873800" cy="4956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↑ 실행해보자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00" y="1021411"/>
            <a:ext cx="8520601" cy="14414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0"/>
          <p:cNvCxnSpPr/>
          <p:nvPr/>
        </p:nvCxnSpPr>
        <p:spPr>
          <a:xfrm rot="10800000">
            <a:off x="1537800" y="1676125"/>
            <a:ext cx="4371000" cy="156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0"/>
          <p:cNvCxnSpPr/>
          <p:nvPr/>
        </p:nvCxnSpPr>
        <p:spPr>
          <a:xfrm flipH="1" rot="10800000">
            <a:off x="5908800" y="2022025"/>
            <a:ext cx="853500" cy="122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0"/>
          <p:cNvSpPr txBox="1"/>
          <p:nvPr/>
        </p:nvSpPr>
        <p:spPr>
          <a:xfrm>
            <a:off x="4855575" y="3265700"/>
            <a:ext cx="2448300" cy="12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의존하는 측에서는 </a:t>
            </a:r>
            <a:r>
              <a:rPr b="1" lang="ko"/>
              <a:t>인터페이스</a:t>
            </a:r>
            <a:r>
              <a:rPr lang="ko"/>
              <a:t> 타입으로 외부 의존 객체를 다룬다. </a:t>
            </a:r>
            <a:br>
              <a:rPr lang="ko"/>
            </a:br>
            <a:r>
              <a:rPr lang="ko">
                <a:solidFill>
                  <a:srgbClr val="FF0000"/>
                </a:solidFill>
              </a:rPr>
              <a:t>인터페이스와 다형성은 객체지향 기술의 꽃이다!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설계 변경이 발생하면?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266325"/>
            <a:ext cx="85206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파일은 건드리지 않아도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스프링 설정 파일 만 수정하면 된다.   수정 하고  다시 Main 을 실행시키자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27125"/>
            <a:ext cx="8839199" cy="3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1520"/>
            <a:ext cx="9144000" cy="67286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6461300" y="3087175"/>
            <a:ext cx="425100" cy="36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1390775" y="4125000"/>
            <a:ext cx="6813900" cy="522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Main 을 수정 하거나 재 컴파일 한거 없이,  수정되어 주입된 객체가 동작한다!!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6401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Dependency Injection ( 의존 주입 )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25750" y="1835500"/>
            <a:ext cx="2992500" cy="90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필요한 객체는 </a:t>
            </a:r>
            <a:b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누가 만드나?</a:t>
            </a:r>
            <a:endParaRPr b="1"/>
          </a:p>
        </p:txBody>
      </p:sp>
      <p:sp>
        <p:nvSpPr>
          <p:cNvPr id="74" name="Google Shape;74;p14"/>
          <p:cNvSpPr/>
          <p:nvPr/>
        </p:nvSpPr>
        <p:spPr>
          <a:xfrm>
            <a:off x="4992950" y="1835500"/>
            <a:ext cx="2992500" cy="907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방법1] 직접 new 생성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" name="Google Shape;75;p14"/>
          <p:cNvCxnSpPr>
            <a:stCxn id="73" idx="3"/>
            <a:endCxn id="74" idx="1"/>
          </p:cNvCxnSpPr>
          <p:nvPr/>
        </p:nvCxnSpPr>
        <p:spPr>
          <a:xfrm>
            <a:off x="3718250" y="2289250"/>
            <a:ext cx="127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4992950" y="3207100"/>
            <a:ext cx="2992500" cy="907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방법2] 외부에서 </a:t>
            </a:r>
            <a:b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만들어서 주입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" name="Google Shape;77;p14"/>
          <p:cNvCxnSpPr>
            <a:stCxn id="73" idx="3"/>
            <a:endCxn id="76" idx="1"/>
          </p:cNvCxnSpPr>
          <p:nvPr/>
        </p:nvCxnSpPr>
        <p:spPr>
          <a:xfrm>
            <a:off x="3718250" y="2289250"/>
            <a:ext cx="1274700" cy="13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고찰 : 외부에서 의존주입 하는 경우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5441100" y="847625"/>
            <a:ext cx="3448500" cy="295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MessageBean 객체는</a:t>
            </a:r>
            <a:br>
              <a:rPr lang="ko"/>
            </a:br>
            <a:r>
              <a:rPr b="1" lang="ko">
                <a:solidFill>
                  <a:srgbClr val="0000FF"/>
                </a:solidFill>
              </a:rPr>
              <a:t>외부</a:t>
            </a:r>
            <a:r>
              <a:rPr lang="ko"/>
              <a:t>에서 생성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736850" y="961525"/>
            <a:ext cx="3448500" cy="2955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Main</a:t>
            </a:r>
            <a:endParaRPr b="1" sz="2400"/>
          </a:p>
        </p:txBody>
      </p:sp>
      <p:sp>
        <p:nvSpPr>
          <p:cNvPr id="225" name="Google Shape;225;p32"/>
          <p:cNvSpPr/>
          <p:nvPr/>
        </p:nvSpPr>
        <p:spPr>
          <a:xfrm>
            <a:off x="2012125" y="1340575"/>
            <a:ext cx="1725600" cy="2196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MessageBean 객체</a:t>
            </a:r>
            <a:br>
              <a:rPr lang="ko" sz="2400"/>
            </a:br>
            <a:r>
              <a:rPr lang="ko" sz="2400"/>
              <a:t>msg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913725" y="1680925"/>
            <a:ext cx="2445300" cy="864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MessageKor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5896125" y="2785825"/>
            <a:ext cx="2445300" cy="780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MessageEng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3909425" y="1896625"/>
            <a:ext cx="1725600" cy="1445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FF"/>
                </a:solidFill>
              </a:rPr>
              <a:t>주입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821875" y="4096650"/>
            <a:ext cx="80058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비록 Main 이 MessageBean 객체를 필요(의존) 하지만, 외부에서 주입되는 MessageBean 객체가 변경되었다고 해서  Main 을 수정하거나 재컴파일 할 필요는 없다!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3406975" y="2932125"/>
            <a:ext cx="5364300" cy="1984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(외부)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컨테이너</a:t>
            </a:r>
            <a:endParaRPr b="1" sz="1800"/>
          </a:p>
        </p:txBody>
      </p:sp>
      <p:sp>
        <p:nvSpPr>
          <p:cNvPr id="235" name="Google Shape;235;p33"/>
          <p:cNvSpPr txBox="1"/>
          <p:nvPr/>
        </p:nvSpPr>
        <p:spPr>
          <a:xfrm>
            <a:off x="2097175" y="1103325"/>
            <a:ext cx="5812200" cy="141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1800"/>
              <a:t>Main</a:t>
            </a:r>
            <a:endParaRPr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216425"/>
            <a:ext cx="4257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예제의 구조도 (rev.)</a:t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3653725" y="1480225"/>
            <a:ext cx="1274400" cy="707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Main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(DIMain02)</a:t>
            </a:r>
            <a:endParaRPr sz="1200"/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5561775" y="13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{0584509E-49A3-4153-AFDD-DE4C8E51EEC9}</a:tableStyleId>
              </a:tblPr>
              <a:tblGrid>
                <a:gridCol w="218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MessageBean </a:t>
                      </a:r>
                      <a:r>
                        <a:rPr lang="ko" sz="1200"/>
                        <a:t>(msg)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+sayHello()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239" name="Google Shape;239;p33"/>
          <p:cNvCxnSpPr>
            <a:stCxn id="237" idx="3"/>
          </p:cNvCxnSpPr>
          <p:nvPr/>
        </p:nvCxnSpPr>
        <p:spPr>
          <a:xfrm flipH="1" rot="10800000">
            <a:off x="4928125" y="1828825"/>
            <a:ext cx="498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3"/>
          <p:cNvGraphicFramePr/>
          <p:nvPr/>
        </p:nvGraphicFramePr>
        <p:xfrm>
          <a:off x="4747125" y="309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{0584509E-49A3-4153-AFDD-DE4C8E51EEC9}</a:tableStyleId>
              </a:tblPr>
              <a:tblGrid>
                <a:gridCol w="1580500"/>
              </a:tblGrid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MessageKor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msgKor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+sayHello()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Google Shape;241;p33"/>
          <p:cNvGraphicFramePr/>
          <p:nvPr/>
        </p:nvGraphicFramePr>
        <p:xfrm>
          <a:off x="6743050" y="309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{0584509E-49A3-4153-AFDD-DE4C8E51EEC9}</a:tableStyleId>
              </a:tblPr>
              <a:tblGrid>
                <a:gridCol w="1580500"/>
              </a:tblGrid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MessageEng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msgKor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+sayHello()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33"/>
          <p:cNvSpPr/>
          <p:nvPr/>
        </p:nvSpPr>
        <p:spPr>
          <a:xfrm rot="1799705">
            <a:off x="5797458" y="2366351"/>
            <a:ext cx="724308" cy="66960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4928125" y="1376725"/>
            <a:ext cx="691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의존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 rot="-1799705">
            <a:off x="6754561" y="2323828"/>
            <a:ext cx="724308" cy="66960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에서 </a:t>
            </a:r>
            <a:r>
              <a:rPr lang="ko">
                <a:solidFill>
                  <a:srgbClr val="0000FF"/>
                </a:solidFill>
              </a:rPr>
              <a:t>ApplicationContext </a:t>
            </a:r>
            <a:r>
              <a:rPr lang="ko"/>
              <a:t>란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스프링의 </a:t>
            </a:r>
            <a:r>
              <a:rPr b="1" lang="ko" sz="2400"/>
              <a:t>‘컨테이너’ </a:t>
            </a:r>
            <a:r>
              <a:rPr lang="ko" sz="2400"/>
              <a:t>역할을 함.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오브젝트 생성,  관계설정, 생성 방식, 자동 생성, 후처리등 …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객체 관리 &amp; 조립 공장/창고 (?) </a:t>
            </a:r>
            <a:br>
              <a:rPr lang="ko" sz="2400"/>
            </a:br>
            <a:r>
              <a:rPr b="1" lang="ko" sz="2400"/>
              <a:t>context</a:t>
            </a:r>
            <a:r>
              <a:rPr lang="ko" sz="2400"/>
              <a:t> 라고도 하고 </a:t>
            </a:r>
            <a:r>
              <a:rPr b="1" lang="ko" sz="2400"/>
              <a:t>factory</a:t>
            </a:r>
            <a:r>
              <a:rPr lang="ko" sz="2400"/>
              <a:t> 라고도 함.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(※ 실제로 </a:t>
            </a:r>
            <a:r>
              <a:rPr b="1" lang="ko"/>
              <a:t>ApplicationContext </a:t>
            </a:r>
            <a:r>
              <a:rPr lang="ko"/>
              <a:t>는 </a:t>
            </a:r>
            <a:r>
              <a:rPr b="1" lang="ko"/>
              <a:t>BeanFactory </a:t>
            </a:r>
            <a:r>
              <a:rPr lang="ko"/>
              <a:t>라는 인터페이스를 상속)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202575" y="51750"/>
            <a:ext cx="72324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ApplicationContext  인터페이스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387900" y="1965400"/>
            <a:ext cx="2338200" cy="202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계층도를 처음부터 다 외울 필요는 없다.   여러번 반복해서 써가면서 눈에 익어 나가게 하자.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 rotWithShape="1">
          <a:blip r:embed="rId3">
            <a:alphaModFix/>
          </a:blip>
          <a:srcRect b="38519" l="0" r="37980" t="8634"/>
          <a:stretch/>
        </p:blipFill>
        <p:spPr>
          <a:xfrm>
            <a:off x="3756425" y="1402100"/>
            <a:ext cx="5075875" cy="35845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2" y="733322"/>
            <a:ext cx="6920851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ApplicationContext 종류들.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11700" y="732925"/>
            <a:ext cx="78072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ApplicationContext (I) 는 Interface 다.  설정파일(xml) 의 위치에 따라 다양한 구현체들 제공됨. </a:t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546375" y="1427275"/>
            <a:ext cx="1941300" cy="48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ApplicationContext</a:t>
            </a: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2146575" y="2036875"/>
            <a:ext cx="3280200" cy="48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ClassPathXml</a:t>
            </a:r>
            <a:r>
              <a:rPr lang="ko"/>
              <a:t>ApplicationContext</a:t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2146575" y="2646475"/>
            <a:ext cx="3280200" cy="48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FileSystem</a:t>
            </a:r>
            <a:r>
              <a:rPr lang="ko">
                <a:solidFill>
                  <a:srgbClr val="0000FF"/>
                </a:solidFill>
              </a:rPr>
              <a:t>Xml</a:t>
            </a:r>
            <a:r>
              <a:rPr lang="ko"/>
              <a:t>ApplicationContext</a:t>
            </a: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2146575" y="3256075"/>
            <a:ext cx="3280200" cy="48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XmlWeb</a:t>
            </a:r>
            <a:r>
              <a:rPr lang="ko"/>
              <a:t>ApplicationContext</a:t>
            </a: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2146575" y="3865675"/>
            <a:ext cx="3280200" cy="48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AnnocationConfig</a:t>
            </a:r>
            <a:r>
              <a:rPr lang="ko"/>
              <a:t>ApplicationContext</a:t>
            </a:r>
            <a:endParaRPr/>
          </a:p>
        </p:txBody>
      </p:sp>
      <p:cxnSp>
        <p:nvCxnSpPr>
          <p:cNvPr id="270" name="Google Shape;270;p36"/>
          <p:cNvCxnSpPr>
            <a:stCxn id="265" idx="2"/>
            <a:endCxn id="266" idx="1"/>
          </p:cNvCxnSpPr>
          <p:nvPr/>
        </p:nvCxnSpPr>
        <p:spPr>
          <a:xfrm flipH="1" rot="-5400000">
            <a:off x="1647075" y="1777525"/>
            <a:ext cx="369600" cy="62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6"/>
          <p:cNvCxnSpPr>
            <a:stCxn id="265" idx="2"/>
            <a:endCxn id="267" idx="1"/>
          </p:cNvCxnSpPr>
          <p:nvPr/>
        </p:nvCxnSpPr>
        <p:spPr>
          <a:xfrm flipH="1" rot="-5400000">
            <a:off x="1342275" y="2082325"/>
            <a:ext cx="979200" cy="62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6"/>
          <p:cNvCxnSpPr>
            <a:stCxn id="265" idx="2"/>
            <a:endCxn id="268" idx="1"/>
          </p:cNvCxnSpPr>
          <p:nvPr/>
        </p:nvCxnSpPr>
        <p:spPr>
          <a:xfrm flipH="1" rot="-5400000">
            <a:off x="1037475" y="2387125"/>
            <a:ext cx="1588800" cy="62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6"/>
          <p:cNvCxnSpPr>
            <a:stCxn id="265" idx="2"/>
            <a:endCxn id="269" idx="1"/>
          </p:cNvCxnSpPr>
          <p:nvPr/>
        </p:nvCxnSpPr>
        <p:spPr>
          <a:xfrm flipH="1" rot="-5400000">
            <a:off x="732675" y="2691925"/>
            <a:ext cx="2198400" cy="62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6"/>
          <p:cNvSpPr/>
          <p:nvPr/>
        </p:nvSpPr>
        <p:spPr>
          <a:xfrm>
            <a:off x="5497150" y="1921675"/>
            <a:ext cx="2768400" cy="707400"/>
          </a:xfrm>
          <a:prstGeom prst="leftArrow">
            <a:avLst>
              <a:gd fmla="val 69819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애플리케이션 루트에 위치</a:t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5497150" y="2531275"/>
            <a:ext cx="2768400" cy="707400"/>
          </a:xfrm>
          <a:prstGeom prst="leftArrow">
            <a:avLst>
              <a:gd fmla="val 69819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특정 경로 (파일시스템)</a:t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5497150" y="3140875"/>
            <a:ext cx="2768400" cy="707400"/>
          </a:xfrm>
          <a:prstGeom prst="leftArrow">
            <a:avLst>
              <a:gd fmla="val 69819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URL 로 위치 지정</a:t>
            </a: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5497150" y="3750475"/>
            <a:ext cx="2768400" cy="707400"/>
          </a:xfrm>
          <a:prstGeom prst="leftArrow">
            <a:avLst>
              <a:gd fmla="val 69819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대신 Annotation 사용</a:t>
            </a:r>
            <a:endParaRPr/>
          </a:p>
        </p:txBody>
      </p:sp>
      <p:sp>
        <p:nvSpPr>
          <p:cNvPr id="278" name="Google Shape;278;p36"/>
          <p:cNvSpPr txBox="1"/>
          <p:nvPr/>
        </p:nvSpPr>
        <p:spPr>
          <a:xfrm>
            <a:off x="3222275" y="4403375"/>
            <a:ext cx="6297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 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700" y="1266325"/>
            <a:ext cx="8520600" cy="18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프레임워크에서 작업하면서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“</a:t>
            </a:r>
            <a:r>
              <a:rPr b="1" lang="ko"/>
              <a:t>컨테이너(Container)</a:t>
            </a:r>
            <a:r>
              <a:rPr lang="ko"/>
              <a:t>”,  “</a:t>
            </a:r>
            <a:r>
              <a:rPr b="1" lang="ko"/>
              <a:t>스프링 컨테이너</a:t>
            </a:r>
            <a:r>
              <a:rPr lang="ko"/>
              <a:t>”, “,</a:t>
            </a:r>
            <a:r>
              <a:rPr b="1" lang="ko"/>
              <a:t>IoC 컨테이너</a:t>
            </a:r>
            <a:r>
              <a:rPr lang="ko"/>
              <a:t>”,  </a:t>
            </a:r>
            <a:br>
              <a:rPr lang="ko"/>
            </a:br>
            <a:r>
              <a:rPr lang="ko"/>
              <a:t>“</a:t>
            </a:r>
            <a:r>
              <a:rPr b="1" lang="ko"/>
              <a:t>Application Context 객체</a:t>
            </a:r>
            <a:r>
              <a:rPr lang="ko"/>
              <a:t>” </a:t>
            </a:r>
            <a:r>
              <a:rPr b="1" lang="ko"/>
              <a:t> “빈(bean) 컨테이너” </a:t>
            </a:r>
            <a:r>
              <a:rPr lang="ko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모두 (거의) 같은 말 입니다.</a:t>
            </a: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757250" y="3364050"/>
            <a:ext cx="3983400" cy="4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IOC : Inversion Of Control  의 약자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컨테이너.</a:t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586886" y="2360736"/>
            <a:ext cx="4437900" cy="2307900"/>
          </a:xfrm>
          <a:prstGeom prst="roundRect">
            <a:avLst>
              <a:gd fmla="val 5810" name="adj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1378195" y="1142213"/>
            <a:ext cx="2578200" cy="1048200"/>
          </a:xfrm>
          <a:prstGeom prst="rect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A객체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1549645" y="2596843"/>
            <a:ext cx="1117800" cy="379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B()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2753092" y="2596843"/>
            <a:ext cx="1117800" cy="379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C()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1549645" y="1666349"/>
            <a:ext cx="2321100" cy="379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setter() or construct()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38"/>
          <p:cNvCxnSpPr>
            <a:stCxn id="293" idx="0"/>
          </p:cNvCxnSpPr>
          <p:nvPr/>
        </p:nvCxnSpPr>
        <p:spPr>
          <a:xfrm flipH="1" rot="10800000">
            <a:off x="2108545" y="2045443"/>
            <a:ext cx="8400" cy="551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38"/>
          <p:cNvCxnSpPr/>
          <p:nvPr/>
        </p:nvCxnSpPr>
        <p:spPr>
          <a:xfrm flipH="1" rot="10800000">
            <a:off x="3311953" y="2045443"/>
            <a:ext cx="8100" cy="551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38"/>
          <p:cNvSpPr txBox="1"/>
          <p:nvPr/>
        </p:nvSpPr>
        <p:spPr>
          <a:xfrm>
            <a:off x="1857374" y="3341602"/>
            <a:ext cx="1896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IOC컨테이너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38"/>
          <p:cNvCxnSpPr/>
          <p:nvPr/>
        </p:nvCxnSpPr>
        <p:spPr>
          <a:xfrm flipH="1" rot="10800000">
            <a:off x="3870814" y="2045444"/>
            <a:ext cx="1015200" cy="55140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38"/>
          <p:cNvSpPr/>
          <p:nvPr/>
        </p:nvSpPr>
        <p:spPr>
          <a:xfrm>
            <a:off x="819334" y="3910182"/>
            <a:ext cx="1117800" cy="379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X()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1804346" y="4214130"/>
            <a:ext cx="1117800" cy="379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Y()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3311953" y="3784542"/>
            <a:ext cx="1117800" cy="379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Z()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4796508" y="1934725"/>
            <a:ext cx="2580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인터페이스를 통한 부품화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38"/>
          <p:cNvCxnSpPr/>
          <p:nvPr/>
        </p:nvCxnSpPr>
        <p:spPr>
          <a:xfrm flipH="1" rot="10800000">
            <a:off x="4427938" y="3262126"/>
            <a:ext cx="1015200" cy="55140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5" name="Google Shape;305;p38"/>
          <p:cNvSpPr txBox="1"/>
          <p:nvPr/>
        </p:nvSpPr>
        <p:spPr>
          <a:xfrm>
            <a:off x="5036899" y="2981450"/>
            <a:ext cx="2580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인터페이스를 통한 부품화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5359850" y="3408095"/>
            <a:ext cx="3661800" cy="1374000"/>
          </a:xfrm>
          <a:prstGeom prst="rect">
            <a:avLst/>
          </a:prstGeom>
          <a:noFill/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결국 스프링이란?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부품을 생성하고 조립하는 라이브러리 집합체 라고</a:t>
            </a:r>
            <a:r>
              <a:rPr b="1" lang="ko" sz="2400"/>
              <a:t>도</a:t>
            </a:r>
            <a:r>
              <a:rPr b="1" lang="ko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할 수 있습니다.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빈(bean) 의 설정 &amp; 생성자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 설정 파일에서 컨테이너에 </a:t>
            </a:r>
            <a:br>
              <a:rPr lang="ko"/>
            </a:br>
            <a:r>
              <a:rPr lang="ko"/>
              <a:t>빈(bean) 생성시, ‘생성자’와의 관계와 관련 태그 에 대해 알아봅니다.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Score.java 생성</a:t>
            </a:r>
            <a:endParaRPr/>
          </a:p>
        </p:txBody>
      </p:sp>
      <p:pic>
        <p:nvPicPr>
          <p:cNvPr id="318" name="Google Shape;3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1125"/>
            <a:ext cx="2855375" cy="22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5081950" y="2099975"/>
            <a:ext cx="2644500" cy="2687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“작성하세요”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기본생성자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매개변수 있는 생성자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Getter / Setter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toString() 작성</a:t>
            </a:r>
            <a:endParaRPr/>
          </a:p>
        </p:txBody>
      </p:sp>
      <p:pic>
        <p:nvPicPr>
          <p:cNvPr id="320" name="Google Shape;3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125" y="445025"/>
            <a:ext cx="4664775" cy="1525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다른 스프링 설정파일 생성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311700" y="111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scoreCtx.xml</a:t>
            </a:r>
            <a:r>
              <a:rPr lang="ko"/>
              <a:t>   생성 : </a:t>
            </a:r>
            <a:br>
              <a:rPr lang="ko"/>
            </a:br>
            <a:r>
              <a:rPr lang="ko"/>
              <a:t>스프링 설정 파일은 얼마든지 여러개 만들어 놓을수 있다.</a:t>
            </a:r>
            <a:endParaRPr/>
          </a:p>
        </p:txBody>
      </p:sp>
      <p:pic>
        <p:nvPicPr>
          <p:cNvPr id="327" name="Google Shape;327;p41"/>
          <p:cNvPicPr preferRelativeResize="0"/>
          <p:nvPr/>
        </p:nvPicPr>
        <p:blipFill rotWithShape="1">
          <a:blip r:embed="rId3">
            <a:alphaModFix/>
          </a:blip>
          <a:srcRect b="0" l="50810" r="13417" t="67320"/>
          <a:stretch/>
        </p:blipFill>
        <p:spPr>
          <a:xfrm>
            <a:off x="540300" y="2255200"/>
            <a:ext cx="2830345" cy="19355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8" name="Google Shape;3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030" y="2291923"/>
            <a:ext cx="2830345" cy="141603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9" name="Google Shape;329;p41"/>
          <p:cNvSpPr/>
          <p:nvPr/>
        </p:nvSpPr>
        <p:spPr>
          <a:xfrm>
            <a:off x="3662925" y="2850350"/>
            <a:ext cx="810600" cy="5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ko"/>
              <a:t>기본방식 : new 사용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일단 기존 방식부터 짚어 봅시다.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클래스 작성</a:t>
            </a:r>
            <a:endParaRPr/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4520100" y="1266325"/>
            <a:ext cx="4312200" cy="158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</a:t>
            </a:r>
            <a:r>
              <a:rPr b="1" lang="ko" sz="2400"/>
              <a:t>com.lec.spring.di03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클래스 : </a:t>
            </a:r>
            <a:r>
              <a:rPr b="1" lang="ko" sz="2400"/>
              <a:t>DIMain03.java</a:t>
            </a:r>
            <a:br>
              <a:rPr b="1" lang="ko" sz="2400"/>
            </a:br>
            <a:r>
              <a:rPr b="1" lang="ko" sz="2400"/>
              <a:t>            </a:t>
            </a:r>
            <a:r>
              <a:rPr lang="ko" sz="2400"/>
              <a:t>main() 포함</a:t>
            </a:r>
            <a:endParaRPr sz="2400"/>
          </a:p>
        </p:txBody>
      </p:sp>
      <p:pic>
        <p:nvPicPr>
          <p:cNvPr id="336" name="Google Shape;3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3848950" cy="29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설정파일: 기본생성자</a:t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311700" y="2040200"/>
            <a:ext cx="8520600" cy="21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설정파일에서 빈 객체 만든후 Main 에서 결과 확인해보자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3">
            <a:alphaModFix/>
          </a:blip>
          <a:srcRect b="-9880" l="0" r="0" t="9880"/>
          <a:stretch/>
        </p:blipFill>
        <p:spPr>
          <a:xfrm>
            <a:off x="152400" y="1183438"/>
            <a:ext cx="88392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50" y="2493625"/>
            <a:ext cx="7283100" cy="2069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설정파일: 생성자 매개변수</a:t>
            </a:r>
            <a:r>
              <a:rPr lang="ko">
                <a:solidFill>
                  <a:srgbClr val="0000FF"/>
                </a:solidFill>
              </a:rPr>
              <a:t> &lt;constructor-arg&gt;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5" y="1152425"/>
            <a:ext cx="7581150" cy="2310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2" name="Google Shape;3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650" y="3842781"/>
            <a:ext cx="7581150" cy="101486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설정파일:  생성자 매개변수 </a:t>
            </a:r>
            <a:r>
              <a:rPr lang="ko">
                <a:solidFill>
                  <a:srgbClr val="9900FF"/>
                </a:solidFill>
              </a:rPr>
              <a:t>index </a:t>
            </a:r>
            <a:r>
              <a:rPr lang="ko"/>
              <a:t>사용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311700" y="3937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75" y="1081575"/>
            <a:ext cx="7441051" cy="26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 : 생성자 매개변수 </a:t>
            </a:r>
            <a:r>
              <a:rPr lang="ko">
                <a:solidFill>
                  <a:srgbClr val="9900FF"/>
                </a:solidFill>
              </a:rPr>
              <a:t>type </a:t>
            </a:r>
            <a:r>
              <a:rPr lang="ko"/>
              <a:t>사용</a:t>
            </a:r>
            <a:endParaRPr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3443875"/>
            <a:ext cx="85206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50" y="1226575"/>
            <a:ext cx="8775550" cy="21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 타입 매개변수 생성자</a:t>
            </a:r>
            <a:endParaRPr/>
          </a:p>
        </p:txBody>
      </p:sp>
      <p:sp>
        <p:nvSpPr>
          <p:cNvPr id="372" name="Google Shape;372;p47"/>
          <p:cNvSpPr txBox="1"/>
          <p:nvPr>
            <p:ph idx="1" type="body"/>
          </p:nvPr>
        </p:nvSpPr>
        <p:spPr>
          <a:xfrm>
            <a:off x="311700" y="1266325"/>
            <a:ext cx="8520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Score 에 아래와 같은 생성자 만들자.</a:t>
            </a:r>
            <a:endParaRPr/>
          </a:p>
        </p:txBody>
      </p:sp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0" y="1800807"/>
            <a:ext cx="8520599" cy="216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배열타입 매개변수 생성자 </a:t>
            </a:r>
            <a:r>
              <a:rPr lang="ko">
                <a:solidFill>
                  <a:srgbClr val="0000FF"/>
                </a:solidFill>
              </a:rPr>
              <a:t>&lt;list&gt;</a:t>
            </a:r>
            <a:r>
              <a:rPr lang="ko"/>
              <a:t>, </a:t>
            </a:r>
            <a:r>
              <a:rPr lang="ko">
                <a:solidFill>
                  <a:srgbClr val="0000FF"/>
                </a:solidFill>
              </a:rPr>
              <a:t>&lt;value&gt;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025"/>
            <a:ext cx="84582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setter 메소드 사용 : </a:t>
            </a:r>
            <a:r>
              <a:rPr lang="ko">
                <a:solidFill>
                  <a:srgbClr val="0000FF"/>
                </a:solidFill>
              </a:rPr>
              <a:t>&lt;property&gt;</a:t>
            </a:r>
            <a:r>
              <a:rPr lang="ko"/>
              <a:t>   </a:t>
            </a:r>
            <a:endParaRPr/>
          </a:p>
        </p:txBody>
      </p:sp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1304925"/>
            <a:ext cx="84677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생성자 + setter 조합</a:t>
            </a:r>
            <a:endParaRPr/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266825"/>
            <a:ext cx="85915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필드가 reference 타입인 경우 </a:t>
            </a:r>
            <a:r>
              <a:rPr lang="ko">
                <a:solidFill>
                  <a:srgbClr val="0000FF"/>
                </a:solidFill>
              </a:rPr>
              <a:t>&lt;ref&gt;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일반적인 primitive 타입이나 String 타입의 필드는 기존의 방식으로 되는데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다른 reference 타입의 필드라면 어떻게 빈 생성을 하게 될까?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Project 생성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Legacy Project  /  Simple Spring Maven 템플릿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3000"/>
              <a:t>STS02_DI1_bean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0" y="2867350"/>
            <a:ext cx="2933700" cy="1628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600" y="2867350"/>
            <a:ext cx="2761836" cy="1628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Student.java 생성</a:t>
            </a:r>
            <a:endParaRPr/>
          </a:p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5081950" y="2099975"/>
            <a:ext cx="2644500" cy="2687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“작성하세요”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기본생성자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매개변수 있는 생성자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Getter / Setter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toString() 작성</a:t>
            </a:r>
            <a:endParaRPr/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1286750"/>
            <a:ext cx="3234150" cy="2852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147" y="445025"/>
            <a:ext cx="4649149" cy="11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다른 스프링 설정파일 생성</a:t>
            </a:r>
            <a:endParaRPr/>
          </a:p>
        </p:txBody>
      </p:sp>
      <p:sp>
        <p:nvSpPr>
          <p:cNvPr id="414" name="Google Shape;414;p53"/>
          <p:cNvSpPr txBox="1"/>
          <p:nvPr>
            <p:ph idx="1" type="body"/>
          </p:nvPr>
        </p:nvSpPr>
        <p:spPr>
          <a:xfrm>
            <a:off x="311700" y="1113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studentCtx.xml</a:t>
            </a:r>
            <a:r>
              <a:rPr lang="ko"/>
              <a:t>   생성 : </a:t>
            </a:r>
            <a:br>
              <a:rPr lang="ko"/>
            </a:br>
            <a:r>
              <a:rPr lang="ko"/>
              <a:t>스프링 설정 파일은 얼마든지 여러개 만들어 놓을수 있다.</a:t>
            </a:r>
            <a:endParaRPr/>
          </a:p>
        </p:txBody>
      </p:sp>
      <p:pic>
        <p:nvPicPr>
          <p:cNvPr id="415" name="Google Shape;415;p53"/>
          <p:cNvPicPr preferRelativeResize="0"/>
          <p:nvPr/>
        </p:nvPicPr>
        <p:blipFill rotWithShape="1">
          <a:blip r:embed="rId3">
            <a:alphaModFix/>
          </a:blip>
          <a:srcRect b="0" l="50810" r="13417" t="67320"/>
          <a:stretch/>
        </p:blipFill>
        <p:spPr>
          <a:xfrm>
            <a:off x="540300" y="2255200"/>
            <a:ext cx="2830345" cy="19355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6" name="Google Shape;416;p53"/>
          <p:cNvSpPr/>
          <p:nvPr/>
        </p:nvSpPr>
        <p:spPr>
          <a:xfrm>
            <a:off x="3662925" y="2850350"/>
            <a:ext cx="810600" cy="5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700" y="2439000"/>
            <a:ext cx="2830350" cy="156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클래스 작성</a:t>
            </a:r>
            <a:endParaRPr/>
          </a:p>
        </p:txBody>
      </p:sp>
      <p:sp>
        <p:nvSpPr>
          <p:cNvPr id="423" name="Google Shape;423;p54"/>
          <p:cNvSpPr txBox="1"/>
          <p:nvPr>
            <p:ph idx="1" type="body"/>
          </p:nvPr>
        </p:nvSpPr>
        <p:spPr>
          <a:xfrm>
            <a:off x="4520100" y="1266325"/>
            <a:ext cx="4312200" cy="158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</a:t>
            </a:r>
            <a:r>
              <a:rPr b="1" lang="ko" sz="2400"/>
              <a:t>com.lec.spring.di04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클래스 : </a:t>
            </a:r>
            <a:r>
              <a:rPr b="1" lang="ko" sz="2400"/>
              <a:t>DIMain04.java</a:t>
            </a:r>
            <a:br>
              <a:rPr b="1" lang="ko" sz="2400"/>
            </a:br>
            <a:r>
              <a:rPr b="1" lang="ko" sz="2400"/>
              <a:t>            </a:t>
            </a:r>
            <a:r>
              <a:rPr lang="ko" sz="2400"/>
              <a:t>main() 포함</a:t>
            </a:r>
            <a:endParaRPr sz="2400"/>
          </a:p>
        </p:txBody>
      </p:sp>
      <p:pic>
        <p:nvPicPr>
          <p:cNvPr id="424" name="Google Shape;4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414900" cy="3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설정파일에 빈 정의 :  </a:t>
            </a:r>
            <a:r>
              <a:rPr lang="ko">
                <a:solidFill>
                  <a:srgbClr val="9900FF"/>
                </a:solidFill>
              </a:rPr>
              <a:t>ref</a:t>
            </a:r>
            <a:r>
              <a:rPr lang="ko"/>
              <a:t> 사용</a:t>
            </a:r>
            <a:endParaRPr/>
          </a:p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7113100" y="1266325"/>
            <a:ext cx="171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22" y="1152425"/>
            <a:ext cx="6159850" cy="356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55"/>
          <p:cNvCxnSpPr/>
          <p:nvPr/>
        </p:nvCxnSpPr>
        <p:spPr>
          <a:xfrm>
            <a:off x="2068800" y="1443500"/>
            <a:ext cx="1842000" cy="267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설정파일에 빈 정의 :  </a:t>
            </a:r>
            <a:r>
              <a:rPr lang="ko">
                <a:solidFill>
                  <a:srgbClr val="0000FF"/>
                </a:solidFill>
              </a:rPr>
              <a:t>&lt;ref&gt;</a:t>
            </a:r>
            <a:r>
              <a:rPr lang="ko"/>
              <a:t> 사용</a:t>
            </a:r>
            <a:endParaRPr/>
          </a:p>
        </p:txBody>
      </p:sp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8700"/>
            <a:ext cx="80962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setter + ref 사용</a:t>
            </a:r>
            <a:endParaRPr/>
          </a:p>
        </p:txBody>
      </p:sp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6248800" cy="1657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7" name="Google Shape;44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725" y="2778226"/>
            <a:ext cx="6105575" cy="2117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쪽에선..</a:t>
            </a:r>
            <a:endParaRPr/>
          </a:p>
        </p:txBody>
      </p:sp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3003"/>
            <a:ext cx="9144000" cy="251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생각해보기</a:t>
            </a:r>
            <a:endParaRPr/>
          </a:p>
        </p:txBody>
      </p:sp>
      <p:sp>
        <p:nvSpPr>
          <p:cNvPr id="460" name="Google Shape;460;p59"/>
          <p:cNvSpPr txBox="1"/>
          <p:nvPr>
            <p:ph idx="1" type="body"/>
          </p:nvPr>
        </p:nvSpPr>
        <p:spPr>
          <a:xfrm>
            <a:off x="311700" y="3653950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잘 생각해보자.  reference 하고 있다.</a:t>
            </a:r>
            <a:endParaRPr/>
          </a:p>
        </p:txBody>
      </p:sp>
      <p:pic>
        <p:nvPicPr>
          <p:cNvPr id="461" name="Google Shape;4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5" y="1152425"/>
            <a:ext cx="84010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설정파일에 c:  p: namespace 사용하기</a:t>
            </a:r>
            <a:endParaRPr/>
          </a:p>
        </p:txBody>
      </p:sp>
      <p:sp>
        <p:nvSpPr>
          <p:cNvPr id="467" name="Google Shape;467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&lt;construtor-arg&gt; &lt;property&gt; 사용하기 귀찮다면. 이것도 대안.</a:t>
            </a:r>
            <a:br>
              <a:rPr lang="ko"/>
            </a:br>
            <a:br>
              <a:rPr lang="ko"/>
            </a:br>
            <a:r>
              <a:rPr lang="ko"/>
              <a:t>primitive type 이나 String 과 같은 단순 타입 멤버라면 c:  p: 사용하는 것도 방법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클래스, 설정파일 생성</a:t>
            </a:r>
            <a:endParaRPr/>
          </a:p>
        </p:txBody>
      </p:sp>
      <p:sp>
        <p:nvSpPr>
          <p:cNvPr id="473" name="Google Shape;473;p61"/>
          <p:cNvSpPr txBox="1"/>
          <p:nvPr>
            <p:ph idx="1" type="body"/>
          </p:nvPr>
        </p:nvSpPr>
        <p:spPr>
          <a:xfrm>
            <a:off x="4520100" y="1266325"/>
            <a:ext cx="4312200" cy="158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</a:t>
            </a:r>
            <a:r>
              <a:rPr b="1" lang="ko" sz="2400"/>
              <a:t>com.lec.spring.di05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클래스 : </a:t>
            </a:r>
            <a:r>
              <a:rPr b="1" lang="ko" sz="2400"/>
              <a:t>DIMain05.java</a:t>
            </a:r>
            <a:br>
              <a:rPr b="1" lang="ko" sz="2400"/>
            </a:br>
            <a:r>
              <a:rPr b="1" lang="ko" sz="2400"/>
              <a:t>            </a:t>
            </a:r>
            <a:r>
              <a:rPr lang="ko" sz="2400"/>
              <a:t>main() 포함</a:t>
            </a:r>
            <a:endParaRPr sz="2400"/>
          </a:p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>
            <a:off x="4520100" y="3171325"/>
            <a:ext cx="4312200" cy="70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설정파일 </a:t>
            </a:r>
            <a:r>
              <a:rPr lang="ko"/>
              <a:t>: </a:t>
            </a:r>
            <a:r>
              <a:rPr b="1" lang="ko" sz="2400"/>
              <a:t>studentCtx2.xml</a:t>
            </a:r>
            <a:endParaRPr sz="2400"/>
          </a:p>
        </p:txBody>
      </p:sp>
      <p:pic>
        <p:nvPicPr>
          <p:cNvPr id="475" name="Google Shape;4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5" y="1521100"/>
            <a:ext cx="2880100" cy="85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6" name="Google Shape;47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525" y="3226925"/>
            <a:ext cx="2509250" cy="4751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버젼,  Java 버젼 세팅하기.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type="title"/>
          </p:nvPr>
        </p:nvSpPr>
        <p:spPr>
          <a:xfrm>
            <a:off x="311700" y="607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DIMain05.java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설정파일에   </a:t>
            </a:r>
            <a:r>
              <a:rPr lang="ko">
                <a:solidFill>
                  <a:srgbClr val="9900FF"/>
                </a:solidFill>
              </a:rPr>
              <a:t>c:</a:t>
            </a:r>
            <a:r>
              <a:rPr lang="ko"/>
              <a:t>   </a:t>
            </a:r>
            <a:r>
              <a:rPr lang="ko">
                <a:solidFill>
                  <a:srgbClr val="9900FF"/>
                </a:solidFill>
              </a:rPr>
              <a:t>p:</a:t>
            </a:r>
            <a:r>
              <a:rPr lang="ko"/>
              <a:t>   namespace 추가</a:t>
            </a:r>
            <a:endParaRPr/>
          </a:p>
        </p:txBody>
      </p:sp>
      <p:sp>
        <p:nvSpPr>
          <p:cNvPr id="488" name="Google Shape;488;p63"/>
          <p:cNvSpPr txBox="1"/>
          <p:nvPr>
            <p:ph idx="1" type="body"/>
          </p:nvPr>
        </p:nvSpPr>
        <p:spPr>
          <a:xfrm>
            <a:off x="6951825" y="1266325"/>
            <a:ext cx="1880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타이핑 해도 되지만..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하단의 Namespace 탭 사용하자..</a:t>
            </a:r>
            <a:endParaRPr/>
          </a:p>
        </p:txBody>
      </p:sp>
      <p:pic>
        <p:nvPicPr>
          <p:cNvPr id="489" name="Google Shape;4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225"/>
            <a:ext cx="6647024" cy="351474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0" name="Google Shape;490;p63"/>
          <p:cNvSpPr/>
          <p:nvPr/>
        </p:nvSpPr>
        <p:spPr>
          <a:xfrm>
            <a:off x="705625" y="3918050"/>
            <a:ext cx="504000" cy="43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설정파일에   </a:t>
            </a:r>
            <a:r>
              <a:rPr lang="ko">
                <a:solidFill>
                  <a:srgbClr val="9900FF"/>
                </a:solidFill>
              </a:rPr>
              <a:t>c:   p:</a:t>
            </a:r>
            <a:r>
              <a:rPr lang="ko"/>
              <a:t>   namespace 추가</a:t>
            </a:r>
            <a:endParaRPr/>
          </a:p>
        </p:txBody>
      </p:sp>
      <p:sp>
        <p:nvSpPr>
          <p:cNvPr id="496" name="Google Shape;496;p64"/>
          <p:cNvSpPr txBox="1"/>
          <p:nvPr>
            <p:ph idx="1" type="body"/>
          </p:nvPr>
        </p:nvSpPr>
        <p:spPr>
          <a:xfrm>
            <a:off x="311700" y="1266325"/>
            <a:ext cx="8520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[Source] 탭에서 보면 namespace 가 두개 추가된거 확인 가능</a:t>
            </a:r>
            <a:endParaRPr/>
          </a:p>
        </p:txBody>
      </p:sp>
      <p:pic>
        <p:nvPicPr>
          <p:cNvPr id="497" name="Google Shape;4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8825"/>
            <a:ext cx="8839199" cy="15895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64"/>
          <p:cNvCxnSpPr/>
          <p:nvPr/>
        </p:nvCxnSpPr>
        <p:spPr>
          <a:xfrm flipH="1" rot="10800000">
            <a:off x="936125" y="2796825"/>
            <a:ext cx="730500" cy="99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64"/>
          <p:cNvCxnSpPr/>
          <p:nvPr/>
        </p:nvCxnSpPr>
        <p:spPr>
          <a:xfrm flipH="1" rot="10800000">
            <a:off x="859925" y="3177825"/>
            <a:ext cx="730500" cy="99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64"/>
          <p:cNvSpPr txBox="1"/>
          <p:nvPr/>
        </p:nvSpPr>
        <p:spPr>
          <a:xfrm>
            <a:off x="1388775" y="4103225"/>
            <a:ext cx="7118700" cy="500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xmlns  는 xml namespace 약자다..   XML 문서는 정해진 규약대로만 작성할수 있는 이름 공간의 규칙 (namespace)를 지정해줄수 있다.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c:</a:t>
            </a:r>
            <a:r>
              <a:rPr lang="ko"/>
              <a:t>    ← &lt;constructor-arg&gt; 역할</a:t>
            </a:r>
            <a:endParaRPr/>
          </a:p>
        </p:txBody>
      </p:sp>
      <p:sp>
        <p:nvSpPr>
          <p:cNvPr id="506" name="Google Shape;506;p65"/>
          <p:cNvSpPr txBox="1"/>
          <p:nvPr>
            <p:ph idx="1" type="body"/>
          </p:nvPr>
        </p:nvSpPr>
        <p:spPr>
          <a:xfrm>
            <a:off x="845100" y="2439025"/>
            <a:ext cx="33504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CTRL + SPACE 누르면</a:t>
            </a:r>
            <a:br>
              <a:rPr lang="ko"/>
            </a:br>
            <a:r>
              <a:rPr lang="ko"/>
              <a:t>생성자 매개변수 에 따라 assist 가 뜬다</a:t>
            </a:r>
            <a:endParaRPr/>
          </a:p>
        </p:txBody>
      </p:sp>
      <p:pic>
        <p:nvPicPr>
          <p:cNvPr id="507" name="Google Shape;5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88" y="771413"/>
            <a:ext cx="8010525" cy="1076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8" name="Google Shape;50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150" y="1984225"/>
            <a:ext cx="4086225" cy="2781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9" name="Google Shape;509;p65"/>
          <p:cNvSpPr/>
          <p:nvPr/>
        </p:nvSpPr>
        <p:spPr>
          <a:xfrm>
            <a:off x="750950" y="3876900"/>
            <a:ext cx="2931900" cy="833100"/>
          </a:xfrm>
          <a:prstGeom prst="wedgeRectCallout">
            <a:avLst>
              <a:gd fmla="val -32807" name="adj1"/>
              <a:gd fmla="val -82103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바로바로 Main 쪽에 코드 만들어 보고 확인해보자.  지금쯤이면 해불수 있겠죠?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p:</a:t>
            </a:r>
            <a:r>
              <a:rPr lang="ko"/>
              <a:t>   ← &lt;property&gt; 역할</a:t>
            </a:r>
            <a:endParaRPr/>
          </a:p>
        </p:txBody>
      </p:sp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6048775" y="1266325"/>
            <a:ext cx="2783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6886999" cy="2222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c:   p:</a:t>
            </a:r>
            <a:r>
              <a:rPr lang="ko"/>
              <a:t>   에  ref 타입 지정할 경우.</a:t>
            </a:r>
            <a:endParaRPr/>
          </a:p>
        </p:txBody>
      </p:sp>
      <p:sp>
        <p:nvSpPr>
          <p:cNvPr id="522" name="Google Shape;522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0200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2-1 :  빈 객체 생성 연습</a:t>
            </a:r>
            <a:endParaRPr/>
          </a:p>
        </p:txBody>
      </p:sp>
      <p:sp>
        <p:nvSpPr>
          <p:cNvPr id="529" name="Google Shape;529;p68"/>
          <p:cNvSpPr txBox="1"/>
          <p:nvPr>
            <p:ph idx="1" type="body"/>
          </p:nvPr>
        </p:nvSpPr>
        <p:spPr>
          <a:xfrm>
            <a:off x="311700" y="961525"/>
            <a:ext cx="85206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 설정 파일을 통해 컨테이너에서 객체를 생성한뒤 이를 활용하여 동작하는 코드 만들기</a:t>
            </a:r>
            <a:endParaRPr/>
          </a:p>
        </p:txBody>
      </p:sp>
      <p:sp>
        <p:nvSpPr>
          <p:cNvPr id="530" name="Google Shape;530;p68"/>
          <p:cNvSpPr txBox="1"/>
          <p:nvPr>
            <p:ph idx="1" type="body"/>
          </p:nvPr>
        </p:nvSpPr>
        <p:spPr>
          <a:xfrm>
            <a:off x="491900" y="1925475"/>
            <a:ext cx="3982500" cy="170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 </a:t>
            </a:r>
            <a:r>
              <a:rPr b="1" lang="ko"/>
              <a:t>ex2_1</a:t>
            </a:r>
            <a:br>
              <a:rPr b="1" lang="ko"/>
            </a:br>
            <a:r>
              <a:rPr lang="ko"/>
              <a:t>인터페이스</a:t>
            </a:r>
            <a:r>
              <a:rPr b="1" lang="ko"/>
              <a:t> : OperatorBean</a:t>
            </a:r>
            <a:br>
              <a:rPr b="1" lang="ko"/>
            </a:br>
            <a:r>
              <a:rPr lang="ko"/>
              <a:t>클래스 :  </a:t>
            </a:r>
            <a:r>
              <a:rPr b="1" lang="ko"/>
              <a:t>DIApp</a:t>
            </a:r>
            <a:r>
              <a:rPr b="1" lang="ko"/>
              <a:t>  </a:t>
            </a:r>
            <a:r>
              <a:rPr lang="ko"/>
              <a:t>main() 포함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설정파일 : </a:t>
            </a:r>
            <a:r>
              <a:rPr b="1" lang="ko"/>
              <a:t>applicationContext</a:t>
            </a:r>
            <a:r>
              <a:rPr b="1" lang="ko"/>
              <a:t>.xml</a:t>
            </a:r>
            <a:br>
              <a:rPr lang="ko"/>
            </a:br>
            <a:endParaRPr/>
          </a:p>
        </p:txBody>
      </p:sp>
      <p:pic>
        <p:nvPicPr>
          <p:cNvPr id="531" name="Google Shape;5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500" y="3138500"/>
            <a:ext cx="2381500" cy="31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68"/>
          <p:cNvCxnSpPr>
            <a:endCxn id="531" idx="1"/>
          </p:cNvCxnSpPr>
          <p:nvPr/>
        </p:nvCxnSpPr>
        <p:spPr>
          <a:xfrm flipH="1" rot="10800000">
            <a:off x="4425500" y="3294075"/>
            <a:ext cx="597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3" name="Google Shape;53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600" y="2077875"/>
            <a:ext cx="2019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1150" y="3449650"/>
            <a:ext cx="2019300" cy="3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9"/>
          <p:cNvSpPr txBox="1"/>
          <p:nvPr>
            <p:ph idx="1" type="body"/>
          </p:nvPr>
        </p:nvSpPr>
        <p:spPr>
          <a:xfrm>
            <a:off x="86850" y="3373550"/>
            <a:ext cx="4377900" cy="1379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main() </a:t>
            </a:r>
            <a:r>
              <a:rPr lang="ko" sz="1400"/>
              <a:t>쪽에 아래와 같은 코드가 있어야 할 것입니다.</a:t>
            </a:r>
            <a:endParaRPr sz="1400"/>
          </a:p>
          <a:p>
            <a:pPr indent="82550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OperatorBean </a:t>
            </a:r>
            <a:r>
              <a:rPr lang="ko" sz="1400">
                <a:solidFill>
                  <a:srgbClr val="FF00F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ko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= ???;</a:t>
            </a:r>
            <a:endParaRPr sz="1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255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int value = operator.doOperate()</a:t>
            </a:r>
            <a:endParaRPr sz="1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255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System.out.println("결과:" + value);</a:t>
            </a:r>
            <a:endParaRPr sz="14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0" name="Google Shape;540;p69"/>
          <p:cNvSpPr txBox="1"/>
          <p:nvPr/>
        </p:nvSpPr>
        <p:spPr>
          <a:xfrm>
            <a:off x="4553175" y="2551125"/>
            <a:ext cx="4599000" cy="1984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(외부)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컨테이너</a:t>
            </a:r>
            <a:endParaRPr b="1" sz="1800"/>
          </a:p>
        </p:txBody>
      </p:sp>
      <p:sp>
        <p:nvSpPr>
          <p:cNvPr id="541" name="Google Shape;541;p69"/>
          <p:cNvSpPr txBox="1"/>
          <p:nvPr/>
        </p:nvSpPr>
        <p:spPr>
          <a:xfrm>
            <a:off x="4522050" y="498025"/>
            <a:ext cx="4377900" cy="1637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1800"/>
              <a:t>Main</a:t>
            </a:r>
            <a:endParaRPr/>
          </a:p>
        </p:txBody>
      </p:sp>
      <p:sp>
        <p:nvSpPr>
          <p:cNvPr id="542" name="Google Shape;542;p69"/>
          <p:cNvSpPr/>
          <p:nvPr/>
        </p:nvSpPr>
        <p:spPr>
          <a:xfrm>
            <a:off x="4644325" y="1099225"/>
            <a:ext cx="1274400" cy="707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DIAPP</a:t>
            </a:r>
            <a:endParaRPr sz="1200"/>
          </a:p>
        </p:txBody>
      </p:sp>
      <p:graphicFrame>
        <p:nvGraphicFramePr>
          <p:cNvPr id="543" name="Google Shape;543;p69"/>
          <p:cNvGraphicFramePr/>
          <p:nvPr/>
        </p:nvGraphicFramePr>
        <p:xfrm>
          <a:off x="6552375" y="9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{0584509E-49A3-4153-AFDD-DE4C8E51EEC9}</a:tableStyleId>
              </a:tblPr>
              <a:tblGrid>
                <a:gridCol w="218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Operator</a:t>
                      </a:r>
                      <a:r>
                        <a:rPr lang="ko" sz="1800"/>
                        <a:t>Bean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+ </a:t>
                      </a:r>
                      <a:r>
                        <a:rPr lang="ko"/>
                        <a:t>int doOperate()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544" name="Google Shape;544;p69"/>
          <p:cNvCxnSpPr>
            <a:stCxn id="542" idx="3"/>
          </p:cNvCxnSpPr>
          <p:nvPr/>
        </p:nvCxnSpPr>
        <p:spPr>
          <a:xfrm flipH="1" rot="10800000">
            <a:off x="5918725" y="1447825"/>
            <a:ext cx="498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45" name="Google Shape;545;p69"/>
          <p:cNvGraphicFramePr/>
          <p:nvPr/>
        </p:nvGraphicFramePr>
        <p:xfrm>
          <a:off x="5813925" y="271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{0584509E-49A3-4153-AFDD-DE4C8E51EEC9}</a:tableStyleId>
              </a:tblPr>
              <a:tblGrid>
                <a:gridCol w="1580500"/>
              </a:tblGrid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PlusOp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operand1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operand2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+ int doOperate()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6" name="Google Shape;546;p69"/>
          <p:cNvGraphicFramePr/>
          <p:nvPr/>
        </p:nvGraphicFramePr>
        <p:xfrm>
          <a:off x="7505050" y="271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{0584509E-49A3-4153-AFDD-DE4C8E51EEC9}</a:tableStyleId>
              </a:tblPr>
              <a:tblGrid>
                <a:gridCol w="1580500"/>
              </a:tblGrid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MinusOp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operand1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operand2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+ int doOperate()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69"/>
          <p:cNvSpPr/>
          <p:nvPr/>
        </p:nvSpPr>
        <p:spPr>
          <a:xfrm rot="1799705">
            <a:off x="6711858" y="1985351"/>
            <a:ext cx="724308" cy="66960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548" name="Google Shape;548;p69"/>
          <p:cNvSpPr txBox="1"/>
          <p:nvPr/>
        </p:nvSpPr>
        <p:spPr>
          <a:xfrm>
            <a:off x="5918725" y="995725"/>
            <a:ext cx="691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의존</a:t>
            </a:r>
            <a:endParaRPr/>
          </a:p>
        </p:txBody>
      </p:sp>
      <p:sp>
        <p:nvSpPr>
          <p:cNvPr id="549" name="Google Shape;549;p69"/>
          <p:cNvSpPr/>
          <p:nvPr/>
        </p:nvSpPr>
        <p:spPr>
          <a:xfrm rot="-1799705">
            <a:off x="7516561" y="1942828"/>
            <a:ext cx="724308" cy="66960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주입</a:t>
            </a:r>
            <a:endParaRPr/>
          </a:p>
        </p:txBody>
      </p:sp>
      <p:sp>
        <p:nvSpPr>
          <p:cNvPr id="550" name="Google Shape;550;p69"/>
          <p:cNvSpPr txBox="1"/>
          <p:nvPr/>
        </p:nvSpPr>
        <p:spPr>
          <a:xfrm>
            <a:off x="117000" y="666975"/>
            <a:ext cx="42618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요구사항을 만족하는 프로그램을 작성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클래스 구조도가 오른쪽과 같이 구성되도록 작성하기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클래스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rgbClr val="0000FF"/>
                </a:solidFill>
              </a:rPr>
              <a:t>DIApp</a:t>
            </a:r>
            <a:r>
              <a:rPr lang="ko"/>
              <a:t> ( main()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rgbClr val="0000FF"/>
                </a:solidFill>
              </a:rPr>
              <a:t>OperatorBean</a:t>
            </a:r>
            <a:r>
              <a:rPr lang="ko"/>
              <a:t>( interface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rgbClr val="0000FF"/>
                </a:solidFill>
              </a:rPr>
              <a:t>PlusOp</a:t>
            </a:r>
            <a:r>
              <a:rPr lang="ko"/>
              <a:t>, </a:t>
            </a:r>
            <a:r>
              <a:rPr lang="ko">
                <a:solidFill>
                  <a:srgbClr val="0000FF"/>
                </a:solidFill>
              </a:rPr>
              <a:t>MinusOp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main() 에서의 </a:t>
            </a:r>
            <a:r>
              <a:rPr lang="ko">
                <a:solidFill>
                  <a:srgbClr val="FF00FF"/>
                </a:solidFill>
                <a:highlight>
                  <a:srgbClr val="FFFF00"/>
                </a:highlight>
              </a:rPr>
              <a:t>operator </a:t>
            </a:r>
            <a:r>
              <a:rPr lang="ko"/>
              <a:t>와</a:t>
            </a:r>
            <a:br>
              <a:rPr lang="ko"/>
            </a:br>
            <a:r>
              <a:rPr lang="ko"/>
              <a:t>각 operand1, operand2 값 지정은</a:t>
            </a:r>
            <a:br>
              <a:rPr lang="ko"/>
            </a:br>
            <a:r>
              <a:rPr lang="ko">
                <a:solidFill>
                  <a:srgbClr val="0000FF"/>
                </a:solidFill>
              </a:rPr>
              <a:t>applicationContext.xml</a:t>
            </a:r>
            <a:r>
              <a:rPr lang="ko"/>
              <a:t> 을 통해</a:t>
            </a:r>
            <a:br>
              <a:rPr lang="ko"/>
            </a:br>
            <a:r>
              <a:rPr lang="ko"/>
              <a:t>외부 주입 될수 있도록 설정</a:t>
            </a:r>
            <a:endParaRPr/>
          </a:p>
        </p:txBody>
      </p:sp>
      <p:sp>
        <p:nvSpPr>
          <p:cNvPr id="551" name="Google Shape;551;p69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연습 2-1:  빈 객체 생성 연습</a:t>
            </a:r>
            <a:endParaRPr/>
          </a:p>
        </p:txBody>
      </p:sp>
      <p:cxnSp>
        <p:nvCxnSpPr>
          <p:cNvPr id="552" name="Google Shape;552;p69"/>
          <p:cNvCxnSpPr/>
          <p:nvPr/>
        </p:nvCxnSpPr>
        <p:spPr>
          <a:xfrm>
            <a:off x="2231350" y="2362675"/>
            <a:ext cx="314400" cy="149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538" y="1003400"/>
            <a:ext cx="4320900" cy="7003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인터페이스와 구현 클래스 생성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961525"/>
            <a:ext cx="3470400" cy="125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 sz="2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com.lec.spring</a:t>
            </a:r>
            <a:br>
              <a:rPr b="1" lang="ko" sz="24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/>
              <a:t>인터페이스</a:t>
            </a:r>
            <a:r>
              <a:rPr lang="ko"/>
              <a:t>: </a:t>
            </a:r>
            <a:r>
              <a:rPr b="1" lang="ko"/>
              <a:t>MessageBean</a:t>
            </a:r>
            <a:br>
              <a:rPr lang="ko"/>
            </a:br>
            <a:r>
              <a:rPr lang="ko"/>
              <a:t>클래스 : </a:t>
            </a:r>
            <a:r>
              <a:rPr b="1" lang="ko"/>
              <a:t>MessageKor</a:t>
            </a:r>
            <a:endParaRPr b="1"/>
          </a:p>
        </p:txBody>
      </p:sp>
      <p:cxnSp>
        <p:nvCxnSpPr>
          <p:cNvPr id="104" name="Google Shape;104;p18"/>
          <p:cNvCxnSpPr>
            <a:stCxn id="101" idx="2"/>
            <a:endCxn id="105" idx="0"/>
          </p:cNvCxnSpPr>
          <p:nvPr/>
        </p:nvCxnSpPr>
        <p:spPr>
          <a:xfrm flipH="1" rot="-5400000">
            <a:off x="6142737" y="1957977"/>
            <a:ext cx="5091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200" y="2212950"/>
            <a:ext cx="4249576" cy="21685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패키지, 클래스 생성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3639900" cy="1386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 : </a:t>
            </a:r>
            <a:r>
              <a:rPr b="1" lang="ko"/>
              <a:t>com.lec.spring.di01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클래스 :  </a:t>
            </a:r>
            <a:r>
              <a:rPr b="1" lang="ko"/>
              <a:t>DIMain01 </a:t>
            </a:r>
            <a:br>
              <a:rPr b="1" lang="ko"/>
            </a:br>
            <a:r>
              <a:rPr b="1" lang="ko"/>
              <a:t>               </a:t>
            </a:r>
            <a:r>
              <a:rPr lang="ko"/>
              <a:t>main() 포함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325" y="1290288"/>
            <a:ext cx="24669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75" y="2890450"/>
            <a:ext cx="7848600" cy="10382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9"/>
          <p:cNvSpPr txBox="1"/>
          <p:nvPr/>
        </p:nvSpPr>
        <p:spPr>
          <a:xfrm>
            <a:off x="2937500" y="4207575"/>
            <a:ext cx="5732100" cy="375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Main 은 MessageBean 에 </a:t>
            </a:r>
            <a:r>
              <a:rPr b="1" lang="ko">
                <a:solidFill>
                  <a:srgbClr val="FF0000"/>
                </a:solidFill>
              </a:rPr>
              <a:t>의존</a:t>
            </a:r>
            <a:r>
              <a:rPr lang="ko">
                <a:solidFill>
                  <a:srgbClr val="FF0000"/>
                </a:solidFill>
              </a:rPr>
              <a:t>하는 관계다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29850" y="4176500"/>
            <a:ext cx="1596900" cy="625500"/>
          </a:xfrm>
          <a:prstGeom prst="wedgeRectCallout">
            <a:avLst>
              <a:gd fmla="val 17736" name="adj1"/>
              <a:gd fmla="val -91175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 확인해보자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변경이 발생하면?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809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msg 변수에 담을 객체가 변경되어야 한다면 ??</a:t>
            </a:r>
            <a:br>
              <a:rPr lang="ko"/>
            </a:br>
            <a:r>
              <a:rPr lang="ko"/>
              <a:t>즉, Main 이 </a:t>
            </a:r>
            <a:r>
              <a:rPr b="1" lang="ko"/>
              <a:t>‘의존’</a:t>
            </a:r>
            <a:r>
              <a:rPr lang="ko"/>
              <a:t>하는 MessageBean 객체가 변경되어야 한다면?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818" y="1668925"/>
            <a:ext cx="5812105" cy="29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방식 고찰.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325"/>
            <a:ext cx="8520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msg 를 수정하게 될 일이 있다면..</a:t>
            </a:r>
            <a:br>
              <a:rPr lang="ko"/>
            </a:br>
            <a:r>
              <a:rPr lang="ko"/>
              <a:t>DI1Main 을 손 안대도 가능한가?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돌아가게 하려면 DI1Main  을 </a:t>
            </a: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다시 컴파일</a:t>
            </a:r>
            <a:r>
              <a:rPr lang="ko"/>
              <a:t> 해야 한다.  (즉 손을 대야 한다)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5" y="3436050"/>
            <a:ext cx="41148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525" y="3408025"/>
            <a:ext cx="3891875" cy="749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4633450" y="3653950"/>
            <a:ext cx="390000" cy="35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