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C95437-A9CD-444C-A064-BC4142395040}">
  <a:tblStyle styleId="{BDC95437-A9CD-444C-A064-BC4142395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6037b7f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6037b7f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6037b7f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6037b7f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820b9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820b9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820b9d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820b9d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820b9d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820b9d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6037b7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6037b7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6037b7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6037b7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6037b7f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6037b7f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6037b7f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6037b7f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6037b7f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6037b7f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6037b7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6037b7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6037b7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6037b7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6037b7f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6037b7f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6037b7f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6037b7f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6037b7f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6037b7f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6037b7f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6037b7f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6037b7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6037b7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 id="scoreA"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value="좋아요"/&gt;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 id="Hong" class="com.lec.spring.Student"&gt;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value="홍길동"/&gt;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value="25"/&gt;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&lt;constructor-arg ref="scoreA"/&gt;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 id="Park" class="com.lec.spring.Student"&gt;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&lt;property name="name" value="박주찬"/&gt;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&lt;property name="age" value="19"/&gt;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&lt;property name="score" ref="scoreA"/&gt;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6037b7f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6037b7f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6037b7f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6037b7f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6037b7f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6037b7f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6037b7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6037b7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6037b7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6037b7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6037b7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6037b7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DI - 자동주입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STS03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@Qualiier @Resource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클래스에 @Qualifier 추가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22475" y="3955750"/>
            <a:ext cx="8309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309700"/>
            <a:ext cx="3976700" cy="1179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13" y="1290213"/>
            <a:ext cx="4105275" cy="1238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및 실행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541625" y="3345000"/>
            <a:ext cx="22908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2개의 DAO 빈 객체중 어떤게 주입되었는지 확인 가능.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125"/>
            <a:ext cx="7676976" cy="18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381375"/>
            <a:ext cx="6387100" cy="1307375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3-1 :  @Autowired 사용하기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지난번 ‘연습2-1’ 에서 작성한 프로그램을 확장합니다.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91900" y="1925475"/>
            <a:ext cx="3982500" cy="2537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 </a:t>
            </a:r>
            <a:r>
              <a:rPr b="1" lang="ko"/>
              <a:t>ex3_1</a:t>
            </a:r>
            <a:br>
              <a:rPr b="1" lang="ko"/>
            </a:br>
            <a:r>
              <a:rPr lang="ko"/>
              <a:t>인터페이스</a:t>
            </a:r>
            <a:r>
              <a:rPr b="1" lang="ko"/>
              <a:t> : OperatorBean</a:t>
            </a:r>
            <a:br>
              <a:rPr b="1" lang="ko"/>
            </a:br>
            <a:r>
              <a:rPr lang="ko"/>
              <a:t>클래스 :  </a:t>
            </a:r>
            <a:r>
              <a:rPr b="1" lang="ko"/>
              <a:t>DIApp  </a:t>
            </a:r>
            <a:r>
              <a:rPr lang="ko"/>
              <a:t>main() 포함</a:t>
            </a:r>
            <a:br>
              <a:rPr lang="ko"/>
            </a:br>
            <a:r>
              <a:rPr lang="ko"/>
              <a:t>               </a:t>
            </a:r>
            <a:r>
              <a:rPr b="1" lang="ko"/>
              <a:t>MinusOp, PlusOp</a:t>
            </a:r>
            <a:br>
              <a:rPr b="1" lang="ko"/>
            </a:br>
            <a:r>
              <a:rPr b="1" lang="ko"/>
              <a:t>               Operand (추가)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설정파일 : </a:t>
            </a:r>
            <a:r>
              <a:rPr b="1" lang="ko"/>
              <a:t>applicationContext.xml</a:t>
            </a:r>
            <a:br>
              <a:rPr lang="ko"/>
            </a:br>
            <a:endParaRPr/>
          </a:p>
        </p:txBody>
      </p:sp>
      <p:cxnSp>
        <p:nvCxnSpPr>
          <p:cNvPr id="150" name="Google Shape;150;p24"/>
          <p:cNvCxnSpPr>
            <a:endCxn id="151" idx="1"/>
          </p:cNvCxnSpPr>
          <p:nvPr/>
        </p:nvCxnSpPr>
        <p:spPr>
          <a:xfrm flipH="1" rot="10800000">
            <a:off x="4425500" y="3598875"/>
            <a:ext cx="597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00" y="3712000"/>
            <a:ext cx="2257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275" y="1807300"/>
            <a:ext cx="2061104" cy="1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4553175" y="1636725"/>
            <a:ext cx="4599000" cy="334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(외부)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컨테이너</a:t>
            </a:r>
            <a:endParaRPr b="1" sz="1800"/>
          </a:p>
        </p:txBody>
      </p:sp>
      <p:sp>
        <p:nvSpPr>
          <p:cNvPr id="159" name="Google Shape;159;p25"/>
          <p:cNvSpPr txBox="1"/>
          <p:nvPr/>
        </p:nvSpPr>
        <p:spPr>
          <a:xfrm>
            <a:off x="4522050" y="117025"/>
            <a:ext cx="4377900" cy="128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800"/>
              <a:t>Main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644325" y="565825"/>
            <a:ext cx="1274400" cy="707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DIAPP</a:t>
            </a:r>
            <a:endParaRPr sz="120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552375" y="4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{BDC95437-A9CD-444C-A064-BC4142395040}</a:tableStyleId>
              </a:tblPr>
              <a:tblGrid>
                <a:gridCol w="21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OperatorBean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 int doOperate()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162" name="Google Shape;162;p25"/>
          <p:cNvCxnSpPr>
            <a:stCxn id="160" idx="3"/>
          </p:cNvCxnSpPr>
          <p:nvPr/>
        </p:nvCxnSpPr>
        <p:spPr>
          <a:xfrm flipH="1" rot="10800000">
            <a:off x="5918725" y="914425"/>
            <a:ext cx="498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3" name="Google Shape;163;p25"/>
          <p:cNvGraphicFramePr/>
          <p:nvPr/>
        </p:nvGraphicFramePr>
        <p:xfrm>
          <a:off x="5813925" y="17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{BDC95437-A9CD-444C-A064-BC4142395040}</a:tableStyleId>
              </a:tblPr>
              <a:tblGrid>
                <a:gridCol w="1580500"/>
              </a:tblGrid>
              <a:tr h="40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PlusOp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operand1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operand2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+ int doOperate()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5"/>
          <p:cNvGraphicFramePr/>
          <p:nvPr/>
        </p:nvGraphicFramePr>
        <p:xfrm>
          <a:off x="7505050" y="17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{BDC95437-A9CD-444C-A064-BC4142395040}</a:tableStyleId>
              </a:tblPr>
              <a:tblGrid>
                <a:gridCol w="1580500"/>
              </a:tblGrid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MinusOp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47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operand1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operand2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44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 int doOperate()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5"/>
          <p:cNvSpPr/>
          <p:nvPr/>
        </p:nvSpPr>
        <p:spPr>
          <a:xfrm rot="1799705">
            <a:off x="6711858" y="1223351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5918725" y="462325"/>
            <a:ext cx="691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 rot="-1799705">
            <a:off x="7516561" y="1180828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59300" y="1148425"/>
            <a:ext cx="42195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다음 요구사항을 만족하는 프로그램을 작성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PlusOp 와 MinusOp 의 두 멤버변수는 </a:t>
            </a:r>
            <a:r>
              <a:rPr lang="ko" sz="1800">
                <a:solidFill>
                  <a:srgbClr val="0000FF"/>
                </a:solidFill>
              </a:rPr>
              <a:t>Operand</a:t>
            </a:r>
            <a:r>
              <a:rPr lang="ko" sz="1800"/>
              <a:t> 타입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Operand 클래스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int value; 포함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Operand Bean </a:t>
            </a:r>
            <a:r>
              <a:rPr b="1" lang="ko" sz="1800"/>
              <a:t>x 2개</a:t>
            </a:r>
            <a:r>
              <a:rPr lang="ko" sz="1800"/>
              <a:t> 생성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PlusOp, MinusOp 가 가지는 operand 는</a:t>
            </a:r>
            <a:r>
              <a:rPr lang="ko" sz="1800">
                <a:solidFill>
                  <a:srgbClr val="0000FF"/>
                </a:solidFill>
              </a:rPr>
              <a:t>@Autowired</a:t>
            </a:r>
            <a:r>
              <a:rPr lang="ko" sz="1800"/>
              <a:t>, </a:t>
            </a:r>
            <a:r>
              <a:rPr lang="ko" sz="1800">
                <a:solidFill>
                  <a:srgbClr val="0000FF"/>
                </a:solidFill>
              </a:rPr>
              <a:t>@Qualifier</a:t>
            </a:r>
            <a:r>
              <a:rPr lang="ko" sz="1800"/>
              <a:t> 를 사용하여 지정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멤버변수 or 생성자 or  setter이용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159300" y="-88375"/>
            <a:ext cx="4599000" cy="128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연습 3-1:  </a:t>
            </a:r>
            <a:br>
              <a:rPr lang="ko"/>
            </a:br>
            <a:r>
              <a:rPr lang="ko"/>
              <a:t>@Autowired사용하기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6728325" y="34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{BDC95437-A9CD-444C-A064-BC4142395040}</a:tableStyleId>
              </a:tblPr>
              <a:tblGrid>
                <a:gridCol w="1580500"/>
              </a:tblGrid>
              <a:tr h="40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Operand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15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value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4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getValue()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setValue()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5"/>
          <p:cNvSpPr/>
          <p:nvPr/>
        </p:nvSpPr>
        <p:spPr>
          <a:xfrm rot="1800375">
            <a:off x="8132683" y="3057446"/>
            <a:ext cx="628081" cy="669608"/>
          </a:xfrm>
          <a:prstGeom prst="upArrow">
            <a:avLst>
              <a:gd fmla="val 62110" name="adj1"/>
              <a:gd fmla="val 46839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자동주입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rot="-1800375">
            <a:off x="6303845" y="3057386"/>
            <a:ext cx="628081" cy="669608"/>
          </a:xfrm>
          <a:prstGeom prst="upArrow">
            <a:avLst>
              <a:gd fmla="val 62110" name="adj1"/>
              <a:gd fmla="val 46839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자동주입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8338825" y="4050500"/>
            <a:ext cx="805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x2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3-1 </a:t>
            </a:r>
            <a:r>
              <a:rPr lang="ko"/>
              <a:t>@Autowired사용하기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66325"/>
            <a:ext cx="8520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설정파일에는 아래와 같이 PlusOp, MinusOp  형태. 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779825"/>
            <a:ext cx="4619625" cy="20764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6"/>
          <p:cNvSpPr txBox="1"/>
          <p:nvPr/>
        </p:nvSpPr>
        <p:spPr>
          <a:xfrm>
            <a:off x="5221550" y="2504000"/>
            <a:ext cx="37095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신규작성 : Operand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수정 : PlusOp, MinusOp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필수여부 지정 </a:t>
            </a:r>
            <a:r>
              <a:rPr lang="ko">
                <a:solidFill>
                  <a:srgbClr val="0000FF"/>
                </a:solidFill>
              </a:rPr>
              <a:t>required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3775" y="1292025"/>
            <a:ext cx="7147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 (xml) 파일에 자동주입 대상의 type 객체가 없을 경우에는 자동 주입하지 않도록 지정</a:t>
            </a:r>
            <a:br>
              <a:rPr lang="ko"/>
            </a:b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0" y="2458925"/>
            <a:ext cx="45720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5504100" y="2535125"/>
            <a:ext cx="3097800" cy="949500"/>
          </a:xfrm>
          <a:prstGeom prst="wedgeRectCallout">
            <a:avLst>
              <a:gd fmla="val -64489" name="adj1"/>
              <a:gd fmla="val -1759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/>
              <a:t>설정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(xml) </a:t>
            </a:r>
            <a:r>
              <a:rPr lang="ko" sz="1100"/>
              <a:t>파일에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DAO type </a:t>
            </a:r>
            <a:r>
              <a:rPr lang="ko" sz="1100"/>
              <a:t>의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bean</a:t>
            </a: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100"/>
              <a:t>객체가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100"/>
              <a:t>있으면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100"/>
              <a:t>자동주입되지만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100"/>
              <a:t>없을경우에는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dao </a:t>
            </a:r>
            <a:r>
              <a:rPr lang="ko" sz="1100"/>
              <a:t>는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 null </a:t>
            </a:r>
            <a:r>
              <a:rPr lang="ko" sz="1100"/>
              <a:t>값으로</a:t>
            </a: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" sz="1100"/>
              <a:t>남아있게 됨.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유사 이름 설정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66325"/>
            <a:ext cx="85206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@Autowired 로 자동주입 대상이 되는 </a:t>
            </a:r>
            <a:r>
              <a:rPr b="1" lang="ko"/>
              <a:t>객체 변수이름</a:t>
            </a:r>
            <a:r>
              <a:rPr lang="ko"/>
              <a:t> 이 설정파일 (xml) 에 등록된 </a:t>
            </a:r>
            <a:r>
              <a:rPr b="1" lang="ko"/>
              <a:t>bean id 이름</a:t>
            </a:r>
            <a:r>
              <a:rPr lang="ko"/>
              <a:t> 과 같은것이 우선적으로 주입됨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클래스 생성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6632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3800"/>
            <a:ext cx="8064926" cy="30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또! DAO 빈 생성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3271425"/>
            <a:ext cx="8520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qualifier 가 없슴에도 불구하고, 이는 동작한다!  확인해보자.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81025"/>
            <a:ext cx="8839200" cy="137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5849950" y="1593725"/>
            <a:ext cx="29823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25"/>
            <a:ext cx="5545149" cy="180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는 ‘타입’ 이 일치하는 bean 과!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그렇다면, </a:t>
            </a:r>
            <a:r>
              <a:rPr b="1" lang="ko" u="sng"/>
              <a:t>동일한 ‘타입’ 의  복수개 Bean 객체</a:t>
            </a:r>
            <a:r>
              <a:rPr lang="ko"/>
              <a:t>에 대한 @Autowired는 어떻게 처리 될까?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빈(bean) 객체 적용 순서 (정리)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@Autowired 로 자동 주입되는 Bean 객체 matching 순서는 다음과 같음</a:t>
            </a:r>
            <a:br>
              <a:rPr lang="ko"/>
            </a:br>
            <a:br>
              <a:rPr lang="ko"/>
            </a:br>
            <a:r>
              <a:rPr lang="ko"/>
              <a:t>1.   </a:t>
            </a:r>
            <a:r>
              <a:rPr b="1" lang="ko">
                <a:solidFill>
                  <a:srgbClr val="0000FF"/>
                </a:solidFill>
              </a:rPr>
              <a:t>타입</a:t>
            </a:r>
            <a:r>
              <a:rPr lang="ko"/>
              <a:t>이 같은 bean 객체 검색함 . 한 개면 해당 bean 객체 사용</a:t>
            </a:r>
            <a:br>
              <a:rPr lang="ko"/>
            </a:br>
            <a:br>
              <a:rPr lang="ko"/>
            </a:br>
            <a:r>
              <a:rPr lang="ko"/>
              <a:t>2.   타입이 같은 bean 객체가 두 개 이상이면 , </a:t>
            </a:r>
            <a:br>
              <a:rPr lang="ko"/>
            </a:br>
            <a:r>
              <a:rPr lang="ko"/>
              <a:t>      </a:t>
            </a:r>
            <a:r>
              <a:rPr b="1" lang="ko">
                <a:solidFill>
                  <a:srgbClr val="0000FF"/>
                </a:solidFill>
              </a:rPr>
              <a:t>@Qualifier</a:t>
            </a:r>
            <a:r>
              <a:rPr lang="ko"/>
              <a:t> 로 지정한 bean 객체를 찾음 . 있으면 해당 객체 사용 .</a:t>
            </a:r>
            <a:br>
              <a:rPr lang="ko"/>
            </a:br>
            <a:br>
              <a:rPr lang="ko"/>
            </a:br>
            <a:r>
              <a:rPr lang="ko"/>
              <a:t>3.   타입이 같은 bean 객체가 두 개 이상이고 , </a:t>
            </a:r>
            <a:br>
              <a:rPr lang="ko"/>
            </a:br>
            <a:r>
              <a:rPr lang="ko"/>
              <a:t>      @Qualifier 가 없을 경우 </a:t>
            </a:r>
            <a:r>
              <a:rPr b="1" lang="ko">
                <a:solidFill>
                  <a:srgbClr val="0000FF"/>
                </a:solidFill>
              </a:rPr>
              <a:t>변수이름이 같은/유사한 bean 객체</a:t>
            </a:r>
            <a:r>
              <a:rPr lang="ko"/>
              <a:t>를 찾음 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@Resource 의존 자동 주입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266325"/>
            <a:ext cx="85206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@Autowired 와는 달리 </a:t>
            </a:r>
            <a:r>
              <a:rPr b="1" lang="ko"/>
              <a:t>지정된 bean id 객체</a:t>
            </a:r>
            <a:r>
              <a:rPr lang="ko"/>
              <a:t>를 해당</a:t>
            </a:r>
            <a:r>
              <a:rPr b="1" lang="ko"/>
              <a:t> </a:t>
            </a:r>
            <a:r>
              <a:rPr b="1" lang="ko">
                <a:solidFill>
                  <a:srgbClr val="9900FF"/>
                </a:solidFill>
              </a:rPr>
              <a:t>멤버변수</a:t>
            </a:r>
            <a:r>
              <a:rPr lang="ko"/>
              <a:t>나 </a:t>
            </a:r>
            <a:r>
              <a:rPr b="1" lang="ko">
                <a:solidFill>
                  <a:srgbClr val="9900FF"/>
                </a:solidFill>
              </a:rPr>
              <a:t>setter 함수</a:t>
            </a:r>
            <a:r>
              <a:rPr lang="ko"/>
              <a:t>에 지정  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381000" y="2286000"/>
            <a:ext cx="5622900" cy="1791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811530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@Resource(name=“bean ID”)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@Resource 의존 자동주입 특징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멤버변수</a:t>
            </a:r>
            <a:r>
              <a:rPr lang="ko"/>
              <a:t> ( 필드 ) 나 </a:t>
            </a:r>
            <a:r>
              <a:rPr b="1" lang="ko"/>
              <a:t>메소드</a:t>
            </a:r>
            <a:r>
              <a:rPr lang="ko"/>
              <a:t>에만 적용가능함 ( </a:t>
            </a:r>
            <a:r>
              <a:rPr lang="ko">
                <a:solidFill>
                  <a:srgbClr val="FF0000"/>
                </a:solidFill>
              </a:rPr>
              <a:t>생성자 적용못함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@Resource(name=“…”) 에서 name 속성이 생략되면 적용된 멤버변수나 메소드의 type 에 맞는 bean 객체가 선택되어 자동 주입됨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@Resource 의존 자동주입 적용순서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Name 속성에 지정된 bean 객체를 찾아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Name 속성 선언이 없을 경우 , 동일한 type 을 갖는 bean 객체를 찾음 . 동일 type 인 객체가 하나이면 이를 사용함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Name 속성 선언이 없고 동일한 type 을 갖는 bean 객체가 두개 이상일 경우 , 같은 이름을 갖는 bean 객체를 사용함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Name 속성 선언이 없고 , 동일한 type 을 갖는 bean 객체가 두개 이상이면서 같은 이름이 없을 경우 , @Qualifier 의 이름을 찾아봄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‘자동주입’  vs ‘명시적 의존 주입’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885325"/>
            <a:ext cx="85206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FF"/>
                </a:solidFill>
              </a:rPr>
              <a:t>자동주입 (@Autowired, @Resource)</a:t>
            </a:r>
            <a:r>
              <a:rPr lang="ko"/>
              <a:t> 과 </a:t>
            </a:r>
            <a:br>
              <a:rPr lang="ko"/>
            </a:br>
            <a:r>
              <a:rPr lang="ko">
                <a:solidFill>
                  <a:srgbClr val="FF00FF"/>
                </a:solidFill>
              </a:rPr>
              <a:t>설정파일 (xml) 에서 명시적 의존 주입 (&lt;constructor-arg&gt;, &lt;property&gt;)</a:t>
            </a:r>
            <a:br>
              <a:rPr lang="ko"/>
            </a:br>
            <a:r>
              <a:rPr lang="ko"/>
              <a:t>을 ‘동시에’ 하였을 경우에는 </a:t>
            </a:r>
            <a:r>
              <a:rPr lang="ko">
                <a:solidFill>
                  <a:srgbClr val="FF00FF"/>
                </a:solidFill>
              </a:rPr>
              <a:t>명시적 의존 주입 설정</a:t>
            </a:r>
            <a:r>
              <a:rPr lang="ko"/>
              <a:t>이 우선함</a:t>
            </a:r>
            <a:br>
              <a:rPr lang="ko"/>
            </a:b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50" y="2042050"/>
            <a:ext cx="3856212" cy="2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 파일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37725"/>
            <a:ext cx="3411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autowiredCtx2.xml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17750" y="1839325"/>
            <a:ext cx="3735300" cy="483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 Namespace 추가하세요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50" y="2847575"/>
            <a:ext cx="6662249" cy="17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, 클래스 생성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447500" y="1801225"/>
            <a:ext cx="2463900" cy="382800"/>
          </a:xfrm>
          <a:prstGeom prst="wedgeRectCallout">
            <a:avLst>
              <a:gd fmla="val -66950" name="adj1"/>
              <a:gd fmla="val -636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포함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883850" cy="9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추가.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76225"/>
            <a:ext cx="4888127" cy="35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192925" y="580525"/>
            <a:ext cx="3791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두개의 DAO 멤버변수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한 멤버변수에는 @Autowired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다른 변수의 setter 에 @Autowired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2개의 DAO 타입 bean 생성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296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6750"/>
            <a:ext cx="7982876" cy="3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3672675"/>
            <a:ext cx="2632942" cy="9374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159300" y="216425"/>
            <a:ext cx="874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된 ReadService 를 생성하려 하면?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60150" y="3002450"/>
            <a:ext cx="2418300" cy="4599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에러 발생한다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115500" y="2789525"/>
            <a:ext cx="507600" cy="29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6674075" y="2959275"/>
            <a:ext cx="1986900" cy="942000"/>
          </a:xfrm>
          <a:prstGeom prst="wedgeRectCallout">
            <a:avLst>
              <a:gd fmla="val -101107" name="adj1"/>
              <a:gd fmla="val 5232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“dao1” ?  “dao2”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빈(bean)을 </a:t>
            </a:r>
            <a:br>
              <a:rPr lang="ko"/>
            </a:br>
            <a:r>
              <a:rPr lang="ko"/>
              <a:t>주입할지 모호하다.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75" y="815575"/>
            <a:ext cx="6622368" cy="1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@Qualifier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모호함 (ambiguity) 을 없애기 위한 @Qualifier</a:t>
            </a:r>
            <a:br>
              <a:rPr lang="ko"/>
            </a:br>
            <a:r>
              <a:rPr b="1" lang="ko">
                <a:solidFill>
                  <a:srgbClr val="0000FF"/>
                </a:solidFill>
              </a:rPr>
              <a:t>@Qualifier</a:t>
            </a:r>
            <a:r>
              <a:rPr lang="ko"/>
              <a:t> 는 사용할 의존 객체를 선택할 수 있도록 해줌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설정 방법</a:t>
            </a:r>
            <a:br>
              <a:rPr lang="ko"/>
            </a:br>
            <a:r>
              <a:rPr lang="ko"/>
              <a:t>	step 1. 설정에서 Bean 의 Qualifier 이름을 설정 함</a:t>
            </a:r>
            <a:br>
              <a:rPr lang="ko"/>
            </a:br>
            <a:r>
              <a:rPr lang="ko"/>
              <a:t>	step 2. @Autowired 이 적용된 주입 대상에 @Qualifier 를 사용하여</a:t>
            </a:r>
            <a:br>
              <a:rPr lang="ko"/>
            </a:br>
            <a:r>
              <a:rPr lang="ko"/>
              <a:t>		step1. 에서 설정한 Qualifier 이름을 지정 함</a:t>
            </a:r>
            <a:br>
              <a:rPr lang="ko"/>
            </a:b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67950" y="3834900"/>
            <a:ext cx="8123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@Qualifier 는 @Autowired 와 달리    ‘멤버변수’ 와 ‘setter’ 에만 적용 가능   (생성자 에는 적용 불가)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파일에 </a:t>
            </a:r>
            <a:r>
              <a:rPr lang="ko">
                <a:solidFill>
                  <a:srgbClr val="0000FF"/>
                </a:solidFill>
              </a:rPr>
              <a:t>&lt;qualifier&gt;</a:t>
            </a:r>
            <a:r>
              <a:rPr lang="ko"/>
              <a:t> 추가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909550" y="1266325"/>
            <a:ext cx="192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" y="1618500"/>
            <a:ext cx="6604750" cy="259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